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64" r:id="rId2"/>
    <p:sldId id="374" r:id="rId3"/>
    <p:sldId id="365" r:id="rId4"/>
    <p:sldId id="375" r:id="rId5"/>
    <p:sldId id="376" r:id="rId6"/>
    <p:sldId id="367" r:id="rId7"/>
    <p:sldId id="369" r:id="rId8"/>
    <p:sldId id="312" r:id="rId9"/>
    <p:sldId id="372" r:id="rId10"/>
    <p:sldId id="441" r:id="rId11"/>
    <p:sldId id="442" r:id="rId12"/>
    <p:sldId id="443" r:id="rId13"/>
    <p:sldId id="444" r:id="rId14"/>
    <p:sldId id="446" r:id="rId15"/>
    <p:sldId id="447" r:id="rId16"/>
    <p:sldId id="445" r:id="rId17"/>
    <p:sldId id="457" r:id="rId18"/>
    <p:sldId id="448" r:id="rId19"/>
    <p:sldId id="449" r:id="rId20"/>
    <p:sldId id="450" r:id="rId21"/>
    <p:sldId id="451" r:id="rId22"/>
    <p:sldId id="452" r:id="rId23"/>
    <p:sldId id="453" r:id="rId24"/>
    <p:sldId id="454" r:id="rId25"/>
    <p:sldId id="455" r:id="rId26"/>
    <p:sldId id="456" r:id="rId27"/>
    <p:sldId id="458" r:id="rId28"/>
    <p:sldId id="459" r:id="rId29"/>
    <p:sldId id="460" r:id="rId30"/>
    <p:sldId id="461" r:id="rId31"/>
    <p:sldId id="462" r:id="rId32"/>
    <p:sldId id="466" r:id="rId33"/>
    <p:sldId id="476" r:id="rId34"/>
    <p:sldId id="475" r:id="rId35"/>
    <p:sldId id="467" r:id="rId36"/>
    <p:sldId id="468" r:id="rId37"/>
    <p:sldId id="381" r:id="rId38"/>
    <p:sldId id="419" r:id="rId39"/>
    <p:sldId id="414" r:id="rId40"/>
    <p:sldId id="426" r:id="rId41"/>
    <p:sldId id="418" r:id="rId42"/>
    <p:sldId id="417" r:id="rId43"/>
    <p:sldId id="420" r:id="rId44"/>
    <p:sldId id="421" r:id="rId45"/>
    <p:sldId id="422" r:id="rId46"/>
    <p:sldId id="423" r:id="rId47"/>
    <p:sldId id="424" r:id="rId48"/>
    <p:sldId id="425" r:id="rId49"/>
    <p:sldId id="404" r:id="rId50"/>
    <p:sldId id="405" r:id="rId51"/>
    <p:sldId id="434" r:id="rId52"/>
    <p:sldId id="416" r:id="rId53"/>
    <p:sldId id="415" r:id="rId54"/>
    <p:sldId id="478" r:id="rId55"/>
    <p:sldId id="473" r:id="rId56"/>
    <p:sldId id="474" r:id="rId57"/>
    <p:sldId id="469" r:id="rId58"/>
    <p:sldId id="470" r:id="rId59"/>
    <p:sldId id="471" r:id="rId60"/>
    <p:sldId id="472" r:id="rId61"/>
    <p:sldId id="477" r:id="rId62"/>
    <p:sldId id="433" r:id="rId63"/>
  </p:sldIdLst>
  <p:sldSz cx="12192000" cy="6858000"/>
  <p:notesSz cx="6797675" cy="99266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5" autoAdjust="0"/>
    <p:restoredTop sz="88355" autoAdjust="0"/>
  </p:normalViewPr>
  <p:slideViewPr>
    <p:cSldViewPr snapToGrid="0">
      <p:cViewPr varScale="1">
        <p:scale>
          <a:sx n="102" d="100"/>
          <a:sy n="102"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40" y="8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393C8-E068-4258-BE33-E513B0B2C411}"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zh-TW" altLang="en-US"/>
        </a:p>
      </dgm:t>
    </dgm:pt>
    <dgm:pt modelId="{DF673D36-F45A-45ED-9554-6F8C68CBEEA8}">
      <dgm:prSet phldrT="[文字]" custT="1"/>
      <dgm:spPr/>
      <dgm:t>
        <a:bodyPr/>
        <a:lstStyle/>
        <a:p>
          <a:r>
            <a:rPr lang="zh-TW" altLang="en-US" sz="3200" b="1" dirty="0" smtClean="0">
              <a:solidFill>
                <a:srgbClr val="FF0000"/>
              </a:solidFill>
              <a:latin typeface="微軟正黑體" panose="020B0604030504040204" pitchFamily="34" charset="-120"/>
              <a:ea typeface="微軟正黑體" panose="020B0604030504040204" pitchFamily="34" charset="-120"/>
            </a:rPr>
            <a:t>必備</a:t>
          </a:r>
          <a:endParaRPr lang="zh-TW" altLang="en-US" sz="3200" b="1" dirty="0">
            <a:solidFill>
              <a:srgbClr val="FF0000"/>
            </a:solidFill>
            <a:latin typeface="微軟正黑體" panose="020B0604030504040204" pitchFamily="34" charset="-120"/>
            <a:ea typeface="微軟正黑體" panose="020B0604030504040204" pitchFamily="34" charset="-120"/>
          </a:endParaRPr>
        </a:p>
      </dgm:t>
    </dgm:pt>
    <dgm:pt modelId="{B95DFAD7-1BD2-4FD9-9B71-86D8CA390173}" type="parTrans" cxnId="{38D37676-7107-4493-AA08-E5EC5746428F}">
      <dgm:prSet/>
      <dgm:spPr/>
      <dgm:t>
        <a:bodyPr/>
        <a:lstStyle/>
        <a:p>
          <a:endParaRPr lang="zh-TW" altLang="en-US"/>
        </a:p>
      </dgm:t>
    </dgm:pt>
    <dgm:pt modelId="{0671E6BC-3822-4480-86E2-5FCF2C787F16}" type="sibTrans" cxnId="{38D37676-7107-4493-AA08-E5EC5746428F}">
      <dgm:prSet/>
      <dgm:spPr/>
      <dgm:t>
        <a:bodyPr/>
        <a:lstStyle/>
        <a:p>
          <a:endParaRPr lang="zh-TW" altLang="en-US"/>
        </a:p>
      </dgm:t>
    </dgm:pt>
    <dgm:pt modelId="{DB5E79DE-B6E6-43C1-A452-595242969B9F}">
      <dgm:prSet phldrT="[文字]" custT="1"/>
      <dgm:spPr/>
      <dgm:t>
        <a:bodyPr/>
        <a:lstStyle/>
        <a:p>
          <a:r>
            <a:rPr lang="zh-TW" altLang="en-US" sz="3000" b="1" dirty="0" smtClean="0">
              <a:solidFill>
                <a:srgbClr val="FF0000"/>
              </a:solidFill>
              <a:latin typeface="微軟正黑體" panose="020B0604030504040204" pitchFamily="34" charset="-120"/>
              <a:ea typeface="微軟正黑體" panose="020B0604030504040204" pitchFamily="34" charset="-120"/>
            </a:rPr>
            <a:t>報名表</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貼妥</a:t>
          </a:r>
          <a:r>
            <a:rPr lang="en-US" altLang="zh-TW" sz="2000" b="1" u="none" dirty="0" smtClean="0">
              <a:solidFill>
                <a:srgbClr val="002060"/>
              </a:solidFill>
              <a:latin typeface="微軟正黑體" panose="020B0604030504040204" pitchFamily="34" charset="-120"/>
              <a:ea typeface="微軟正黑體" panose="020B0604030504040204" pitchFamily="34" charset="-120"/>
            </a:rPr>
            <a:t>2</a:t>
          </a:r>
          <a:r>
            <a:rPr lang="zh-TW" altLang="en-US" sz="2000" b="1" u="none" dirty="0" smtClean="0">
              <a:solidFill>
                <a:srgbClr val="002060"/>
              </a:solidFill>
              <a:latin typeface="微軟正黑體" panose="020B0604030504040204" pitchFamily="34" charset="-120"/>
              <a:ea typeface="微軟正黑體" panose="020B0604030504040204" pitchFamily="34" charset="-120"/>
            </a:rPr>
            <a:t>吋照片</a:t>
          </a:r>
          <a:r>
            <a:rPr lang="zh-TW" altLang="en-US" sz="2000" dirty="0" smtClean="0">
              <a:latin typeface="微軟正黑體" panose="020B0604030504040204" pitchFamily="34" charset="-120"/>
              <a:ea typeface="微軟正黑體" panose="020B0604030504040204" pitchFamily="34" charset="-120"/>
            </a:rPr>
            <a:t>一張</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p>
      </dgm:t>
    </dgm:pt>
    <dgm:pt modelId="{09A29E66-4424-4881-AA8A-924D669C7DC6}" type="parTrans" cxnId="{C6364478-D18F-448A-9FB5-F9DD1050B751}">
      <dgm:prSet/>
      <dgm:spPr/>
      <dgm:t>
        <a:bodyPr/>
        <a:lstStyle/>
        <a:p>
          <a:endParaRPr lang="zh-TW" altLang="en-US"/>
        </a:p>
      </dgm:t>
    </dgm:pt>
    <dgm:pt modelId="{58FF51F9-7C2D-43DD-B350-5C51F0E4930B}" type="sibTrans" cxnId="{C6364478-D18F-448A-9FB5-F9DD1050B751}">
      <dgm:prSet/>
      <dgm:spPr/>
      <dgm:t>
        <a:bodyPr/>
        <a:lstStyle/>
        <a:p>
          <a:endParaRPr lang="zh-TW" altLang="en-US"/>
        </a:p>
      </dgm:t>
    </dgm:pt>
    <dgm:pt modelId="{9125FCC0-1B6F-4F06-BE9D-79401AC01FC2}">
      <dgm:prSet phldrT="[文字]" custT="1"/>
      <dgm:spPr/>
      <dgm:t>
        <a:bodyPr/>
        <a:lstStyle/>
        <a:p>
          <a:r>
            <a:rPr lang="zh-TW" altLang="en-US" sz="3200" b="1" dirty="0" smtClean="0">
              <a:latin typeface="微軟正黑體" panose="020B0604030504040204" pitchFamily="34" charset="-120"/>
              <a:ea typeface="微軟正黑體" panose="020B0604030504040204" pitchFamily="34" charset="-120"/>
            </a:rPr>
            <a:t>選用</a:t>
          </a:r>
          <a:endParaRPr lang="zh-TW" altLang="en-US" sz="3200" b="1" dirty="0">
            <a:latin typeface="微軟正黑體" panose="020B0604030504040204" pitchFamily="34" charset="-120"/>
            <a:ea typeface="微軟正黑體" panose="020B0604030504040204" pitchFamily="34" charset="-120"/>
          </a:endParaRPr>
        </a:p>
      </dgm:t>
    </dgm:pt>
    <dgm:pt modelId="{ABB93AD7-F08A-44F2-87FE-53F67F12BBAF}" type="parTrans" cxnId="{AAD7E5F0-D0BC-43E0-AC3A-6262BF8B358F}">
      <dgm:prSet/>
      <dgm:spPr/>
      <dgm:t>
        <a:bodyPr/>
        <a:lstStyle/>
        <a:p>
          <a:endParaRPr lang="zh-TW" altLang="en-US"/>
        </a:p>
      </dgm:t>
    </dgm:pt>
    <dgm:pt modelId="{2AE39D41-09DF-4542-9EE9-0EFC6AE336C7}" type="sibTrans" cxnId="{AAD7E5F0-D0BC-43E0-AC3A-6262BF8B358F}">
      <dgm:prSet/>
      <dgm:spPr/>
      <dgm:t>
        <a:bodyPr/>
        <a:lstStyle/>
        <a:p>
          <a:endParaRPr lang="zh-TW" altLang="en-US"/>
        </a:p>
      </dgm:t>
    </dgm:pt>
    <dgm:pt modelId="{1B732E00-A6DA-4CFB-9D47-D0265A6CE64E}">
      <dgm:prSet phldrT="[文字]" custT="1"/>
      <dgm:spPr/>
      <dgm:t>
        <a:bodyPr/>
        <a:lstStyle/>
        <a:p>
          <a:pPr>
            <a:lnSpc>
              <a:spcPts val="3000"/>
            </a:lnSpc>
          </a:pPr>
          <a:r>
            <a:rPr lang="zh-TW" sz="2800" b="1" dirty="0" smtClean="0">
              <a:solidFill>
                <a:schemeClr val="tx2"/>
              </a:solidFill>
              <a:latin typeface="微軟正黑體" panose="020B0604030504040204" pitchFamily="34" charset="-120"/>
              <a:ea typeface="微軟正黑體" panose="020B0604030504040204" pitchFamily="34" charset="-120"/>
            </a:rPr>
            <a:t>低收入戶或中低收入戶證明文件影本</a:t>
          </a:r>
          <a:r>
            <a:rPr lang="en-US" altLang="zh-TW" sz="2000" b="1" u="none" dirty="0" smtClean="0">
              <a:solidFill>
                <a:srgbClr val="002060"/>
              </a:solidFill>
              <a:latin typeface="微軟正黑體" panose="020B0604030504040204" pitchFamily="34" charset="-120"/>
              <a:ea typeface="微軟正黑體" panose="020B0604030504040204" pitchFamily="34" charset="-120"/>
            </a:rPr>
            <a:t>(</a:t>
          </a:r>
          <a:r>
            <a:rPr lang="zh-TW" altLang="zh-TW" sz="2000" b="1" u="none" dirty="0" smtClean="0">
              <a:solidFill>
                <a:srgbClr val="002060"/>
              </a:solidFill>
              <a:latin typeface="微軟正黑體" panose="020B0604030504040204" pitchFamily="34" charset="-120"/>
              <a:ea typeface="微軟正黑體" panose="020B0604030504040204" pitchFamily="34" charset="-120"/>
            </a:rPr>
            <a:t>免繳報名費用</a:t>
          </a:r>
          <a:r>
            <a:rPr lang="en-US" altLang="zh-TW" sz="2000" b="1" u="none" dirty="0" smtClean="0">
              <a:solidFill>
                <a:srgbClr val="002060"/>
              </a:solidFill>
              <a:latin typeface="微軟正黑體" panose="020B0604030504040204" pitchFamily="34" charset="-120"/>
              <a:ea typeface="微軟正黑體" panose="020B0604030504040204" pitchFamily="34" charset="-120"/>
            </a:rPr>
            <a:t>)</a:t>
          </a:r>
          <a:endParaRPr lang="zh-TW" altLang="en-US" sz="1800" u="none" dirty="0">
            <a:solidFill>
              <a:srgbClr val="002060"/>
            </a:solidFill>
          </a:endParaRPr>
        </a:p>
      </dgm:t>
    </dgm:pt>
    <dgm:pt modelId="{C601A7EC-EB3E-4065-AC63-4D73D4B07DA4}" type="parTrans" cxnId="{9EB6186E-3980-4FC6-82F7-94425435D11E}">
      <dgm:prSet/>
      <dgm:spPr/>
      <dgm:t>
        <a:bodyPr/>
        <a:lstStyle/>
        <a:p>
          <a:endParaRPr lang="zh-TW" altLang="en-US"/>
        </a:p>
      </dgm:t>
    </dgm:pt>
    <dgm:pt modelId="{763DA572-944F-405D-9D16-6F28010847ED}" type="sibTrans" cxnId="{9EB6186E-3980-4FC6-82F7-94425435D11E}">
      <dgm:prSet/>
      <dgm:spPr/>
      <dgm:t>
        <a:bodyPr/>
        <a:lstStyle/>
        <a:p>
          <a:endParaRPr lang="zh-TW" altLang="en-US"/>
        </a:p>
      </dgm:t>
    </dgm:pt>
    <dgm:pt modelId="{75F54230-5C0A-43CC-ACDE-CA626669073D}">
      <dgm:prSet custT="1"/>
      <dgm:spPr/>
      <dgm: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特殊需求學生特質檢核表</a:t>
          </a:r>
          <a:endParaRPr lang="zh-TW" altLang="en-US" sz="2800" b="1" dirty="0">
            <a:solidFill>
              <a:srgbClr val="FF0000"/>
            </a:solidFill>
            <a:latin typeface="微軟正黑體" panose="020B0604030504040204" pitchFamily="34" charset="-120"/>
            <a:ea typeface="微軟正黑體" panose="020B0604030504040204" pitchFamily="34" charset="-120"/>
          </a:endParaRPr>
        </a:p>
      </dgm:t>
    </dgm:pt>
    <dgm:pt modelId="{5D1B0229-CDD3-4426-821E-92E1964A05E5}" type="parTrans" cxnId="{6C229393-CC2C-45FB-8DE5-0855200EE459}">
      <dgm:prSet/>
      <dgm:spPr/>
      <dgm:t>
        <a:bodyPr/>
        <a:lstStyle/>
        <a:p>
          <a:endParaRPr lang="zh-TW" altLang="en-US"/>
        </a:p>
      </dgm:t>
    </dgm:pt>
    <dgm:pt modelId="{B07C5CBA-75AC-47FE-8D92-AB4161E620FE}" type="sibTrans" cxnId="{6C229393-CC2C-45FB-8DE5-0855200EE459}">
      <dgm:prSet/>
      <dgm:spPr/>
      <dgm:t>
        <a:bodyPr/>
        <a:lstStyle/>
        <a:p>
          <a:endParaRPr lang="zh-TW" altLang="en-US"/>
        </a:p>
      </dgm:t>
    </dgm:pt>
    <dgm:pt modelId="{84BA5973-CB49-41CF-A939-B1E073CB29A7}">
      <dgm:prSet custT="1"/>
      <dgm:spPr/>
      <dgm:t>
        <a:bodyPr/>
        <a:lstStyle/>
        <a:p>
          <a:r>
            <a:rPr lang="zh-TW" altLang="en-US" sz="3000" b="1" dirty="0" smtClean="0">
              <a:solidFill>
                <a:srgbClr val="FF0000"/>
              </a:solidFill>
              <a:latin typeface="微軟正黑體" panose="020B0604030504040204" pitchFamily="34" charset="-120"/>
              <a:ea typeface="微軟正黑體" panose="020B0604030504040204" pitchFamily="34" charset="-120"/>
            </a:rPr>
            <a:t>鑑定證</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同報名表</a:t>
          </a:r>
          <a:r>
            <a:rPr lang="en-US" altLang="zh-TW" sz="2000" b="1" u="none" dirty="0" smtClean="0">
              <a:solidFill>
                <a:srgbClr val="002060"/>
              </a:solidFill>
              <a:latin typeface="微軟正黑體" panose="020B0604030504040204" pitchFamily="34" charset="-120"/>
              <a:ea typeface="微軟正黑體" panose="020B0604030504040204" pitchFamily="34" charset="-120"/>
            </a:rPr>
            <a:t>2</a:t>
          </a:r>
          <a:r>
            <a:rPr lang="zh-TW" altLang="en-US" sz="2000" b="1" u="none" dirty="0" smtClean="0">
              <a:solidFill>
                <a:srgbClr val="002060"/>
              </a:solidFill>
              <a:latin typeface="微軟正黑體" panose="020B0604030504040204" pitchFamily="34" charset="-120"/>
              <a:ea typeface="微軟正黑體" panose="020B0604030504040204" pitchFamily="34" charset="-120"/>
            </a:rPr>
            <a:t>吋照片</a:t>
          </a:r>
          <a:r>
            <a:rPr lang="zh-TW" altLang="en-US" sz="2000" dirty="0" smtClean="0">
              <a:latin typeface="微軟正黑體" panose="020B0604030504040204" pitchFamily="34" charset="-120"/>
              <a:ea typeface="微軟正黑體" panose="020B0604030504040204" pitchFamily="34" charset="-120"/>
            </a:rPr>
            <a:t>一張</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dgm:t>
    </dgm:pt>
    <dgm:pt modelId="{0A9F63DE-254F-416C-BA13-A2CB65A2E928}" type="parTrans" cxnId="{6032A2C9-C7CC-46FB-8427-154E930D3C13}">
      <dgm:prSet/>
      <dgm:spPr/>
      <dgm:t>
        <a:bodyPr/>
        <a:lstStyle/>
        <a:p>
          <a:endParaRPr lang="zh-TW" altLang="en-US"/>
        </a:p>
      </dgm:t>
    </dgm:pt>
    <dgm:pt modelId="{8346C541-1209-430C-BA79-AE8C45320545}" type="sibTrans" cxnId="{6032A2C9-C7CC-46FB-8427-154E930D3C13}">
      <dgm:prSet/>
      <dgm:spPr/>
      <dgm:t>
        <a:bodyPr/>
        <a:lstStyle/>
        <a:p>
          <a:endParaRPr lang="zh-TW" altLang="en-US"/>
        </a:p>
      </dgm:t>
    </dgm:pt>
    <dgm:pt modelId="{DCF903F5-B3E1-4BBF-92EF-962A4F341968}">
      <dgm:prSet custT="1"/>
      <dgm:spPr/>
      <dgm:t>
        <a:bodyPr/>
        <a:lstStyle/>
        <a:p>
          <a:r>
            <a:rPr lang="zh-TW" sz="3000" b="1" dirty="0" smtClean="0">
              <a:solidFill>
                <a:srgbClr val="FF0000"/>
              </a:solidFill>
              <a:latin typeface="微軟正黑體" panose="020B0604030504040204" pitchFamily="34" charset="-120"/>
              <a:ea typeface="微軟正黑體" panose="020B0604030504040204" pitchFamily="34" charset="-120"/>
            </a:rPr>
            <a:t>報名費</a:t>
          </a:r>
          <a:r>
            <a:rPr lang="zh-TW" altLang="en-US" sz="3000" b="1" dirty="0" smtClean="0">
              <a:solidFill>
                <a:srgbClr val="FF0000"/>
              </a:solidFill>
              <a:latin typeface="微軟正黑體" panose="020B0604030504040204" pitchFamily="34" charset="-120"/>
              <a:ea typeface="微軟正黑體" panose="020B0604030504040204" pitchFamily="34" charset="-120"/>
            </a:rPr>
            <a:t>                              </a:t>
          </a:r>
          <a:r>
            <a:rPr lang="zh-TW" sz="2800" b="1" dirty="0" smtClean="0">
              <a:solidFill>
                <a:srgbClr val="7030A0"/>
              </a:solidFill>
              <a:latin typeface="微軟正黑體" panose="020B0604030504040204" pitchFamily="34" charset="-120"/>
              <a:ea typeface="微軟正黑體" panose="020B0604030504040204" pitchFamily="34" charset="-120"/>
            </a:rPr>
            <a:t>管道一</a:t>
          </a:r>
          <a:r>
            <a:rPr lang="en-US" sz="2000" b="1" dirty="0" smtClean="0">
              <a:solidFill>
                <a:srgbClr val="002060"/>
              </a:solidFill>
              <a:latin typeface="微軟正黑體" panose="020B0604030504040204" pitchFamily="34" charset="-120"/>
              <a:ea typeface="微軟正黑體" panose="020B0604030504040204" pitchFamily="34" charset="-120"/>
            </a:rPr>
            <a:t>(</a:t>
          </a:r>
          <a:r>
            <a:rPr lang="zh-TW" sz="2000" b="1" dirty="0" smtClean="0">
              <a:solidFill>
                <a:srgbClr val="002060"/>
              </a:solidFill>
              <a:latin typeface="微軟正黑體" panose="020B0604030504040204" pitchFamily="34" charset="-120"/>
              <a:ea typeface="微軟正黑體" panose="020B0604030504040204" pitchFamily="34" charset="-120"/>
            </a:rPr>
            <a:t>含管道二</a:t>
          </a:r>
          <a:r>
            <a:rPr lang="en-US" sz="2000" b="1" dirty="0" smtClean="0">
              <a:solidFill>
                <a:srgbClr val="002060"/>
              </a:solidFill>
              <a:latin typeface="微軟正黑體" panose="020B0604030504040204" pitchFamily="34" charset="-120"/>
              <a:ea typeface="微軟正黑體" panose="020B0604030504040204" pitchFamily="34" charset="-120"/>
            </a:rPr>
            <a:t>)</a:t>
          </a:r>
          <a:r>
            <a:rPr lang="en-US" altLang="zh-TW" sz="2000" b="1" dirty="0" smtClean="0">
              <a:solidFill>
                <a:srgbClr val="002060"/>
              </a:solidFill>
            </a:rPr>
            <a:t> </a:t>
          </a:r>
          <a:r>
            <a:rPr lang="en-US" altLang="zh-TW" sz="2400" b="1" dirty="0" smtClean="0">
              <a:solidFill>
                <a:srgbClr val="7030A0"/>
              </a:solidFill>
              <a:latin typeface="微軟正黑體" panose="020B0604030504040204" pitchFamily="34" charset="-120"/>
              <a:ea typeface="微軟正黑體" panose="020B0604030504040204" pitchFamily="34" charset="-120"/>
            </a:rPr>
            <a:t>$</a:t>
          </a:r>
          <a:r>
            <a:rPr lang="en-US" sz="2400" b="1" dirty="0" smtClean="0">
              <a:solidFill>
                <a:srgbClr val="7030A0"/>
              </a:solidFill>
              <a:latin typeface="微軟正黑體" panose="020B0604030504040204" pitchFamily="34" charset="-120"/>
              <a:ea typeface="微軟正黑體" panose="020B0604030504040204" pitchFamily="34" charset="-120"/>
            </a:rPr>
            <a:t>1,600</a:t>
          </a:r>
          <a:r>
            <a:rPr lang="zh-TW" sz="2400" b="1" dirty="0" smtClean="0">
              <a:solidFill>
                <a:srgbClr val="7030A0"/>
              </a:solidFill>
              <a:latin typeface="微軟正黑體" panose="020B0604030504040204" pitchFamily="34" charset="-120"/>
              <a:ea typeface="微軟正黑體" panose="020B0604030504040204" pitchFamily="34" charset="-120"/>
            </a:rPr>
            <a:t>元</a:t>
          </a:r>
          <a:endParaRPr lang="zh-TW" altLang="en-US" sz="2400" b="1" dirty="0">
            <a:solidFill>
              <a:srgbClr val="002060"/>
            </a:solidFill>
            <a:latin typeface="微軟正黑體" panose="020B0604030504040204" pitchFamily="34" charset="-120"/>
            <a:ea typeface="微軟正黑體" panose="020B0604030504040204" pitchFamily="34" charset="-120"/>
          </a:endParaRPr>
        </a:p>
      </dgm:t>
    </dgm:pt>
    <dgm:pt modelId="{22704083-2BB9-493E-A2F2-CA2738E58F76}" type="parTrans" cxnId="{F9689F4D-5F61-4D11-9304-2E0A27392A00}">
      <dgm:prSet/>
      <dgm:spPr/>
      <dgm:t>
        <a:bodyPr/>
        <a:lstStyle/>
        <a:p>
          <a:endParaRPr lang="zh-TW" altLang="en-US"/>
        </a:p>
      </dgm:t>
    </dgm:pt>
    <dgm:pt modelId="{7B81B044-9163-474E-9AF5-9DA18109592F}" type="sibTrans" cxnId="{F9689F4D-5F61-4D11-9304-2E0A27392A00}">
      <dgm:prSet/>
      <dgm:spPr/>
      <dgm:t>
        <a:bodyPr/>
        <a:lstStyle/>
        <a:p>
          <a:endParaRPr lang="zh-TW" altLang="en-US"/>
        </a:p>
      </dgm:t>
    </dgm:pt>
    <dgm:pt modelId="{26ADDF95-8BD6-44C6-80F0-AB53963DF36C}">
      <dgm:prSet custT="1"/>
      <dgm:spPr/>
      <dgm:t>
        <a:bodyPr/>
        <a:lstStyle/>
        <a:p>
          <a:pPr>
            <a:lnSpc>
              <a:spcPts val="3000"/>
            </a:lnSpc>
          </a:pPr>
          <a:r>
            <a:rPr lang="zh-TW" sz="2800" b="1" dirty="0" smtClean="0">
              <a:solidFill>
                <a:schemeClr val="tx2"/>
              </a:solidFill>
              <a:latin typeface="微軟正黑體" panose="020B0604030504040204" pitchFamily="34" charset="-120"/>
              <a:ea typeface="微軟正黑體" panose="020B0604030504040204" pitchFamily="34" charset="-120"/>
            </a:rPr>
            <a:t>戶口名簿正本、影本</a:t>
          </a:r>
          <a:r>
            <a:rPr lang="en-US" sz="2200" dirty="0" smtClean="0">
              <a:latin typeface="微軟正黑體" panose="020B0604030504040204" pitchFamily="34" charset="-120"/>
              <a:ea typeface="微軟正黑體" panose="020B0604030504040204" pitchFamily="34" charset="-120"/>
            </a:rPr>
            <a:t>(</a:t>
          </a:r>
          <a:r>
            <a:rPr lang="zh-TW" sz="2200" b="1" u="none" dirty="0" smtClean="0">
              <a:solidFill>
                <a:srgbClr val="002060"/>
              </a:solidFill>
              <a:latin typeface="微軟正黑體" panose="020B0604030504040204" pitchFamily="34" charset="-120"/>
              <a:ea typeface="微軟正黑體" panose="020B0604030504040204" pitchFamily="34" charset="-120"/>
            </a:rPr>
            <a:t>非就讀本市國小者繳交</a:t>
          </a:r>
          <a:r>
            <a:rPr lang="zh-TW" sz="2200" dirty="0" smtClean="0">
              <a:latin typeface="微軟正黑體" panose="020B0604030504040204" pitchFamily="34" charset="-120"/>
              <a:ea typeface="微軟正黑體" panose="020B0604030504040204" pitchFamily="34" charset="-120"/>
            </a:rPr>
            <a:t>，正本驗畢歸還</a:t>
          </a:r>
          <a:r>
            <a:rPr lang="en-US" sz="2200" dirty="0" smtClean="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965113DE-7EFD-4708-9341-7CA298B153C2}" type="parTrans" cxnId="{2898C415-6A18-4311-8CB4-8F310BF26E30}">
      <dgm:prSet/>
      <dgm:spPr/>
      <dgm:t>
        <a:bodyPr/>
        <a:lstStyle/>
        <a:p>
          <a:endParaRPr lang="zh-TW" altLang="en-US"/>
        </a:p>
      </dgm:t>
    </dgm:pt>
    <dgm:pt modelId="{3E9F05D5-4973-4724-9190-AD67CD5FEA03}" type="sibTrans" cxnId="{2898C415-6A18-4311-8CB4-8F310BF26E30}">
      <dgm:prSet/>
      <dgm:spPr/>
      <dgm:t>
        <a:bodyPr/>
        <a:lstStyle/>
        <a:p>
          <a:endParaRPr lang="zh-TW" altLang="en-US"/>
        </a:p>
      </dgm:t>
    </dgm:pt>
    <dgm:pt modelId="{440D896D-996E-4F9C-BBCA-52A89A811D97}">
      <dgm:prSet phldrT="[文字]" custT="1"/>
      <dgm:spPr/>
      <dgm:t>
        <a:bodyPr/>
        <a:lstStyle/>
        <a:p>
          <a:pPr>
            <a:lnSpc>
              <a:spcPts val="3000"/>
            </a:lnSpc>
          </a:pPr>
          <a:r>
            <a:rPr lang="zh-TW" altLang="en-US" sz="2800" b="1" dirty="0" smtClean="0">
              <a:solidFill>
                <a:schemeClr val="tx2"/>
              </a:solidFill>
              <a:latin typeface="微軟正黑體" panose="020B0604030504040204" pitchFamily="34" charset="-120"/>
              <a:ea typeface="微軟正黑體" panose="020B0604030504040204" pitchFamily="34" charset="-120"/>
            </a:rPr>
            <a:t>特殊鑑定場服務需求申請表</a:t>
          </a:r>
          <a:endParaRPr lang="zh-TW" altLang="en-US" sz="2400" dirty="0"/>
        </a:p>
      </dgm:t>
    </dgm:pt>
    <dgm:pt modelId="{A7959251-8C2A-42DB-B4B5-1C291704A947}" type="parTrans" cxnId="{21A29B77-4337-4C93-B78E-5C2A6F0DF797}">
      <dgm:prSet/>
      <dgm:spPr/>
      <dgm:t>
        <a:bodyPr/>
        <a:lstStyle/>
        <a:p>
          <a:endParaRPr lang="zh-TW" altLang="en-US"/>
        </a:p>
      </dgm:t>
    </dgm:pt>
    <dgm:pt modelId="{1C7F0B4E-FAFA-476D-9610-690B446ACCDB}" type="sibTrans" cxnId="{21A29B77-4337-4C93-B78E-5C2A6F0DF797}">
      <dgm:prSet/>
      <dgm:spPr/>
      <dgm:t>
        <a:bodyPr/>
        <a:lstStyle/>
        <a:p>
          <a:endParaRPr lang="zh-TW" altLang="en-US"/>
        </a:p>
      </dgm:t>
    </dgm:pt>
    <dgm:pt modelId="{AEFF05F5-EDBC-40FF-82A4-ADFBBC7B1F49}">
      <dgm:prSet phldrT="[文字]" custT="1"/>
      <dgm:spPr/>
      <dgm:t>
        <a:bodyPr/>
        <a:lstStyle/>
        <a:p>
          <a:pPr>
            <a:lnSpc>
              <a:spcPts val="3000"/>
            </a:lnSpc>
          </a:pPr>
          <a:r>
            <a:rPr lang="zh-TW" altLang="zh-TW" sz="2800" b="1" dirty="0" smtClean="0">
              <a:solidFill>
                <a:schemeClr val="tx2"/>
              </a:solidFill>
              <a:latin typeface="微軟正黑體" panose="020B0604030504040204" pitchFamily="34" charset="-120"/>
              <a:ea typeface="微軟正黑體" panose="020B0604030504040204" pitchFamily="34" charset="-120"/>
            </a:rPr>
            <a:t>書面審查</a:t>
          </a:r>
          <a:r>
            <a:rPr lang="zh-TW" altLang="zh-TW" sz="2800" b="1" dirty="0" smtClean="0">
              <a:solidFill>
                <a:srgbClr val="7030A0"/>
              </a:solidFill>
              <a:latin typeface="微軟正黑體" panose="020B0604030504040204" pitchFamily="34" charset="-120"/>
              <a:ea typeface="微軟正黑體" panose="020B0604030504040204" pitchFamily="34" charset="-120"/>
            </a:rPr>
            <a:t>競賽表現</a:t>
          </a:r>
          <a:r>
            <a:rPr lang="zh-TW" altLang="zh-TW" sz="2800" b="1" dirty="0" smtClean="0">
              <a:solidFill>
                <a:schemeClr val="tx2"/>
              </a:solidFill>
              <a:latin typeface="微軟正黑體" panose="020B0604030504040204" pitchFamily="34" charset="-120"/>
              <a:ea typeface="微軟正黑體" panose="020B0604030504040204" pitchFamily="34" charset="-120"/>
            </a:rPr>
            <a:t>優異佐證資料表、長期</a:t>
          </a:r>
          <a:r>
            <a:rPr lang="zh-TW" altLang="en-US" sz="2800" b="1" dirty="0" smtClean="0">
              <a:solidFill>
                <a:schemeClr val="tx2"/>
              </a:solidFill>
              <a:latin typeface="微軟正黑體" panose="020B0604030504040204" pitchFamily="34" charset="-120"/>
              <a:ea typeface="微軟正黑體" panose="020B0604030504040204" pitchFamily="34" charset="-120"/>
            </a:rPr>
            <a:t>輔導</a:t>
          </a:r>
          <a:r>
            <a:rPr lang="zh-TW" altLang="zh-TW" sz="2800" b="1" dirty="0" smtClean="0">
              <a:solidFill>
                <a:srgbClr val="7030A0"/>
              </a:solidFill>
              <a:latin typeface="微軟正黑體" panose="020B0604030504040204" pitchFamily="34" charset="-120"/>
              <a:ea typeface="微軟正黑體" panose="020B0604030504040204" pitchFamily="34" charset="-120"/>
            </a:rPr>
            <a:t>學科研習</a:t>
          </a:r>
          <a:r>
            <a:rPr lang="zh-TW" altLang="zh-TW" sz="2800" b="1" dirty="0" smtClean="0">
              <a:solidFill>
                <a:schemeClr val="tx2"/>
              </a:solidFill>
              <a:latin typeface="微軟正黑體" panose="020B0604030504040204" pitchFamily="34" charset="-120"/>
              <a:ea typeface="微軟正黑體" panose="020B0604030504040204" pitchFamily="34" charset="-120"/>
            </a:rPr>
            <a:t>活動說明表或</a:t>
          </a:r>
          <a:r>
            <a:rPr lang="zh-TW" altLang="zh-TW" sz="2800" b="1" dirty="0" smtClean="0">
              <a:solidFill>
                <a:srgbClr val="7030A0"/>
              </a:solidFill>
              <a:latin typeface="微軟正黑體" panose="020B0604030504040204" pitchFamily="34" charset="-120"/>
              <a:ea typeface="微軟正黑體" panose="020B0604030504040204" pitchFamily="34" charset="-120"/>
            </a:rPr>
            <a:t>獨立研究</a:t>
          </a:r>
          <a:r>
            <a:rPr lang="zh-TW" altLang="zh-TW" sz="2800" b="1" dirty="0" smtClean="0">
              <a:solidFill>
                <a:schemeClr val="tx2"/>
              </a:solidFill>
              <a:latin typeface="微軟正黑體" panose="020B0604030504040204" pitchFamily="34" charset="-120"/>
              <a:ea typeface="微軟正黑體" panose="020B0604030504040204" pitchFamily="34" charset="-120"/>
            </a:rPr>
            <a:t>貢獻說明表</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申請</a:t>
          </a:r>
          <a:r>
            <a:rPr lang="zh-TW" altLang="en-US" sz="2400" b="1" u="none" dirty="0" smtClean="0">
              <a:solidFill>
                <a:srgbClr val="002060"/>
              </a:solidFill>
              <a:latin typeface="微軟正黑體" panose="020B0604030504040204" pitchFamily="34" charset="-120"/>
              <a:ea typeface="微軟正黑體" panose="020B0604030504040204" pitchFamily="34" charset="-120"/>
            </a:rPr>
            <a:t>管道一</a:t>
          </a:r>
          <a:r>
            <a:rPr lang="zh-TW" altLang="en-US" sz="2400" dirty="0" smtClean="0">
              <a:latin typeface="微軟正黑體" panose="020B0604030504040204" pitchFamily="34" charset="-120"/>
              <a:ea typeface="微軟正黑體" panose="020B0604030504040204" pitchFamily="34" charset="-120"/>
            </a:rPr>
            <a:t>者</a:t>
          </a:r>
          <a:r>
            <a:rPr lang="en-US" altLang="zh-TW" sz="2400" dirty="0" smtClean="0">
              <a:latin typeface="微軟正黑體" panose="020B0604030504040204" pitchFamily="34" charset="-120"/>
              <a:ea typeface="微軟正黑體" panose="020B0604030504040204" pitchFamily="34" charset="-120"/>
            </a:rPr>
            <a:t>)</a:t>
          </a:r>
          <a:endParaRPr lang="zh-TW" altLang="en-US" sz="2800" dirty="0"/>
        </a:p>
      </dgm:t>
    </dgm:pt>
    <dgm:pt modelId="{25852CD0-F781-408E-9218-0EF9235F9CE7}" type="parTrans" cxnId="{C2C335A3-8E31-43EA-93B0-F53AB135BD7E}">
      <dgm:prSet/>
      <dgm:spPr/>
      <dgm:t>
        <a:bodyPr/>
        <a:lstStyle/>
        <a:p>
          <a:endParaRPr lang="zh-TW" altLang="en-US"/>
        </a:p>
      </dgm:t>
    </dgm:pt>
    <dgm:pt modelId="{49FBEF82-AD18-48DD-ADBA-FD9DA4DD86D2}" type="sibTrans" cxnId="{C2C335A3-8E31-43EA-93B0-F53AB135BD7E}">
      <dgm:prSet/>
      <dgm:spPr/>
      <dgm:t>
        <a:bodyPr/>
        <a:lstStyle/>
        <a:p>
          <a:endParaRPr lang="zh-TW" altLang="en-US"/>
        </a:p>
      </dgm:t>
    </dgm:pt>
    <dgm:pt modelId="{5344A391-6E55-41F0-B5B3-B7D42A9C9EAC}">
      <dgm:prSet custT="1"/>
      <dgm:spPr/>
      <dgm:t>
        <a:bodyPr/>
        <a:lstStyle/>
        <a:p>
          <a:r>
            <a:rPr lang="en-US" altLang="zh-TW" sz="2400" b="1" dirty="0" smtClean="0">
              <a:solidFill>
                <a:srgbClr val="7030A0"/>
              </a:solidFill>
              <a:latin typeface="微軟正黑體" panose="020B0604030504040204" pitchFamily="34" charset="-120"/>
              <a:ea typeface="微軟正黑體" panose="020B0604030504040204" pitchFamily="34" charset="-120"/>
            </a:rPr>
            <a:t> </a:t>
          </a:r>
          <a:r>
            <a:rPr lang="zh-TW" sz="2800" b="1" dirty="0" smtClean="0">
              <a:solidFill>
                <a:srgbClr val="002060"/>
              </a:solidFill>
              <a:latin typeface="微軟正黑體" panose="020B0604030504040204" pitchFamily="34" charset="-120"/>
              <a:ea typeface="微軟正黑體" panose="020B0604030504040204" pitchFamily="34" charset="-120"/>
            </a:rPr>
            <a:t>管道二</a:t>
          </a:r>
          <a:r>
            <a:rPr lang="en-US" altLang="zh-TW" sz="2800" b="1" dirty="0" smtClean="0">
              <a:solidFill>
                <a:srgbClr val="002060"/>
              </a:solidFill>
              <a:latin typeface="微軟正黑體" panose="020B0604030504040204" pitchFamily="34" charset="-120"/>
              <a:ea typeface="微軟正黑體" panose="020B0604030504040204" pitchFamily="34" charset="-120"/>
            </a:rPr>
            <a:t> </a:t>
          </a:r>
          <a:r>
            <a:rPr lang="en-US" altLang="zh-TW" sz="2600" b="1" dirty="0" smtClean="0">
              <a:solidFill>
                <a:srgbClr val="002060"/>
              </a:solidFill>
              <a:latin typeface="微軟正黑體" panose="020B0604030504040204" pitchFamily="34" charset="-120"/>
              <a:ea typeface="微軟正黑體" panose="020B0604030504040204" pitchFamily="34" charset="-120"/>
            </a:rPr>
            <a:t>$</a:t>
          </a:r>
          <a:r>
            <a:rPr lang="en-US" sz="2400" b="1" dirty="0" smtClean="0">
              <a:solidFill>
                <a:srgbClr val="002060"/>
              </a:solidFill>
              <a:latin typeface="微軟正黑體" panose="020B0604030504040204" pitchFamily="34" charset="-120"/>
              <a:ea typeface="微軟正黑體" panose="020B0604030504040204" pitchFamily="34" charset="-120"/>
            </a:rPr>
            <a:t>1,100</a:t>
          </a:r>
          <a:r>
            <a:rPr lang="zh-TW" sz="2400" b="1" dirty="0" smtClean="0">
              <a:solidFill>
                <a:srgbClr val="002060"/>
              </a:solidFill>
              <a:latin typeface="微軟正黑體" panose="020B0604030504040204" pitchFamily="34" charset="-120"/>
              <a:ea typeface="微軟正黑體" panose="020B0604030504040204" pitchFamily="34" charset="-120"/>
            </a:rPr>
            <a:t>元</a:t>
          </a:r>
          <a:endParaRPr lang="zh-TW" altLang="en-US" sz="2400" b="1" dirty="0">
            <a:solidFill>
              <a:srgbClr val="002060"/>
            </a:solidFill>
            <a:latin typeface="微軟正黑體" panose="020B0604030504040204" pitchFamily="34" charset="-120"/>
            <a:ea typeface="微軟正黑體" panose="020B0604030504040204" pitchFamily="34" charset="-120"/>
          </a:endParaRPr>
        </a:p>
      </dgm:t>
    </dgm:pt>
    <dgm:pt modelId="{E30DC1D1-910C-4A56-AE61-3EC585D60DD5}" type="parTrans" cxnId="{01066638-3DC7-470D-ADFF-57AEF268B8B8}">
      <dgm:prSet/>
      <dgm:spPr/>
      <dgm:t>
        <a:bodyPr/>
        <a:lstStyle/>
        <a:p>
          <a:endParaRPr lang="zh-TW" altLang="en-US"/>
        </a:p>
      </dgm:t>
    </dgm:pt>
    <dgm:pt modelId="{64E4107E-930A-4248-B734-4F32E2466407}" type="sibTrans" cxnId="{01066638-3DC7-470D-ADFF-57AEF268B8B8}">
      <dgm:prSet/>
      <dgm:spPr/>
      <dgm:t>
        <a:bodyPr/>
        <a:lstStyle/>
        <a:p>
          <a:endParaRPr lang="zh-TW" altLang="en-US"/>
        </a:p>
      </dgm:t>
    </dgm:pt>
    <dgm:pt modelId="{6038B248-14E1-4EA6-B18E-CD7180C8BE6C}" type="pres">
      <dgm:prSet presAssocID="{E1E393C8-E068-4258-BE33-E513B0B2C411}" presName="Name0" presStyleCnt="0">
        <dgm:presLayoutVars>
          <dgm:dir/>
          <dgm:animLvl val="lvl"/>
          <dgm:resizeHandles val="exact"/>
        </dgm:presLayoutVars>
      </dgm:prSet>
      <dgm:spPr/>
      <dgm:t>
        <a:bodyPr/>
        <a:lstStyle/>
        <a:p>
          <a:endParaRPr lang="zh-TW" altLang="en-US"/>
        </a:p>
      </dgm:t>
    </dgm:pt>
    <dgm:pt modelId="{7E813D17-93DF-4430-AB48-F0B975554DA0}" type="pres">
      <dgm:prSet presAssocID="{DF673D36-F45A-45ED-9554-6F8C68CBEEA8}" presName="composite" presStyleCnt="0"/>
      <dgm:spPr/>
    </dgm:pt>
    <dgm:pt modelId="{2CE7EEA6-F07B-4671-9773-0799E9C8A623}" type="pres">
      <dgm:prSet presAssocID="{DF673D36-F45A-45ED-9554-6F8C68CBEEA8}" presName="parTx" presStyleLbl="alignNode1" presStyleIdx="0" presStyleCnt="2" custScaleY="89840" custLinFactNeighborX="-14318" custLinFactNeighborY="-8321">
        <dgm:presLayoutVars>
          <dgm:chMax val="0"/>
          <dgm:chPref val="0"/>
          <dgm:bulletEnabled val="1"/>
        </dgm:presLayoutVars>
      </dgm:prSet>
      <dgm:spPr/>
      <dgm:t>
        <a:bodyPr/>
        <a:lstStyle/>
        <a:p>
          <a:endParaRPr lang="zh-TW" altLang="en-US"/>
        </a:p>
      </dgm:t>
    </dgm:pt>
    <dgm:pt modelId="{5255C03E-72ED-44D8-B9AD-1FD0A87D9F5D}" type="pres">
      <dgm:prSet presAssocID="{DF673D36-F45A-45ED-9554-6F8C68CBEEA8}" presName="desTx" presStyleLbl="alignAccFollowNode1" presStyleIdx="0" presStyleCnt="2">
        <dgm:presLayoutVars>
          <dgm:bulletEnabled val="1"/>
        </dgm:presLayoutVars>
      </dgm:prSet>
      <dgm:spPr/>
      <dgm:t>
        <a:bodyPr/>
        <a:lstStyle/>
        <a:p>
          <a:endParaRPr lang="zh-TW" altLang="en-US"/>
        </a:p>
      </dgm:t>
    </dgm:pt>
    <dgm:pt modelId="{CD83B592-EB33-470C-9B19-9BB9725AF0AD}" type="pres">
      <dgm:prSet presAssocID="{0671E6BC-3822-4480-86E2-5FCF2C787F16}" presName="space" presStyleCnt="0"/>
      <dgm:spPr/>
    </dgm:pt>
    <dgm:pt modelId="{12E81799-65C3-4263-B364-5E005B9172EA}" type="pres">
      <dgm:prSet presAssocID="{9125FCC0-1B6F-4F06-BE9D-79401AC01FC2}" presName="composite" presStyleCnt="0"/>
      <dgm:spPr/>
    </dgm:pt>
    <dgm:pt modelId="{6827BEF1-0EF0-4AA8-8279-EA1B01657B18}" type="pres">
      <dgm:prSet presAssocID="{9125FCC0-1B6F-4F06-BE9D-79401AC01FC2}" presName="parTx" presStyleLbl="alignNode1" presStyleIdx="1" presStyleCnt="2" custScaleY="87982" custLinFactNeighborX="1" custLinFactNeighborY="-9479">
        <dgm:presLayoutVars>
          <dgm:chMax val="0"/>
          <dgm:chPref val="0"/>
          <dgm:bulletEnabled val="1"/>
        </dgm:presLayoutVars>
      </dgm:prSet>
      <dgm:spPr/>
      <dgm:t>
        <a:bodyPr/>
        <a:lstStyle/>
        <a:p>
          <a:endParaRPr lang="zh-TW" altLang="en-US"/>
        </a:p>
      </dgm:t>
    </dgm:pt>
    <dgm:pt modelId="{C44CA072-4A24-457F-9A92-94D7FAB47986}" type="pres">
      <dgm:prSet presAssocID="{9125FCC0-1B6F-4F06-BE9D-79401AC01FC2}" presName="desTx" presStyleLbl="alignAccFollowNode1" presStyleIdx="1" presStyleCnt="2">
        <dgm:presLayoutVars>
          <dgm:bulletEnabled val="1"/>
        </dgm:presLayoutVars>
      </dgm:prSet>
      <dgm:spPr/>
      <dgm:t>
        <a:bodyPr/>
        <a:lstStyle/>
        <a:p>
          <a:endParaRPr lang="zh-TW" altLang="en-US"/>
        </a:p>
      </dgm:t>
    </dgm:pt>
  </dgm:ptLst>
  <dgm:cxnLst>
    <dgm:cxn modelId="{7C07747B-666B-4F17-A41D-4815F1742FB8}" type="presOf" srcId="{DF673D36-F45A-45ED-9554-6F8C68CBEEA8}" destId="{2CE7EEA6-F07B-4671-9773-0799E9C8A623}" srcOrd="0" destOrd="0" presId="urn:microsoft.com/office/officeart/2005/8/layout/hList1"/>
    <dgm:cxn modelId="{FE42D0D0-825E-47C4-A555-391A6AE0259C}" type="presOf" srcId="{84BA5973-CB49-41CF-A939-B1E073CB29A7}" destId="{5255C03E-72ED-44D8-B9AD-1FD0A87D9F5D}" srcOrd="0" destOrd="2" presId="urn:microsoft.com/office/officeart/2005/8/layout/hList1"/>
    <dgm:cxn modelId="{2898C415-6A18-4311-8CB4-8F310BF26E30}" srcId="{9125FCC0-1B6F-4F06-BE9D-79401AC01FC2}" destId="{26ADDF95-8BD6-44C6-80F0-AB53963DF36C}" srcOrd="3" destOrd="0" parTransId="{965113DE-7EFD-4708-9341-7CA298B153C2}" sibTransId="{3E9F05D5-4973-4724-9190-AD67CD5FEA03}"/>
    <dgm:cxn modelId="{AAD7E5F0-D0BC-43E0-AC3A-6262BF8B358F}" srcId="{E1E393C8-E068-4258-BE33-E513B0B2C411}" destId="{9125FCC0-1B6F-4F06-BE9D-79401AC01FC2}" srcOrd="1" destOrd="0" parTransId="{ABB93AD7-F08A-44F2-87FE-53F67F12BBAF}" sibTransId="{2AE39D41-09DF-4542-9EE9-0EFC6AE336C7}"/>
    <dgm:cxn modelId="{C2C335A3-8E31-43EA-93B0-F53AB135BD7E}" srcId="{9125FCC0-1B6F-4F06-BE9D-79401AC01FC2}" destId="{AEFF05F5-EDBC-40FF-82A4-ADFBBC7B1F49}" srcOrd="2" destOrd="0" parTransId="{25852CD0-F781-408E-9218-0EF9235F9CE7}" sibTransId="{49FBEF82-AD18-48DD-ADBA-FD9DA4DD86D2}"/>
    <dgm:cxn modelId="{E9323E29-5125-4D7F-A85B-1C0C2DE6E8A0}" type="presOf" srcId="{26ADDF95-8BD6-44C6-80F0-AB53963DF36C}" destId="{C44CA072-4A24-457F-9A92-94D7FAB47986}" srcOrd="0" destOrd="3" presId="urn:microsoft.com/office/officeart/2005/8/layout/hList1"/>
    <dgm:cxn modelId="{38E5D717-A37A-46E6-816F-98BC9E35AADD}" type="presOf" srcId="{5344A391-6E55-41F0-B5B3-B7D42A9C9EAC}" destId="{5255C03E-72ED-44D8-B9AD-1FD0A87D9F5D}" srcOrd="0" destOrd="4" presId="urn:microsoft.com/office/officeart/2005/8/layout/hList1"/>
    <dgm:cxn modelId="{38D37676-7107-4493-AA08-E5EC5746428F}" srcId="{E1E393C8-E068-4258-BE33-E513B0B2C411}" destId="{DF673D36-F45A-45ED-9554-6F8C68CBEEA8}" srcOrd="0" destOrd="0" parTransId="{B95DFAD7-1BD2-4FD9-9B71-86D8CA390173}" sibTransId="{0671E6BC-3822-4480-86E2-5FCF2C787F16}"/>
    <dgm:cxn modelId="{21A29B77-4337-4C93-B78E-5C2A6F0DF797}" srcId="{9125FCC0-1B6F-4F06-BE9D-79401AC01FC2}" destId="{440D896D-996E-4F9C-BBCA-52A89A811D97}" srcOrd="1" destOrd="0" parTransId="{A7959251-8C2A-42DB-B4B5-1C291704A947}" sibTransId="{1C7F0B4E-FAFA-476D-9610-690B446ACCDB}"/>
    <dgm:cxn modelId="{BC96AC6D-ADF5-4539-B2D4-37ACD6A0EA60}" type="presOf" srcId="{AEFF05F5-EDBC-40FF-82A4-ADFBBC7B1F49}" destId="{C44CA072-4A24-457F-9A92-94D7FAB47986}" srcOrd="0" destOrd="2" presId="urn:microsoft.com/office/officeart/2005/8/layout/hList1"/>
    <dgm:cxn modelId="{B3D16401-0073-4D80-807E-D441AE8208DD}" type="presOf" srcId="{440D896D-996E-4F9C-BBCA-52A89A811D97}" destId="{C44CA072-4A24-457F-9A92-94D7FAB47986}" srcOrd="0" destOrd="1" presId="urn:microsoft.com/office/officeart/2005/8/layout/hList1"/>
    <dgm:cxn modelId="{5E36DCE1-3182-41C3-BC37-5089DE73AAF5}" type="presOf" srcId="{E1E393C8-E068-4258-BE33-E513B0B2C411}" destId="{6038B248-14E1-4EA6-B18E-CD7180C8BE6C}" srcOrd="0" destOrd="0" presId="urn:microsoft.com/office/officeart/2005/8/layout/hList1"/>
    <dgm:cxn modelId="{6C229393-CC2C-45FB-8DE5-0855200EE459}" srcId="{DF673D36-F45A-45ED-9554-6F8C68CBEEA8}" destId="{75F54230-5C0A-43CC-ACDE-CA626669073D}" srcOrd="1" destOrd="0" parTransId="{5D1B0229-CDD3-4426-821E-92E1964A05E5}" sibTransId="{B07C5CBA-75AC-47FE-8D92-AB4161E620FE}"/>
    <dgm:cxn modelId="{F03BDC5B-D48C-445A-9D15-3126B271F6C0}" type="presOf" srcId="{75F54230-5C0A-43CC-ACDE-CA626669073D}" destId="{5255C03E-72ED-44D8-B9AD-1FD0A87D9F5D}" srcOrd="0" destOrd="1" presId="urn:microsoft.com/office/officeart/2005/8/layout/hList1"/>
    <dgm:cxn modelId="{F9689F4D-5F61-4D11-9304-2E0A27392A00}" srcId="{DF673D36-F45A-45ED-9554-6F8C68CBEEA8}" destId="{DCF903F5-B3E1-4BBF-92EF-962A4F341968}" srcOrd="3" destOrd="0" parTransId="{22704083-2BB9-493E-A2F2-CA2738E58F76}" sibTransId="{7B81B044-9163-474E-9AF5-9DA18109592F}"/>
    <dgm:cxn modelId="{2E248506-BD56-4D03-8AB3-77C95EC36E12}" type="presOf" srcId="{9125FCC0-1B6F-4F06-BE9D-79401AC01FC2}" destId="{6827BEF1-0EF0-4AA8-8279-EA1B01657B18}" srcOrd="0" destOrd="0" presId="urn:microsoft.com/office/officeart/2005/8/layout/hList1"/>
    <dgm:cxn modelId="{C6364478-D18F-448A-9FB5-F9DD1050B751}" srcId="{DF673D36-F45A-45ED-9554-6F8C68CBEEA8}" destId="{DB5E79DE-B6E6-43C1-A452-595242969B9F}" srcOrd="0" destOrd="0" parTransId="{09A29E66-4424-4881-AA8A-924D669C7DC6}" sibTransId="{58FF51F9-7C2D-43DD-B350-5C51F0E4930B}"/>
    <dgm:cxn modelId="{01066638-3DC7-470D-ADFF-57AEF268B8B8}" srcId="{DF673D36-F45A-45ED-9554-6F8C68CBEEA8}" destId="{5344A391-6E55-41F0-B5B3-B7D42A9C9EAC}" srcOrd="4" destOrd="0" parTransId="{E30DC1D1-910C-4A56-AE61-3EC585D60DD5}" sibTransId="{64E4107E-930A-4248-B734-4F32E2466407}"/>
    <dgm:cxn modelId="{14BFCC91-EEA3-4DDA-BAD6-84ED11E5274B}" type="presOf" srcId="{DB5E79DE-B6E6-43C1-A452-595242969B9F}" destId="{5255C03E-72ED-44D8-B9AD-1FD0A87D9F5D}" srcOrd="0" destOrd="0" presId="urn:microsoft.com/office/officeart/2005/8/layout/hList1"/>
    <dgm:cxn modelId="{6032A2C9-C7CC-46FB-8427-154E930D3C13}" srcId="{DF673D36-F45A-45ED-9554-6F8C68CBEEA8}" destId="{84BA5973-CB49-41CF-A939-B1E073CB29A7}" srcOrd="2" destOrd="0" parTransId="{0A9F63DE-254F-416C-BA13-A2CB65A2E928}" sibTransId="{8346C541-1209-430C-BA79-AE8C45320545}"/>
    <dgm:cxn modelId="{D18685EF-3446-4C7C-903A-49EACF76F1CB}" type="presOf" srcId="{DCF903F5-B3E1-4BBF-92EF-962A4F341968}" destId="{5255C03E-72ED-44D8-B9AD-1FD0A87D9F5D}" srcOrd="0" destOrd="3" presId="urn:microsoft.com/office/officeart/2005/8/layout/hList1"/>
    <dgm:cxn modelId="{9BB36377-037C-43CB-AB4F-60653D3628BE}" type="presOf" srcId="{1B732E00-A6DA-4CFB-9D47-D0265A6CE64E}" destId="{C44CA072-4A24-457F-9A92-94D7FAB47986}" srcOrd="0" destOrd="0" presId="urn:microsoft.com/office/officeart/2005/8/layout/hList1"/>
    <dgm:cxn modelId="{9EB6186E-3980-4FC6-82F7-94425435D11E}" srcId="{9125FCC0-1B6F-4F06-BE9D-79401AC01FC2}" destId="{1B732E00-A6DA-4CFB-9D47-D0265A6CE64E}" srcOrd="0" destOrd="0" parTransId="{C601A7EC-EB3E-4065-AC63-4D73D4B07DA4}" sibTransId="{763DA572-944F-405D-9D16-6F28010847ED}"/>
    <dgm:cxn modelId="{D8994CD4-AE47-46B0-8796-94211A76A5A5}" type="presParOf" srcId="{6038B248-14E1-4EA6-B18E-CD7180C8BE6C}" destId="{7E813D17-93DF-4430-AB48-F0B975554DA0}" srcOrd="0" destOrd="0" presId="urn:microsoft.com/office/officeart/2005/8/layout/hList1"/>
    <dgm:cxn modelId="{7CE81915-6669-4395-843C-323DB50D838B}" type="presParOf" srcId="{7E813D17-93DF-4430-AB48-F0B975554DA0}" destId="{2CE7EEA6-F07B-4671-9773-0799E9C8A623}" srcOrd="0" destOrd="0" presId="urn:microsoft.com/office/officeart/2005/8/layout/hList1"/>
    <dgm:cxn modelId="{6A421400-3C2C-4FF1-8439-D9DE334B6202}" type="presParOf" srcId="{7E813D17-93DF-4430-AB48-F0B975554DA0}" destId="{5255C03E-72ED-44D8-B9AD-1FD0A87D9F5D}" srcOrd="1" destOrd="0" presId="urn:microsoft.com/office/officeart/2005/8/layout/hList1"/>
    <dgm:cxn modelId="{24C9806E-F499-41A9-B3B4-47D49DC5E8C0}" type="presParOf" srcId="{6038B248-14E1-4EA6-B18E-CD7180C8BE6C}" destId="{CD83B592-EB33-470C-9B19-9BB9725AF0AD}" srcOrd="1" destOrd="0" presId="urn:microsoft.com/office/officeart/2005/8/layout/hList1"/>
    <dgm:cxn modelId="{C50E4AF7-7F70-459E-8077-6E633A5A8B5F}" type="presParOf" srcId="{6038B248-14E1-4EA6-B18E-CD7180C8BE6C}" destId="{12E81799-65C3-4263-B364-5E005B9172EA}" srcOrd="2" destOrd="0" presId="urn:microsoft.com/office/officeart/2005/8/layout/hList1"/>
    <dgm:cxn modelId="{B575DD06-A410-445A-8B6D-2344D86E8E4F}" type="presParOf" srcId="{12E81799-65C3-4263-B364-5E005B9172EA}" destId="{6827BEF1-0EF0-4AA8-8279-EA1B01657B18}" srcOrd="0" destOrd="0" presId="urn:microsoft.com/office/officeart/2005/8/layout/hList1"/>
    <dgm:cxn modelId="{D6BCBCA6-F0D8-4AFD-812C-45C3DB3B840C}" type="presParOf" srcId="{12E81799-65C3-4263-B364-5E005B9172EA}" destId="{C44CA072-4A24-457F-9A92-94D7FAB4798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EEA6-F07B-4671-9773-0799E9C8A623}">
      <dsp:nvSpPr>
        <dsp:cNvPr id="0" name=""/>
        <dsp:cNvSpPr/>
      </dsp:nvSpPr>
      <dsp:spPr>
        <a:xfrm>
          <a:off x="0" y="44692"/>
          <a:ext cx="4928923" cy="5847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latin typeface="微軟正黑體" panose="020B0604030504040204" pitchFamily="34" charset="-120"/>
              <a:ea typeface="微軟正黑體" panose="020B0604030504040204" pitchFamily="34" charset="-120"/>
            </a:rPr>
            <a:t>必備</a:t>
          </a:r>
          <a:endParaRPr lang="zh-TW" altLang="en-US" sz="3200" b="1" kern="1200" dirty="0">
            <a:solidFill>
              <a:srgbClr val="FF0000"/>
            </a:solidFill>
            <a:latin typeface="微軟正黑體" panose="020B0604030504040204" pitchFamily="34" charset="-120"/>
            <a:ea typeface="微軟正黑體" panose="020B0604030504040204" pitchFamily="34" charset="-120"/>
          </a:endParaRPr>
        </a:p>
      </dsp:txBody>
      <dsp:txXfrm>
        <a:off x="0" y="44692"/>
        <a:ext cx="4928923" cy="584735"/>
      </dsp:txXfrm>
    </dsp:sp>
    <dsp:sp modelId="{5255C03E-72ED-44D8-B9AD-1FD0A87D9F5D}">
      <dsp:nvSpPr>
        <dsp:cNvPr id="0" name=""/>
        <dsp:cNvSpPr/>
      </dsp:nvSpPr>
      <dsp:spPr>
        <a:xfrm>
          <a:off x="51" y="650522"/>
          <a:ext cx="4928923" cy="42354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TW" altLang="en-US" sz="3000" b="1" kern="1200" dirty="0" smtClean="0">
              <a:solidFill>
                <a:srgbClr val="FF0000"/>
              </a:solidFill>
              <a:latin typeface="微軟正黑體" panose="020B0604030504040204" pitchFamily="34" charset="-120"/>
              <a:ea typeface="微軟正黑體" panose="020B0604030504040204" pitchFamily="34" charset="-120"/>
            </a:rPr>
            <a:t>報名表</a:t>
          </a:r>
          <a:r>
            <a:rPr lang="en-US" altLang="zh-TW" sz="2000" kern="1200" dirty="0" smtClean="0">
              <a:latin typeface="微軟正黑體" panose="020B0604030504040204" pitchFamily="34" charset="-120"/>
              <a:ea typeface="微軟正黑體" panose="020B0604030504040204" pitchFamily="34" charset="-120"/>
            </a:rPr>
            <a:t>(</a:t>
          </a:r>
          <a:r>
            <a:rPr lang="zh-TW" altLang="en-US" sz="2000" kern="1200" dirty="0" smtClean="0">
              <a:latin typeface="微軟正黑體" panose="020B0604030504040204" pitchFamily="34" charset="-120"/>
              <a:ea typeface="微軟正黑體" panose="020B0604030504040204" pitchFamily="34" charset="-120"/>
            </a:rPr>
            <a:t>貼妥</a:t>
          </a:r>
          <a:r>
            <a:rPr lang="en-US" altLang="zh-TW" sz="2000" b="1" u="none" kern="1200" dirty="0" smtClean="0">
              <a:solidFill>
                <a:srgbClr val="002060"/>
              </a:solidFill>
              <a:latin typeface="微軟正黑體" panose="020B0604030504040204" pitchFamily="34" charset="-120"/>
              <a:ea typeface="微軟正黑體" panose="020B0604030504040204" pitchFamily="34" charset="-120"/>
            </a:rPr>
            <a:t>2</a:t>
          </a:r>
          <a:r>
            <a:rPr lang="zh-TW" altLang="en-US" sz="2000" b="1" u="none" kern="1200" dirty="0" smtClean="0">
              <a:solidFill>
                <a:srgbClr val="002060"/>
              </a:solidFill>
              <a:latin typeface="微軟正黑體" panose="020B0604030504040204" pitchFamily="34" charset="-120"/>
              <a:ea typeface="微軟正黑體" panose="020B0604030504040204" pitchFamily="34" charset="-120"/>
            </a:rPr>
            <a:t>吋照片</a:t>
          </a:r>
          <a:r>
            <a:rPr lang="zh-TW" altLang="en-US" sz="2000" kern="1200" dirty="0" smtClean="0">
              <a:latin typeface="微軟正黑體" panose="020B0604030504040204" pitchFamily="34" charset="-120"/>
              <a:ea typeface="微軟正黑體" panose="020B0604030504040204" pitchFamily="34" charset="-120"/>
            </a:rPr>
            <a:t>一張</a:t>
          </a:r>
          <a:r>
            <a:rPr lang="en-US" altLang="zh-TW" sz="2000" kern="1200" dirty="0" smtClean="0">
              <a:latin typeface="微軟正黑體" panose="020B0604030504040204" pitchFamily="34" charset="-120"/>
              <a:ea typeface="微軟正黑體" panose="020B0604030504040204" pitchFamily="34" charset="-120"/>
            </a:rPr>
            <a:t>)</a:t>
          </a:r>
          <a:endParaRPr lang="zh-TW" altLang="en-US" sz="2000" kern="1200" dirty="0"/>
        </a:p>
        <a:p>
          <a:pPr marL="285750" lvl="1" indent="-285750" algn="l" defTabSz="1244600">
            <a:lnSpc>
              <a:spcPct val="90000"/>
            </a:lnSpc>
            <a:spcBef>
              <a:spcPct val="0"/>
            </a:spcBef>
            <a:spcAft>
              <a:spcPct val="15000"/>
            </a:spcAft>
            <a:buChar char="••"/>
          </a:pPr>
          <a:r>
            <a:rPr lang="zh-TW" altLang="en-US" sz="2800" b="1" kern="1200" dirty="0" smtClean="0">
              <a:solidFill>
                <a:srgbClr val="FF0000"/>
              </a:solidFill>
              <a:latin typeface="微軟正黑體" panose="020B0604030504040204" pitchFamily="34" charset="-120"/>
              <a:ea typeface="微軟正黑體" panose="020B0604030504040204" pitchFamily="34" charset="-120"/>
            </a:rPr>
            <a:t>特殊需求學生特質檢核表</a:t>
          </a:r>
          <a:endParaRPr lang="zh-TW" altLang="en-US" sz="2800" b="1" kern="1200" dirty="0">
            <a:solidFill>
              <a:srgbClr val="FF0000"/>
            </a:solidFill>
            <a:latin typeface="微軟正黑體" panose="020B0604030504040204" pitchFamily="34" charset="-120"/>
            <a:ea typeface="微軟正黑體" panose="020B0604030504040204" pitchFamily="34" charset="-120"/>
          </a:endParaRPr>
        </a:p>
        <a:p>
          <a:pPr marL="285750" lvl="1" indent="-285750" algn="l" defTabSz="1333500">
            <a:lnSpc>
              <a:spcPct val="90000"/>
            </a:lnSpc>
            <a:spcBef>
              <a:spcPct val="0"/>
            </a:spcBef>
            <a:spcAft>
              <a:spcPct val="15000"/>
            </a:spcAft>
            <a:buChar char="••"/>
          </a:pPr>
          <a:r>
            <a:rPr lang="zh-TW" altLang="en-US" sz="3000" b="1" kern="1200" dirty="0" smtClean="0">
              <a:solidFill>
                <a:srgbClr val="FF0000"/>
              </a:solidFill>
              <a:latin typeface="微軟正黑體" panose="020B0604030504040204" pitchFamily="34" charset="-120"/>
              <a:ea typeface="微軟正黑體" panose="020B0604030504040204" pitchFamily="34" charset="-120"/>
            </a:rPr>
            <a:t>鑑定證</a:t>
          </a:r>
          <a:r>
            <a:rPr lang="en-US" altLang="zh-TW" sz="2000" kern="1200" dirty="0" smtClean="0">
              <a:latin typeface="微軟正黑體" panose="020B0604030504040204" pitchFamily="34" charset="-120"/>
              <a:ea typeface="微軟正黑體" panose="020B0604030504040204" pitchFamily="34" charset="-120"/>
            </a:rPr>
            <a:t>(</a:t>
          </a:r>
          <a:r>
            <a:rPr lang="zh-TW" altLang="en-US" sz="2000" kern="1200" dirty="0" smtClean="0">
              <a:latin typeface="微軟正黑體" panose="020B0604030504040204" pitchFamily="34" charset="-120"/>
              <a:ea typeface="微軟正黑體" panose="020B0604030504040204" pitchFamily="34" charset="-120"/>
            </a:rPr>
            <a:t>同報名表</a:t>
          </a:r>
          <a:r>
            <a:rPr lang="en-US" altLang="zh-TW" sz="2000" b="1" u="none" kern="1200" dirty="0" smtClean="0">
              <a:solidFill>
                <a:srgbClr val="002060"/>
              </a:solidFill>
              <a:latin typeface="微軟正黑體" panose="020B0604030504040204" pitchFamily="34" charset="-120"/>
              <a:ea typeface="微軟正黑體" panose="020B0604030504040204" pitchFamily="34" charset="-120"/>
            </a:rPr>
            <a:t>2</a:t>
          </a:r>
          <a:r>
            <a:rPr lang="zh-TW" altLang="en-US" sz="2000" b="1" u="none" kern="1200" dirty="0" smtClean="0">
              <a:solidFill>
                <a:srgbClr val="002060"/>
              </a:solidFill>
              <a:latin typeface="微軟正黑體" panose="020B0604030504040204" pitchFamily="34" charset="-120"/>
              <a:ea typeface="微軟正黑體" panose="020B0604030504040204" pitchFamily="34" charset="-120"/>
            </a:rPr>
            <a:t>吋照片</a:t>
          </a:r>
          <a:r>
            <a:rPr lang="zh-TW" altLang="en-US" sz="2000" kern="1200" dirty="0" smtClean="0">
              <a:latin typeface="微軟正黑體" panose="020B0604030504040204" pitchFamily="34" charset="-120"/>
              <a:ea typeface="微軟正黑體" panose="020B0604030504040204" pitchFamily="34" charset="-120"/>
            </a:rPr>
            <a:t>一張</a:t>
          </a:r>
          <a:r>
            <a:rPr lang="en-US" altLang="zh-TW" sz="2000" kern="1200" dirty="0" smtClean="0">
              <a:latin typeface="微軟正黑體" panose="020B0604030504040204" pitchFamily="34" charset="-120"/>
              <a:ea typeface="微軟正黑體" panose="020B0604030504040204" pitchFamily="34" charset="-120"/>
            </a:rPr>
            <a:t>)</a:t>
          </a:r>
          <a:endParaRPr lang="zh-TW" altLang="en-US" sz="2000" kern="1200" dirty="0">
            <a:latin typeface="微軟正黑體" panose="020B0604030504040204" pitchFamily="34" charset="-120"/>
            <a:ea typeface="微軟正黑體" panose="020B0604030504040204" pitchFamily="34" charset="-120"/>
          </a:endParaRPr>
        </a:p>
        <a:p>
          <a:pPr marL="285750" lvl="1" indent="-285750" algn="l" defTabSz="1333500">
            <a:lnSpc>
              <a:spcPct val="90000"/>
            </a:lnSpc>
            <a:spcBef>
              <a:spcPct val="0"/>
            </a:spcBef>
            <a:spcAft>
              <a:spcPct val="15000"/>
            </a:spcAft>
            <a:buChar char="••"/>
          </a:pPr>
          <a:r>
            <a:rPr lang="zh-TW" sz="3000" b="1" kern="1200" dirty="0" smtClean="0">
              <a:solidFill>
                <a:srgbClr val="FF0000"/>
              </a:solidFill>
              <a:latin typeface="微軟正黑體" panose="020B0604030504040204" pitchFamily="34" charset="-120"/>
              <a:ea typeface="微軟正黑體" panose="020B0604030504040204" pitchFamily="34" charset="-120"/>
            </a:rPr>
            <a:t>報名費</a:t>
          </a:r>
          <a:r>
            <a:rPr lang="zh-TW" altLang="en-US" sz="3000" b="1" kern="1200" dirty="0" smtClean="0">
              <a:solidFill>
                <a:srgbClr val="FF0000"/>
              </a:solidFill>
              <a:latin typeface="微軟正黑體" panose="020B0604030504040204" pitchFamily="34" charset="-120"/>
              <a:ea typeface="微軟正黑體" panose="020B0604030504040204" pitchFamily="34" charset="-120"/>
            </a:rPr>
            <a:t>                              </a:t>
          </a:r>
          <a:r>
            <a:rPr lang="zh-TW" sz="2800" b="1" kern="1200" dirty="0" smtClean="0">
              <a:solidFill>
                <a:srgbClr val="7030A0"/>
              </a:solidFill>
              <a:latin typeface="微軟正黑體" panose="020B0604030504040204" pitchFamily="34" charset="-120"/>
              <a:ea typeface="微軟正黑體" panose="020B0604030504040204" pitchFamily="34" charset="-120"/>
            </a:rPr>
            <a:t>管道一</a:t>
          </a:r>
          <a:r>
            <a:rPr lang="en-US" sz="2000" b="1" kern="1200" dirty="0" smtClean="0">
              <a:solidFill>
                <a:srgbClr val="002060"/>
              </a:solidFill>
              <a:latin typeface="微軟正黑體" panose="020B0604030504040204" pitchFamily="34" charset="-120"/>
              <a:ea typeface="微軟正黑體" panose="020B0604030504040204" pitchFamily="34" charset="-120"/>
            </a:rPr>
            <a:t>(</a:t>
          </a:r>
          <a:r>
            <a:rPr lang="zh-TW" sz="2000" b="1" kern="1200" dirty="0" smtClean="0">
              <a:solidFill>
                <a:srgbClr val="002060"/>
              </a:solidFill>
              <a:latin typeface="微軟正黑體" panose="020B0604030504040204" pitchFamily="34" charset="-120"/>
              <a:ea typeface="微軟正黑體" panose="020B0604030504040204" pitchFamily="34" charset="-120"/>
            </a:rPr>
            <a:t>含管道二</a:t>
          </a:r>
          <a:r>
            <a:rPr lang="en-US" sz="2000" b="1" kern="1200" dirty="0" smtClean="0">
              <a:solidFill>
                <a:srgbClr val="002060"/>
              </a:solidFill>
              <a:latin typeface="微軟正黑體" panose="020B0604030504040204" pitchFamily="34" charset="-120"/>
              <a:ea typeface="微軟正黑體" panose="020B0604030504040204" pitchFamily="34" charset="-120"/>
            </a:rPr>
            <a:t>)</a:t>
          </a:r>
          <a:r>
            <a:rPr lang="en-US" altLang="zh-TW" sz="2000" b="1" kern="1200" dirty="0" smtClean="0">
              <a:solidFill>
                <a:srgbClr val="002060"/>
              </a:solidFill>
            </a:rPr>
            <a:t> </a:t>
          </a:r>
          <a:r>
            <a:rPr lang="en-US" altLang="zh-TW" sz="2400" b="1" kern="1200" dirty="0" smtClean="0">
              <a:solidFill>
                <a:srgbClr val="7030A0"/>
              </a:solidFill>
              <a:latin typeface="微軟正黑體" panose="020B0604030504040204" pitchFamily="34" charset="-120"/>
              <a:ea typeface="微軟正黑體" panose="020B0604030504040204" pitchFamily="34" charset="-120"/>
            </a:rPr>
            <a:t>$</a:t>
          </a:r>
          <a:r>
            <a:rPr lang="en-US" sz="2400" b="1" kern="1200" dirty="0" smtClean="0">
              <a:solidFill>
                <a:srgbClr val="7030A0"/>
              </a:solidFill>
              <a:latin typeface="微軟正黑體" panose="020B0604030504040204" pitchFamily="34" charset="-120"/>
              <a:ea typeface="微軟正黑體" panose="020B0604030504040204" pitchFamily="34" charset="-120"/>
            </a:rPr>
            <a:t>1,600</a:t>
          </a:r>
          <a:r>
            <a:rPr lang="zh-TW" sz="2400" b="1" kern="1200" dirty="0" smtClean="0">
              <a:solidFill>
                <a:srgbClr val="7030A0"/>
              </a:solidFill>
              <a:latin typeface="微軟正黑體" panose="020B0604030504040204" pitchFamily="34" charset="-120"/>
              <a:ea typeface="微軟正黑體" panose="020B0604030504040204" pitchFamily="34" charset="-120"/>
            </a:rPr>
            <a:t>元</a:t>
          </a:r>
          <a:endParaRPr lang="zh-TW" altLang="en-US" sz="2400" b="1" kern="1200" dirty="0">
            <a:solidFill>
              <a:srgbClr val="002060"/>
            </a:solidFill>
            <a:latin typeface="微軟正黑體" panose="020B0604030504040204" pitchFamily="34" charset="-120"/>
            <a:ea typeface="微軟正黑體" panose="020B0604030504040204" pitchFamily="34" charset="-120"/>
          </a:endParaRPr>
        </a:p>
        <a:p>
          <a:pPr marL="228600" lvl="1" indent="-228600" algn="l" defTabSz="1066800">
            <a:lnSpc>
              <a:spcPct val="90000"/>
            </a:lnSpc>
            <a:spcBef>
              <a:spcPct val="0"/>
            </a:spcBef>
            <a:spcAft>
              <a:spcPct val="15000"/>
            </a:spcAft>
            <a:buChar char="••"/>
          </a:pPr>
          <a:r>
            <a:rPr lang="en-US" altLang="zh-TW" sz="2400" b="1" kern="1200" dirty="0" smtClean="0">
              <a:solidFill>
                <a:srgbClr val="7030A0"/>
              </a:solidFill>
              <a:latin typeface="微軟正黑體" panose="020B0604030504040204" pitchFamily="34" charset="-120"/>
              <a:ea typeface="微軟正黑體" panose="020B0604030504040204" pitchFamily="34" charset="-120"/>
            </a:rPr>
            <a:t> </a:t>
          </a:r>
          <a:r>
            <a:rPr lang="zh-TW" sz="2800" b="1" kern="1200" dirty="0" smtClean="0">
              <a:solidFill>
                <a:srgbClr val="002060"/>
              </a:solidFill>
              <a:latin typeface="微軟正黑體" panose="020B0604030504040204" pitchFamily="34" charset="-120"/>
              <a:ea typeface="微軟正黑體" panose="020B0604030504040204" pitchFamily="34" charset="-120"/>
            </a:rPr>
            <a:t>管道二</a:t>
          </a:r>
          <a:r>
            <a:rPr lang="en-US" altLang="zh-TW" sz="2800" b="1" kern="1200" dirty="0" smtClean="0">
              <a:solidFill>
                <a:srgbClr val="002060"/>
              </a:solidFill>
              <a:latin typeface="微軟正黑體" panose="020B0604030504040204" pitchFamily="34" charset="-120"/>
              <a:ea typeface="微軟正黑體" panose="020B0604030504040204" pitchFamily="34" charset="-120"/>
            </a:rPr>
            <a:t> </a:t>
          </a:r>
          <a:r>
            <a:rPr lang="en-US" altLang="zh-TW" sz="2600" b="1" kern="1200" dirty="0" smtClean="0">
              <a:solidFill>
                <a:srgbClr val="002060"/>
              </a:solidFill>
              <a:latin typeface="微軟正黑體" panose="020B0604030504040204" pitchFamily="34" charset="-120"/>
              <a:ea typeface="微軟正黑體" panose="020B0604030504040204" pitchFamily="34" charset="-120"/>
            </a:rPr>
            <a:t>$</a:t>
          </a:r>
          <a:r>
            <a:rPr lang="en-US" sz="2400" b="1" kern="1200" dirty="0" smtClean="0">
              <a:solidFill>
                <a:srgbClr val="002060"/>
              </a:solidFill>
              <a:latin typeface="微軟正黑體" panose="020B0604030504040204" pitchFamily="34" charset="-120"/>
              <a:ea typeface="微軟正黑體" panose="020B0604030504040204" pitchFamily="34" charset="-120"/>
            </a:rPr>
            <a:t>1,100</a:t>
          </a:r>
          <a:r>
            <a:rPr lang="zh-TW" sz="2400" b="1" kern="1200" dirty="0" smtClean="0">
              <a:solidFill>
                <a:srgbClr val="002060"/>
              </a:solidFill>
              <a:latin typeface="微軟正黑體" panose="020B0604030504040204" pitchFamily="34" charset="-120"/>
              <a:ea typeface="微軟正黑體" panose="020B0604030504040204" pitchFamily="34" charset="-120"/>
            </a:rPr>
            <a:t>元</a:t>
          </a:r>
          <a:endParaRPr lang="zh-TW" altLang="en-US" sz="2400" b="1" kern="1200" dirty="0">
            <a:solidFill>
              <a:srgbClr val="002060"/>
            </a:solidFill>
            <a:latin typeface="微軟正黑體" panose="020B0604030504040204" pitchFamily="34" charset="-120"/>
            <a:ea typeface="微軟正黑體" panose="020B0604030504040204" pitchFamily="34" charset="-120"/>
          </a:endParaRPr>
        </a:p>
      </dsp:txBody>
      <dsp:txXfrm>
        <a:off x="51" y="650522"/>
        <a:ext cx="4928923" cy="4235425"/>
      </dsp:txXfrm>
    </dsp:sp>
    <dsp:sp modelId="{6827BEF1-0EF0-4AA8-8279-EA1B01657B18}">
      <dsp:nvSpPr>
        <dsp:cNvPr id="0" name=""/>
        <dsp:cNvSpPr/>
      </dsp:nvSpPr>
      <dsp:spPr>
        <a:xfrm>
          <a:off x="5619073" y="59670"/>
          <a:ext cx="4928923" cy="54920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選用</a:t>
          </a:r>
          <a:endParaRPr lang="zh-TW" altLang="en-US" sz="3200" b="1" kern="1200" dirty="0">
            <a:latin typeface="微軟正黑體" panose="020B0604030504040204" pitchFamily="34" charset="-120"/>
            <a:ea typeface="微軟正黑體" panose="020B0604030504040204" pitchFamily="34" charset="-120"/>
          </a:endParaRPr>
        </a:p>
      </dsp:txBody>
      <dsp:txXfrm>
        <a:off x="5619073" y="59670"/>
        <a:ext cx="4928923" cy="549201"/>
      </dsp:txXfrm>
    </dsp:sp>
    <dsp:sp modelId="{C44CA072-4A24-457F-9A92-94D7FAB47986}">
      <dsp:nvSpPr>
        <dsp:cNvPr id="0" name=""/>
        <dsp:cNvSpPr/>
      </dsp:nvSpPr>
      <dsp:spPr>
        <a:xfrm>
          <a:off x="5619024" y="630533"/>
          <a:ext cx="4928923" cy="42354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ts val="3000"/>
            </a:lnSpc>
            <a:spcBef>
              <a:spcPct val="0"/>
            </a:spcBef>
            <a:spcAft>
              <a:spcPct val="15000"/>
            </a:spcAft>
            <a:buChar char="••"/>
          </a:pPr>
          <a:r>
            <a:rPr lang="zh-TW" sz="2800" b="1" kern="1200" dirty="0" smtClean="0">
              <a:solidFill>
                <a:schemeClr val="tx2"/>
              </a:solidFill>
              <a:latin typeface="微軟正黑體" panose="020B0604030504040204" pitchFamily="34" charset="-120"/>
              <a:ea typeface="微軟正黑體" panose="020B0604030504040204" pitchFamily="34" charset="-120"/>
            </a:rPr>
            <a:t>低收入戶或中低收入戶證明文件影本</a:t>
          </a:r>
          <a:r>
            <a:rPr lang="en-US" altLang="zh-TW" sz="2000" b="1" u="none" kern="1200" dirty="0" smtClean="0">
              <a:solidFill>
                <a:srgbClr val="002060"/>
              </a:solidFill>
              <a:latin typeface="微軟正黑體" panose="020B0604030504040204" pitchFamily="34" charset="-120"/>
              <a:ea typeface="微軟正黑體" panose="020B0604030504040204" pitchFamily="34" charset="-120"/>
            </a:rPr>
            <a:t>(</a:t>
          </a:r>
          <a:r>
            <a:rPr lang="zh-TW" altLang="zh-TW" sz="2000" b="1" u="none" kern="1200" dirty="0" smtClean="0">
              <a:solidFill>
                <a:srgbClr val="002060"/>
              </a:solidFill>
              <a:latin typeface="微軟正黑體" panose="020B0604030504040204" pitchFamily="34" charset="-120"/>
              <a:ea typeface="微軟正黑體" panose="020B0604030504040204" pitchFamily="34" charset="-120"/>
            </a:rPr>
            <a:t>免繳報名費用</a:t>
          </a:r>
          <a:r>
            <a:rPr lang="en-US" altLang="zh-TW" sz="2000" b="1" u="none" kern="1200" dirty="0" smtClean="0">
              <a:solidFill>
                <a:srgbClr val="002060"/>
              </a:solidFill>
              <a:latin typeface="微軟正黑體" panose="020B0604030504040204" pitchFamily="34" charset="-120"/>
              <a:ea typeface="微軟正黑體" panose="020B0604030504040204" pitchFamily="34" charset="-120"/>
            </a:rPr>
            <a:t>)</a:t>
          </a:r>
          <a:endParaRPr lang="zh-TW" altLang="en-US" sz="1800" u="none" kern="1200" dirty="0">
            <a:solidFill>
              <a:srgbClr val="002060"/>
            </a:solidFill>
          </a:endParaRPr>
        </a:p>
        <a:p>
          <a:pPr marL="285750" lvl="1" indent="-285750" algn="l" defTabSz="1244600">
            <a:lnSpc>
              <a:spcPts val="3000"/>
            </a:lnSpc>
            <a:spcBef>
              <a:spcPct val="0"/>
            </a:spcBef>
            <a:spcAft>
              <a:spcPct val="15000"/>
            </a:spcAft>
            <a:buChar char="••"/>
          </a:pPr>
          <a:r>
            <a:rPr lang="zh-TW" altLang="en-US" sz="2800" b="1" kern="1200" dirty="0" smtClean="0">
              <a:solidFill>
                <a:schemeClr val="tx2"/>
              </a:solidFill>
              <a:latin typeface="微軟正黑體" panose="020B0604030504040204" pitchFamily="34" charset="-120"/>
              <a:ea typeface="微軟正黑體" panose="020B0604030504040204" pitchFamily="34" charset="-120"/>
            </a:rPr>
            <a:t>特殊鑑定場服務需求申請表</a:t>
          </a:r>
          <a:endParaRPr lang="zh-TW" altLang="en-US" sz="2400" kern="1200" dirty="0"/>
        </a:p>
        <a:p>
          <a:pPr marL="285750" lvl="1" indent="-285750" algn="l" defTabSz="1244600">
            <a:lnSpc>
              <a:spcPts val="3000"/>
            </a:lnSpc>
            <a:spcBef>
              <a:spcPct val="0"/>
            </a:spcBef>
            <a:spcAft>
              <a:spcPct val="15000"/>
            </a:spcAft>
            <a:buChar char="••"/>
          </a:pPr>
          <a:r>
            <a:rPr lang="zh-TW" altLang="zh-TW" sz="2800" b="1" kern="1200" dirty="0" smtClean="0">
              <a:solidFill>
                <a:schemeClr val="tx2"/>
              </a:solidFill>
              <a:latin typeface="微軟正黑體" panose="020B0604030504040204" pitchFamily="34" charset="-120"/>
              <a:ea typeface="微軟正黑體" panose="020B0604030504040204" pitchFamily="34" charset="-120"/>
            </a:rPr>
            <a:t>書面審查</a:t>
          </a:r>
          <a:r>
            <a:rPr lang="zh-TW" altLang="zh-TW" sz="2800" b="1" kern="1200" dirty="0" smtClean="0">
              <a:solidFill>
                <a:srgbClr val="7030A0"/>
              </a:solidFill>
              <a:latin typeface="微軟正黑體" panose="020B0604030504040204" pitchFamily="34" charset="-120"/>
              <a:ea typeface="微軟正黑體" panose="020B0604030504040204" pitchFamily="34" charset="-120"/>
            </a:rPr>
            <a:t>競賽表現</a:t>
          </a:r>
          <a:r>
            <a:rPr lang="zh-TW" altLang="zh-TW" sz="2800" b="1" kern="1200" dirty="0" smtClean="0">
              <a:solidFill>
                <a:schemeClr val="tx2"/>
              </a:solidFill>
              <a:latin typeface="微軟正黑體" panose="020B0604030504040204" pitchFamily="34" charset="-120"/>
              <a:ea typeface="微軟正黑體" panose="020B0604030504040204" pitchFamily="34" charset="-120"/>
            </a:rPr>
            <a:t>優異佐證資料表、長期</a:t>
          </a:r>
          <a:r>
            <a:rPr lang="zh-TW" altLang="en-US" sz="2800" b="1" kern="1200" dirty="0" smtClean="0">
              <a:solidFill>
                <a:schemeClr val="tx2"/>
              </a:solidFill>
              <a:latin typeface="微軟正黑體" panose="020B0604030504040204" pitchFamily="34" charset="-120"/>
              <a:ea typeface="微軟正黑體" panose="020B0604030504040204" pitchFamily="34" charset="-120"/>
            </a:rPr>
            <a:t>輔導</a:t>
          </a:r>
          <a:r>
            <a:rPr lang="zh-TW" altLang="zh-TW" sz="2800" b="1" kern="1200" dirty="0" smtClean="0">
              <a:solidFill>
                <a:srgbClr val="7030A0"/>
              </a:solidFill>
              <a:latin typeface="微軟正黑體" panose="020B0604030504040204" pitchFamily="34" charset="-120"/>
              <a:ea typeface="微軟正黑體" panose="020B0604030504040204" pitchFamily="34" charset="-120"/>
            </a:rPr>
            <a:t>學科研習</a:t>
          </a:r>
          <a:r>
            <a:rPr lang="zh-TW" altLang="zh-TW" sz="2800" b="1" kern="1200" dirty="0" smtClean="0">
              <a:solidFill>
                <a:schemeClr val="tx2"/>
              </a:solidFill>
              <a:latin typeface="微軟正黑體" panose="020B0604030504040204" pitchFamily="34" charset="-120"/>
              <a:ea typeface="微軟正黑體" panose="020B0604030504040204" pitchFamily="34" charset="-120"/>
            </a:rPr>
            <a:t>活動說明表或</a:t>
          </a:r>
          <a:r>
            <a:rPr lang="zh-TW" altLang="zh-TW" sz="2800" b="1" kern="1200" dirty="0" smtClean="0">
              <a:solidFill>
                <a:srgbClr val="7030A0"/>
              </a:solidFill>
              <a:latin typeface="微軟正黑體" panose="020B0604030504040204" pitchFamily="34" charset="-120"/>
              <a:ea typeface="微軟正黑體" panose="020B0604030504040204" pitchFamily="34" charset="-120"/>
            </a:rPr>
            <a:t>獨立研究</a:t>
          </a:r>
          <a:r>
            <a:rPr lang="zh-TW" altLang="zh-TW" sz="2800" b="1" kern="1200" dirty="0" smtClean="0">
              <a:solidFill>
                <a:schemeClr val="tx2"/>
              </a:solidFill>
              <a:latin typeface="微軟正黑體" panose="020B0604030504040204" pitchFamily="34" charset="-120"/>
              <a:ea typeface="微軟正黑體" panose="020B0604030504040204" pitchFamily="34" charset="-120"/>
            </a:rPr>
            <a:t>貢獻說明表</a:t>
          </a:r>
          <a:r>
            <a:rPr lang="en-US" altLang="zh-TW" sz="2400" kern="1200" dirty="0" smtClean="0">
              <a:latin typeface="微軟正黑體" panose="020B0604030504040204" pitchFamily="34" charset="-120"/>
              <a:ea typeface="微軟正黑體" panose="020B0604030504040204" pitchFamily="34" charset="-120"/>
            </a:rPr>
            <a:t>(</a:t>
          </a:r>
          <a:r>
            <a:rPr lang="zh-TW" altLang="en-US" sz="2400" kern="1200" dirty="0" smtClean="0">
              <a:latin typeface="微軟正黑體" panose="020B0604030504040204" pitchFamily="34" charset="-120"/>
              <a:ea typeface="微軟正黑體" panose="020B0604030504040204" pitchFamily="34" charset="-120"/>
            </a:rPr>
            <a:t>申請</a:t>
          </a:r>
          <a:r>
            <a:rPr lang="zh-TW" altLang="en-US" sz="2400" b="1" u="none" kern="1200" dirty="0" smtClean="0">
              <a:solidFill>
                <a:srgbClr val="002060"/>
              </a:solidFill>
              <a:latin typeface="微軟正黑體" panose="020B0604030504040204" pitchFamily="34" charset="-120"/>
              <a:ea typeface="微軟正黑體" panose="020B0604030504040204" pitchFamily="34" charset="-120"/>
            </a:rPr>
            <a:t>管道一</a:t>
          </a:r>
          <a:r>
            <a:rPr lang="zh-TW" altLang="en-US" sz="2400" kern="1200" dirty="0" smtClean="0">
              <a:latin typeface="微軟正黑體" panose="020B0604030504040204" pitchFamily="34" charset="-120"/>
              <a:ea typeface="微軟正黑體" panose="020B0604030504040204" pitchFamily="34" charset="-120"/>
            </a:rPr>
            <a:t>者</a:t>
          </a:r>
          <a:r>
            <a:rPr lang="en-US" altLang="zh-TW" sz="2400" kern="1200" dirty="0" smtClean="0">
              <a:latin typeface="微軟正黑體" panose="020B0604030504040204" pitchFamily="34" charset="-120"/>
              <a:ea typeface="微軟正黑體" panose="020B0604030504040204" pitchFamily="34" charset="-120"/>
            </a:rPr>
            <a:t>)</a:t>
          </a:r>
          <a:endParaRPr lang="zh-TW" altLang="en-US" sz="2800" kern="1200" dirty="0"/>
        </a:p>
        <a:p>
          <a:pPr marL="285750" lvl="1" indent="-285750" algn="l" defTabSz="1244600">
            <a:lnSpc>
              <a:spcPts val="3000"/>
            </a:lnSpc>
            <a:spcBef>
              <a:spcPct val="0"/>
            </a:spcBef>
            <a:spcAft>
              <a:spcPct val="15000"/>
            </a:spcAft>
            <a:buChar char="••"/>
          </a:pPr>
          <a:r>
            <a:rPr lang="zh-TW" sz="2800" b="1" kern="1200" dirty="0" smtClean="0">
              <a:solidFill>
                <a:schemeClr val="tx2"/>
              </a:solidFill>
              <a:latin typeface="微軟正黑體" panose="020B0604030504040204" pitchFamily="34" charset="-120"/>
              <a:ea typeface="微軟正黑體" panose="020B0604030504040204" pitchFamily="34" charset="-120"/>
            </a:rPr>
            <a:t>戶口名簿正本、影本</a:t>
          </a:r>
          <a:r>
            <a:rPr lang="en-US" sz="2200" kern="1200" dirty="0" smtClean="0">
              <a:latin typeface="微軟正黑體" panose="020B0604030504040204" pitchFamily="34" charset="-120"/>
              <a:ea typeface="微軟正黑體" panose="020B0604030504040204" pitchFamily="34" charset="-120"/>
            </a:rPr>
            <a:t>(</a:t>
          </a:r>
          <a:r>
            <a:rPr lang="zh-TW" sz="2200" b="1" u="none" kern="1200" dirty="0" smtClean="0">
              <a:solidFill>
                <a:srgbClr val="002060"/>
              </a:solidFill>
              <a:latin typeface="微軟正黑體" panose="020B0604030504040204" pitchFamily="34" charset="-120"/>
              <a:ea typeface="微軟正黑體" panose="020B0604030504040204" pitchFamily="34" charset="-120"/>
            </a:rPr>
            <a:t>非就讀本市國小者繳交</a:t>
          </a:r>
          <a:r>
            <a:rPr lang="zh-TW" sz="2200" kern="1200" dirty="0" smtClean="0">
              <a:latin typeface="微軟正黑體" panose="020B0604030504040204" pitchFamily="34" charset="-120"/>
              <a:ea typeface="微軟正黑體" panose="020B0604030504040204" pitchFamily="34" charset="-120"/>
            </a:rPr>
            <a:t>，正本驗畢歸還</a:t>
          </a:r>
          <a:r>
            <a:rPr lang="en-US" sz="2200" kern="1200" dirty="0" smtClean="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5619024" y="630533"/>
        <a:ext cx="4928923" cy="42354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頁首版面配置區 5"/>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zh-TW" altLang="en-US"/>
          </a:p>
        </p:txBody>
      </p:sp>
      <p:sp>
        <p:nvSpPr>
          <p:cNvPr id="7" name="頁尾版面配置區 6"/>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zh-TW" altLang="en-US"/>
          </a:p>
        </p:txBody>
      </p:sp>
      <p:sp>
        <p:nvSpPr>
          <p:cNvPr id="8" name="日期版面配置區 7"/>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6DF3B4AA-9454-4FA5-8C99-A6EC6BD9EEA4}" type="datetimeFigureOut">
              <a:rPr lang="zh-TW" altLang="en-US" smtClean="0"/>
              <a:pPr/>
              <a:t>2019/12/31</a:t>
            </a:fld>
            <a:endParaRPr lang="zh-TW" altLang="en-US" dirty="0"/>
          </a:p>
        </p:txBody>
      </p:sp>
      <p:sp>
        <p:nvSpPr>
          <p:cNvPr id="9" name="投影片編號版面配置區 8"/>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1A887612-75AE-4E30-9D6E-7282DC62526B}" type="slidenum">
              <a:rPr lang="zh-TW" altLang="en-US" smtClean="0"/>
              <a:pPr/>
              <a:t>‹#›</a:t>
            </a:fld>
            <a:endParaRPr lang="zh-TW" altLang="en-US"/>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1" y="0"/>
            <a:ext cx="2945659" cy="498055"/>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l" rtl="0">
              <a:defRPr sz="1200"/>
            </a:lvl1pPr>
          </a:lstStyle>
          <a:p>
            <a:pPr algn="r" rtl="0"/>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HK" altLang="en-US" noProof="0" dirty="0">
              <a:latin typeface="+mn-ea"/>
              <a:ea typeface="+mn-ea"/>
            </a:endParaRPr>
          </a:p>
        </p:txBody>
      </p:sp>
      <p:sp>
        <p:nvSpPr>
          <p:cNvPr id="4" name="Slide Number Placeholder 3"/>
          <p:cNvSpPr>
            <a:spLocks noGrp="1"/>
          </p:cNvSpPr>
          <p:nvPr>
            <p:ph type="sldNum" sz="quarter" idx="10"/>
          </p:nvPr>
        </p:nvSpPr>
        <p:spPr/>
        <p:txBody>
          <a:bodyPr/>
          <a:lstStyle/>
          <a:p>
            <a:fld id="{A44D1A6E-7C18-4071-8382-0B4DDFC3D1D1}" type="slidenum">
              <a:rPr lang="en-US" smtClean="0"/>
              <a:pPr/>
              <a:t>1</a:t>
            </a:fld>
            <a:endParaRPr lang="en-US"/>
          </a:p>
        </p:txBody>
      </p:sp>
    </p:spTree>
    <p:extLst>
      <p:ext uri="{BB962C8B-B14F-4D97-AF65-F5344CB8AC3E}">
        <p14:creationId xmlns:p14="http://schemas.microsoft.com/office/powerpoint/2010/main" val="419184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88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90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196746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22577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91473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6050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838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7691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5592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0195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1194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71577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a:xfrm>
            <a:off x="344778" y="6315364"/>
            <a:ext cx="762000" cy="228600"/>
          </a:xfrm>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a:xfrm>
            <a:off x="344777" y="6315362"/>
            <a:ext cx="762000" cy="228600"/>
          </a:xfrm>
        </p:spPr>
        <p:txBody>
          <a:bodyPr rtlCol="0"/>
          <a:lstStyle>
            <a:lvl1pPr algn="l" rtl="0">
              <a:defRPr/>
            </a:lvl1pPr>
          </a:lstStyle>
          <a:p>
            <a:pPr rtl="0"/>
            <a:fld id="{022B156B-59AE-415F-B24B-8756D48BB977}" type="slidenum">
              <a:rPr lang="en-US" altLang="zh-TW" smtClean="0"/>
              <a:pPr rtl="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a:xfrm>
            <a:off x="344778" y="6315361"/>
            <a:ext cx="762000" cy="228600"/>
          </a:xfrm>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a:xfrm>
            <a:off x="344778" y="6315362"/>
            <a:ext cx="762000" cy="228600"/>
          </a:xfrm>
        </p:spPr>
        <p:txBody>
          <a:bodyPr rtlCol="0"/>
          <a:lstStyle/>
          <a:p>
            <a:pPr rtl="0"/>
            <a:fld id="{022B156B-59AE-415F-B24B-8756D48BB977}" type="slidenum">
              <a:rPr lang="en-US" altLang="zh-TW" smtClean="0"/>
              <a:pPr rtl="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a:xfrm>
            <a:off x="344778" y="6315362"/>
            <a:ext cx="762000" cy="228600"/>
          </a:xfrm>
        </p:spPr>
        <p:txBody>
          <a:bodyPr rtlCol="0"/>
          <a:lstStyle/>
          <a:p>
            <a:pPr rtl="0"/>
            <a:fld id="{022B156B-59AE-415F-B24B-8756D48BB977}" type="slidenum">
              <a:rPr lang="en-US" altLang="zh-TW" smtClean="0"/>
              <a:pPr rtl="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a:xfrm>
            <a:off x="11058958" y="6333837"/>
            <a:ext cx="480292" cy="233217"/>
          </a:xfrm>
        </p:spPr>
        <p:txBody>
          <a:bodyPr rtlCol="0"/>
          <a:lstStyle>
            <a:lvl1pPr>
              <a:defRPr sz="1600" b="1">
                <a:solidFill>
                  <a:schemeClr val="tx2"/>
                </a:solidFill>
                <a:effectLst>
                  <a:outerShdw blurRad="38100" dist="38100" dir="2700000" algn="tl">
                    <a:srgbClr val="000000">
                      <a:alpha val="43137"/>
                    </a:srgbClr>
                  </a:outerShdw>
                </a:effectLst>
              </a:defRPr>
            </a:lvl1pPr>
          </a:lstStyle>
          <a:p>
            <a:fld id="{022B156B-59AE-415F-B24B-8756D48BB977}" type="slidenum">
              <a:rPr lang="en-US" altLang="zh-TW" smtClean="0"/>
              <a:pPr/>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8" name="投影片編號預留位置 6"/>
          <p:cNvSpPr txBox="1">
            <a:spLocks/>
          </p:cNvSpPr>
          <p:nvPr userDrawn="1"/>
        </p:nvSpPr>
        <p:spPr>
          <a:xfrm>
            <a:off x="344781" y="6315365"/>
            <a:ext cx="762000" cy="228600"/>
          </a:xfrm>
          <a:prstGeom prst="rect">
            <a:avLst/>
          </a:prstGeom>
        </p:spPr>
        <p:txBody>
          <a:bodyPr vert="horz" lIns="91440" tIns="45720" rIns="91440" bIns="45720" rtlCol="0" anchor="ctr"/>
          <a:lstStyle>
            <a:defPPr rtl="0">
              <a:defRPr lang="zh-TW"/>
            </a:defPPr>
            <a:lvl1pPr marL="0" algn="l" defTabSz="914400" rtl="0" eaLnBrk="1" latinLnBrk="0" hangingPunct="1">
              <a:defRPr sz="1800" b="1" kern="1200">
                <a:solidFill>
                  <a:schemeClr val="tx1"/>
                </a:solidFill>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a:t>
            </a:r>
            <a:r>
              <a:rPr lang="zh-TW" altLang="en-US" dirty="0" smtClean="0"/>
              <a:t>標題</a:t>
            </a:r>
            <a:r>
              <a:rPr lang="en-US" altLang="zh-TW" dirty="0" smtClean="0"/>
              <a:t/>
            </a:r>
            <a:br>
              <a:rPr lang="en-US" altLang="zh-TW" dirty="0" smtClean="0"/>
            </a:br>
            <a:r>
              <a:rPr lang="zh-TW" altLang="en-US" dirty="0" smtClean="0"/>
              <a:t>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按一下以編輯母片文字樣式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投影片編號預留位置 6"/>
          <p:cNvSpPr>
            <a:spLocks noGrp="1"/>
          </p:cNvSpPr>
          <p:nvPr>
            <p:ph type="sldNum" sz="quarter" idx="12"/>
          </p:nvPr>
        </p:nvSpPr>
        <p:spPr>
          <a:xfrm>
            <a:off x="344778" y="6315362"/>
            <a:ext cx="762000" cy="228600"/>
          </a:xfrm>
        </p:spPr>
        <p:txBody>
          <a:bodyPr rtlCol="0"/>
          <a:lstStyle/>
          <a:p>
            <a:pPr rtl="0"/>
            <a:fld id="{022B156B-59AE-415F-B24B-8756D48BB977}" type="slidenum">
              <a:rPr lang="en-US" altLang="zh-TW" smtClean="0"/>
              <a:pPr rtl="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9" name="投影片編號預留位置 8"/>
          <p:cNvSpPr>
            <a:spLocks noGrp="1"/>
          </p:cNvSpPr>
          <p:nvPr>
            <p:ph type="sldNum" sz="quarter" idx="12"/>
          </p:nvPr>
        </p:nvSpPr>
        <p:spPr>
          <a:xfrm>
            <a:off x="344778" y="6315363"/>
            <a:ext cx="762000" cy="228600"/>
          </a:xfrm>
        </p:spPr>
        <p:txBody>
          <a:bodyPr rtlCol="0"/>
          <a:lstStyle/>
          <a:p>
            <a:pPr rtl="0"/>
            <a:fld id="{022B156B-59AE-415F-B24B-8756D48BB977}" type="slidenum">
              <a:rPr lang="en-US" altLang="zh-TW" smtClean="0"/>
              <a:pPr rtl="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5" name="投影片編號預留位置 4"/>
          <p:cNvSpPr>
            <a:spLocks noGrp="1"/>
          </p:cNvSpPr>
          <p:nvPr>
            <p:ph type="sldNum" sz="quarter" idx="12"/>
          </p:nvPr>
        </p:nvSpPr>
        <p:spPr>
          <a:xfrm>
            <a:off x="344778" y="6315361"/>
            <a:ext cx="762000" cy="228600"/>
          </a:xfrm>
        </p:spPr>
        <p:txBody>
          <a:bodyPr rtlCol="0"/>
          <a:lstStyle/>
          <a:p>
            <a:pPr rtl="0"/>
            <a:fld id="{022B156B-59AE-415F-B24B-8756D48BB977}" type="slidenum">
              <a:rPr lang="en-US" altLang="zh-TW" smtClean="0"/>
              <a:pPr rtl="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a:xfrm>
            <a:off x="344778" y="6315361"/>
            <a:ext cx="762000" cy="228600"/>
          </a:xfrm>
        </p:spPr>
        <p:txBody>
          <a:bodyPr rtlCol="0"/>
          <a:lstStyle/>
          <a:p>
            <a:pPr rtl="0"/>
            <a:fld id="{022B156B-59AE-415F-B24B-8756D48BB977}" type="slidenum">
              <a:rPr lang="en-US" altLang="zh-TW" smtClean="0"/>
              <a:pPr rtl="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a:xfrm>
            <a:off x="344778" y="6315361"/>
            <a:ext cx="762000" cy="228600"/>
          </a:xfrm>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8" name="投影片編號預留位置 7"/>
          <p:cNvSpPr>
            <a:spLocks noGrp="1"/>
          </p:cNvSpPr>
          <p:nvPr>
            <p:ph type="sldNum" sz="quarter" idx="12"/>
          </p:nvPr>
        </p:nvSpPr>
        <p:spPr>
          <a:xfrm>
            <a:off x="344778" y="6315362"/>
            <a:ext cx="762000" cy="228600"/>
          </a:xfrm>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344778" y="6019801"/>
            <a:ext cx="762000" cy="228600"/>
          </a:xfrm>
          <a:prstGeom prst="rect">
            <a:avLst/>
          </a:prstGeom>
        </p:spPr>
        <p:txBody>
          <a:bodyPr vert="horz" lIns="91440" tIns="45720" rIns="91440" bIns="45720" rtlCol="0" anchor="ctr"/>
          <a:lstStyle>
            <a:lvl1pPr algn="l" rtl="0">
              <a:defRPr sz="1800" b="1">
                <a:solidFill>
                  <a:schemeClr val="tx1"/>
                </a:solidFill>
                <a:effectLst/>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772697" y="518596"/>
            <a:ext cx="8214851" cy="1828800"/>
          </a:xfrm>
        </p:spPr>
        <p:txBody>
          <a:bodyPr>
            <a:noAutofit/>
          </a:bodyPr>
          <a:lstStyle/>
          <a:p>
            <a:pPr>
              <a:lnSpc>
                <a:spcPct val="150000"/>
              </a:lnSpc>
            </a:pPr>
            <a:r>
              <a:rPr lang="zh-TW" altLang="en-US" sz="4000" b="1" dirty="0">
                <a:latin typeface="華康古印體" panose="03010509000000000000" pitchFamily="65" charset="-120"/>
                <a:ea typeface="華康古印體" panose="03010509000000000000" pitchFamily="65" charset="-120"/>
              </a:rPr>
              <a:t>桃園市</a:t>
            </a:r>
            <a:r>
              <a:rPr lang="en-US" altLang="zh-TW" sz="4000" b="1" dirty="0" smtClean="0">
                <a:latin typeface="華康古印體" panose="03010509000000000000" pitchFamily="65" charset="-120"/>
                <a:ea typeface="華康古印體" panose="03010509000000000000" pitchFamily="65" charset="-120"/>
              </a:rPr>
              <a:t>109</a:t>
            </a:r>
            <a:r>
              <a:rPr lang="zh-TW" altLang="en-US" sz="4000" b="1" dirty="0" smtClean="0">
                <a:latin typeface="華康古印體" panose="03010509000000000000" pitchFamily="65" charset="-120"/>
                <a:ea typeface="華康古印體" panose="03010509000000000000" pitchFamily="65" charset="-120"/>
              </a:rPr>
              <a:t>學年</a:t>
            </a:r>
            <a:r>
              <a:rPr lang="zh-TW" altLang="en-US" sz="4000" b="1" dirty="0">
                <a:latin typeface="華康古印體" panose="03010509000000000000" pitchFamily="65" charset="-120"/>
                <a:ea typeface="華康古印體" panose="03010509000000000000" pitchFamily="65" charset="-120"/>
              </a:rPr>
              <a:t>度國民中學資賦</a:t>
            </a:r>
            <a:r>
              <a:rPr lang="zh-TW" altLang="en-US" sz="4000" b="1" dirty="0" smtClean="0">
                <a:latin typeface="華康古印體" panose="03010509000000000000" pitchFamily="65" charset="-120"/>
                <a:ea typeface="華康古印體" panose="03010509000000000000" pitchFamily="65" charset="-120"/>
              </a:rPr>
              <a:t>優異學生鑑定家長</a:t>
            </a:r>
            <a:r>
              <a:rPr lang="zh-TW" altLang="en-US" sz="4000" b="1" dirty="0">
                <a:latin typeface="華康古印體" panose="03010509000000000000" pitchFamily="65" charset="-120"/>
                <a:ea typeface="華康古印體" panose="03010509000000000000" pitchFamily="65" charset="-120"/>
              </a:rPr>
              <a:t>說明會</a:t>
            </a:r>
            <a:endParaRPr lang="zh-HK" altLang="en-US" sz="4000" b="1" dirty="0">
              <a:latin typeface="華康古印體" panose="03010509000000000000" pitchFamily="65" charset="-120"/>
              <a:ea typeface="華康古印體" panose="03010509000000000000" pitchFamily="65" charset="-120"/>
            </a:endParaRPr>
          </a:p>
        </p:txBody>
      </p:sp>
      <p:sp>
        <p:nvSpPr>
          <p:cNvPr id="8" name="矩形 7"/>
          <p:cNvSpPr/>
          <p:nvPr/>
        </p:nvSpPr>
        <p:spPr>
          <a:xfrm>
            <a:off x="4012723" y="2652252"/>
            <a:ext cx="3576620" cy="1107996"/>
          </a:xfrm>
          <a:prstGeom prst="rect">
            <a:avLst/>
          </a:prstGeom>
          <a:noFill/>
        </p:spPr>
        <p:txBody>
          <a:bodyPr wrap="none" lIns="91440" tIns="45720" rIns="91440" bIns="45720">
            <a:spAutoFit/>
          </a:bodyPr>
          <a:lstStyle/>
          <a:p>
            <a:pPr algn="ctr"/>
            <a:r>
              <a:rPr lang="zh-TW" alt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華康流隸體W5" panose="03000509000000000000" pitchFamily="65" charset="-120"/>
                <a:ea typeface="華康流隸體W5" panose="03000509000000000000" pitchFamily="65" charset="-120"/>
              </a:rPr>
              <a:t>歡迎蒞臨</a:t>
            </a:r>
            <a:endParaRPr lang="zh-TW" alt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華康流隸體W5" panose="03000509000000000000" pitchFamily="65" charset="-120"/>
              <a:ea typeface="華康流隸體W5" panose="03000509000000000000" pitchFamily="65" charset="-120"/>
            </a:endParaRPr>
          </a:p>
        </p:txBody>
      </p:sp>
      <p:sp>
        <p:nvSpPr>
          <p:cNvPr id="9" name="副標題 2"/>
          <p:cNvSpPr>
            <a:spLocks noGrp="1"/>
          </p:cNvSpPr>
          <p:nvPr>
            <p:ph type="subTitle" idx="1"/>
          </p:nvPr>
        </p:nvSpPr>
        <p:spPr>
          <a:xfrm>
            <a:off x="4012723" y="4065104"/>
            <a:ext cx="8179277" cy="1190466"/>
          </a:xfrm>
        </p:spPr>
        <p:txBody>
          <a:bodyPr rtlCol="0">
            <a:noAutofit/>
          </a:bodyPr>
          <a:lstStyle/>
          <a:p>
            <a:pPr rtl="0">
              <a:lnSpc>
                <a:spcPts val="4500"/>
              </a:lnSpc>
            </a:pPr>
            <a:r>
              <a:rPr lang="zh-TW" altLang="en-US" sz="3600" b="1" dirty="0" smtClean="0">
                <a:solidFill>
                  <a:schemeClr val="bg2">
                    <a:lumMod val="10000"/>
                  </a:schemeClr>
                </a:solidFill>
                <a:sym typeface="Salesforce Sans"/>
              </a:rPr>
              <a:t>報告人</a:t>
            </a:r>
            <a:endParaRPr lang="en-US" altLang="zh-TW" sz="3600" b="1" dirty="0" smtClean="0">
              <a:solidFill>
                <a:schemeClr val="bg2">
                  <a:lumMod val="10000"/>
                </a:schemeClr>
              </a:solidFill>
              <a:sym typeface="Salesforce Sans"/>
            </a:endParaRPr>
          </a:p>
          <a:p>
            <a:pPr>
              <a:lnSpc>
                <a:spcPts val="4500"/>
              </a:lnSpc>
            </a:pPr>
            <a:r>
              <a:rPr lang="zh-TW" altLang="en-US" sz="3600" b="1" dirty="0" smtClean="0">
                <a:solidFill>
                  <a:schemeClr val="bg2">
                    <a:lumMod val="10000"/>
                  </a:schemeClr>
                </a:solidFill>
                <a:sym typeface="Salesforce Sans"/>
              </a:rPr>
              <a:t>            </a:t>
            </a:r>
            <a:r>
              <a:rPr lang="zh-TW" altLang="en-US" sz="3600" b="1" dirty="0" smtClean="0">
                <a:solidFill>
                  <a:schemeClr val="bg2">
                    <a:lumMod val="10000"/>
                  </a:schemeClr>
                </a:solidFill>
                <a:latin typeface="標楷體" panose="03000509000000000000" pitchFamily="65" charset="-120"/>
                <a:ea typeface="標楷體" panose="03000509000000000000" pitchFamily="65" charset="-120"/>
                <a:sym typeface="Salesforce Sans"/>
              </a:rPr>
              <a:t>○○</a:t>
            </a:r>
            <a:r>
              <a:rPr lang="zh-TW" altLang="en-US" sz="3600" b="1" dirty="0" smtClean="0">
                <a:solidFill>
                  <a:schemeClr val="bg2">
                    <a:lumMod val="10000"/>
                  </a:schemeClr>
                </a:solidFill>
                <a:sym typeface="Salesforce Sans"/>
              </a:rPr>
              <a:t>國中校長</a:t>
            </a:r>
            <a:r>
              <a:rPr lang="en-US" altLang="zh-TW" sz="3600" b="1" dirty="0" smtClean="0">
                <a:solidFill>
                  <a:schemeClr val="bg2">
                    <a:lumMod val="10000"/>
                  </a:schemeClr>
                </a:solidFill>
                <a:sym typeface="Salesforce Sans"/>
              </a:rPr>
              <a:t>/</a:t>
            </a:r>
            <a:r>
              <a:rPr lang="zh-TW" altLang="en-US" sz="3600" b="1" dirty="0" smtClean="0">
                <a:solidFill>
                  <a:schemeClr val="bg2">
                    <a:lumMod val="10000"/>
                  </a:schemeClr>
                </a:solidFill>
                <a:sym typeface="Salesforce Sans"/>
              </a:rPr>
              <a:t>輔導主任 </a:t>
            </a:r>
            <a:r>
              <a:rPr lang="zh-TW" altLang="en-US" sz="3600" b="1" dirty="0">
                <a:solidFill>
                  <a:schemeClr val="bg2">
                    <a:lumMod val="10000"/>
                  </a:schemeClr>
                </a:solidFill>
                <a:latin typeface="標楷體" panose="03000509000000000000" pitchFamily="65" charset="-120"/>
                <a:ea typeface="標楷體" panose="03000509000000000000" pitchFamily="65" charset="-120"/>
                <a:sym typeface="Salesforce Sans"/>
              </a:rPr>
              <a:t>○</a:t>
            </a:r>
            <a:r>
              <a:rPr lang="zh-TW" altLang="en-US" sz="3600" b="1" dirty="0" smtClean="0">
                <a:solidFill>
                  <a:schemeClr val="bg2">
                    <a:lumMod val="10000"/>
                  </a:schemeClr>
                </a:solidFill>
                <a:latin typeface="標楷體" panose="03000509000000000000" pitchFamily="65" charset="-120"/>
                <a:ea typeface="標楷體" panose="03000509000000000000" pitchFamily="65" charset="-120"/>
                <a:sym typeface="Salesforce Sans"/>
              </a:rPr>
              <a:t>○○</a:t>
            </a:r>
            <a:endParaRPr lang="zh-TW" altLang="en-US" sz="3600" b="1" dirty="0" smtClean="0">
              <a:solidFill>
                <a:schemeClr val="bg2">
                  <a:lumMod val="10000"/>
                </a:schemeClr>
              </a:solidFill>
              <a:sym typeface="Salesforce Sans"/>
            </a:endParaRPr>
          </a:p>
        </p:txBody>
      </p:sp>
    </p:spTree>
    <p:extLst>
      <p:ext uri="{BB962C8B-B14F-4D97-AF65-F5344CB8AC3E}">
        <p14:creationId xmlns:p14="http://schemas.microsoft.com/office/powerpoint/2010/main" val="325915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836" y="240652"/>
            <a:ext cx="7344815" cy="860674"/>
          </a:xfrm>
        </p:spPr>
        <p:txBody>
          <a:bodyPr>
            <a:noAutofit/>
          </a:bodyPr>
          <a:lstStyle/>
          <a:p>
            <a:r>
              <a:rPr lang="zh-TW" altLang="en-US" sz="4000" b="1" dirty="0"/>
              <a:t>創造能力資賦優異－鑑定標準</a:t>
            </a:r>
          </a:p>
        </p:txBody>
      </p:sp>
      <p:sp>
        <p:nvSpPr>
          <p:cNvPr id="5" name="內容版面配置區 2"/>
          <p:cNvSpPr txBox="1">
            <a:spLocks/>
          </p:cNvSpPr>
          <p:nvPr/>
        </p:nvSpPr>
        <p:spPr>
          <a:xfrm>
            <a:off x="467543" y="1916832"/>
            <a:ext cx="11515350" cy="2952328"/>
          </a:xfrm>
          <a:prstGeom prst="rect">
            <a:avLst/>
          </a:prstGeom>
        </p:spPr>
        <p:txBody>
          <a:bodyPr vert="horz" lIns="91440" tIns="45720" rIns="91440" bIns="45720" rtlCol="0">
            <a:normAutofit fontScale="925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900" dirty="0">
                <a:latin typeface="標楷體" panose="03000509000000000000" pitchFamily="65" charset="-120"/>
                <a:ea typeface="標楷體" panose="03000509000000000000" pitchFamily="65" charset="-120"/>
              </a:rPr>
              <a:t>依據</a:t>
            </a:r>
            <a:r>
              <a:rPr lang="zh-TW" altLang="en-US" sz="3900" u="sng" dirty="0">
                <a:latin typeface="標楷體" panose="03000509000000000000" pitchFamily="65" charset="-120"/>
                <a:ea typeface="標楷體" panose="03000509000000000000" pitchFamily="65" charset="-120"/>
              </a:rPr>
              <a:t>身心障礙及資賦優異學生鑑定辦法</a:t>
            </a:r>
            <a:r>
              <a:rPr lang="zh-TW" altLang="en-US" sz="3900" dirty="0">
                <a:latin typeface="標楷體" panose="03000509000000000000" pitchFamily="65" charset="-120"/>
                <a:ea typeface="標楷體" panose="03000509000000000000" pitchFamily="65" charset="-120"/>
              </a:rPr>
              <a:t>第</a:t>
            </a:r>
            <a:r>
              <a:rPr lang="en-US" altLang="zh-TW" sz="3900" dirty="0">
                <a:latin typeface="標楷體" panose="03000509000000000000" pitchFamily="65" charset="-120"/>
                <a:ea typeface="標楷體" panose="03000509000000000000" pitchFamily="65" charset="-120"/>
              </a:rPr>
              <a:t>18</a:t>
            </a:r>
            <a:r>
              <a:rPr lang="zh-TW" altLang="en-US" sz="3900" dirty="0">
                <a:latin typeface="標楷體" panose="03000509000000000000" pitchFamily="65" charset="-120"/>
                <a:ea typeface="標楷體" panose="03000509000000000000" pitchFamily="65" charset="-120"/>
              </a:rPr>
              <a:t>條：</a:t>
            </a:r>
          </a:p>
          <a:p>
            <a:endParaRPr lang="en-US" altLang="zh-TW" sz="3200" dirty="0" smtClean="0">
              <a:latin typeface="標楷體" panose="03000509000000000000" pitchFamily="65" charset="-120"/>
              <a:ea typeface="標楷體" panose="03000509000000000000" pitchFamily="65" charset="-120"/>
            </a:endParaRPr>
          </a:p>
          <a:p>
            <a:pPr>
              <a:buNone/>
            </a:pPr>
            <a:r>
              <a:rPr lang="zh-TW" altLang="en-US" sz="3200" dirty="0" smtClean="0">
                <a:latin typeface="標楷體" panose="03000509000000000000" pitchFamily="65" charset="-120"/>
                <a:ea typeface="標楷體" panose="03000509000000000000" pitchFamily="65" charset="-120"/>
              </a:rPr>
              <a:t>  </a:t>
            </a:r>
            <a:r>
              <a:rPr lang="zh-TW" altLang="en-US" sz="3500" dirty="0" smtClean="0">
                <a:latin typeface="標楷體" panose="03000509000000000000" pitchFamily="65" charset="-120"/>
                <a:ea typeface="標楷體" panose="03000509000000000000" pitchFamily="65" charset="-120"/>
              </a:rPr>
              <a:t>創造</a:t>
            </a:r>
            <a:r>
              <a:rPr lang="zh-TW" altLang="en-US" sz="3500" dirty="0">
                <a:latin typeface="標楷體" panose="03000509000000000000" pitchFamily="65" charset="-120"/>
                <a:ea typeface="標楷體" panose="03000509000000000000" pitchFamily="65" charset="-120"/>
              </a:rPr>
              <a:t>能力資賦優異，指運用心智能力產生創新及建設性之</a:t>
            </a:r>
            <a:r>
              <a:rPr lang="zh-TW" altLang="en-US" sz="3500" dirty="0" smtClean="0">
                <a:latin typeface="標楷體" panose="03000509000000000000" pitchFamily="65" charset="-120"/>
                <a:ea typeface="標楷體" panose="03000509000000000000" pitchFamily="65" charset="-120"/>
              </a:rPr>
              <a:t>作 </a:t>
            </a:r>
            <a:endParaRPr lang="en-US" altLang="zh-TW" sz="3500" dirty="0" smtClean="0">
              <a:latin typeface="標楷體" panose="03000509000000000000" pitchFamily="65" charset="-120"/>
              <a:ea typeface="標楷體" panose="03000509000000000000" pitchFamily="65" charset="-120"/>
            </a:endParaRPr>
          </a:p>
          <a:p>
            <a:pPr>
              <a:buNone/>
            </a:pPr>
            <a:r>
              <a:rPr lang="zh-TW" altLang="en-US" sz="3500" dirty="0">
                <a:latin typeface="標楷體" panose="03000509000000000000" pitchFamily="65" charset="-120"/>
                <a:ea typeface="標楷體" panose="03000509000000000000" pitchFamily="65" charset="-120"/>
              </a:rPr>
              <a:t> </a:t>
            </a:r>
            <a:r>
              <a:rPr lang="zh-TW" altLang="en-US" sz="3500" dirty="0" smtClean="0">
                <a:latin typeface="標楷體" panose="03000509000000000000" pitchFamily="65" charset="-120"/>
                <a:ea typeface="標楷體" panose="03000509000000000000" pitchFamily="65" charset="-120"/>
              </a:rPr>
              <a:t> 品、發明</a:t>
            </a:r>
            <a:r>
              <a:rPr lang="zh-TW" altLang="en-US" sz="3500" dirty="0">
                <a:latin typeface="標楷體" panose="03000509000000000000" pitchFamily="65" charset="-120"/>
                <a:ea typeface="標楷體" panose="03000509000000000000" pitchFamily="65" charset="-120"/>
              </a:rPr>
              <a:t>或解決問題，具有卓越潛能或傑出表現者。</a:t>
            </a:r>
            <a:endParaRPr lang="en-US" altLang="zh-TW" sz="3500" dirty="0" smtClean="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789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0207" y="2536723"/>
            <a:ext cx="7798568" cy="1150374"/>
          </a:xfrm>
        </p:spPr>
        <p:txBody>
          <a:bodyPr>
            <a:normAutofit fontScale="90000"/>
          </a:bodyPr>
          <a:lstStyle/>
          <a:p>
            <a:pPr algn="ctr"/>
            <a:r>
              <a:rPr lang="zh-TW" altLang="en-US" sz="6600" b="1" dirty="0" smtClean="0">
                <a:solidFill>
                  <a:srgbClr val="0070C0"/>
                </a:solidFill>
                <a:latin typeface="Arial"/>
                <a:ea typeface="+mj-ea"/>
              </a:rPr>
              <a:t>學術性向資賦優異鑑定</a:t>
            </a:r>
            <a:endParaRPr lang="zh-TW" altLang="en-US" dirty="0"/>
          </a:p>
        </p:txBody>
      </p:sp>
    </p:spTree>
    <p:extLst>
      <p:ext uri="{BB962C8B-B14F-4D97-AF65-F5344CB8AC3E}">
        <p14:creationId xmlns:p14="http://schemas.microsoft.com/office/powerpoint/2010/main" val="138609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桃園市</a:t>
            </a:r>
            <a:r>
              <a:rPr lang="zh-TW" altLang="en-US" b="1" dirty="0"/>
              <a:t>國中學術性向資賦優異鑑定</a:t>
            </a:r>
            <a:r>
              <a:rPr lang="zh-TW" altLang="en-US" sz="4800" b="1" dirty="0" smtClean="0">
                <a:solidFill>
                  <a:schemeClr val="accent5">
                    <a:lumMod val="75000"/>
                  </a:schemeClr>
                </a:solidFill>
              </a:rPr>
              <a:t>重大變革</a:t>
            </a:r>
            <a:endParaRPr lang="zh-TW" altLang="en-US" sz="4800" b="1" dirty="0">
              <a:solidFill>
                <a:schemeClr val="accent5">
                  <a:lumMod val="75000"/>
                </a:schemeClr>
              </a:solidFill>
            </a:endParaRPr>
          </a:p>
        </p:txBody>
      </p:sp>
      <p:sp>
        <p:nvSpPr>
          <p:cNvPr id="3" name="內容版面配置區 2"/>
          <p:cNvSpPr>
            <a:spLocks noGrp="1"/>
          </p:cNvSpPr>
          <p:nvPr>
            <p:ph idx="1"/>
          </p:nvPr>
        </p:nvSpPr>
        <p:spPr>
          <a:xfrm>
            <a:off x="724970" y="1821611"/>
            <a:ext cx="10398644" cy="4642984"/>
          </a:xfrm>
        </p:spPr>
        <p:txBody>
          <a:bodyPr>
            <a:normAutofit fontScale="92500" lnSpcReduction="20000"/>
          </a:bodyPr>
          <a:lstStyle/>
          <a:p>
            <a:pPr>
              <a:buFont typeface="Wingdings" panose="05000000000000000000" pitchFamily="2" charset="2"/>
              <a:buChar char="l"/>
            </a:pPr>
            <a:r>
              <a:rPr lang="en-US" altLang="zh-TW" sz="3900" dirty="0">
                <a:solidFill>
                  <a:srgbClr val="FF0000"/>
                </a:solidFill>
              </a:rPr>
              <a:t>108</a:t>
            </a:r>
            <a:r>
              <a:rPr lang="zh-TW" altLang="en-US" sz="3900" dirty="0">
                <a:solidFill>
                  <a:srgbClr val="FF0000"/>
                </a:solidFill>
              </a:rPr>
              <a:t>學年度</a:t>
            </a:r>
            <a:r>
              <a:rPr lang="zh-TW" altLang="en-US" sz="3900" dirty="0" smtClean="0">
                <a:solidFill>
                  <a:srgbClr val="FF0000"/>
                </a:solidFill>
              </a:rPr>
              <a:t>起</a:t>
            </a:r>
            <a:r>
              <a:rPr lang="zh-TW" altLang="en-US" sz="3900" dirty="0" smtClean="0"/>
              <a:t>採</a:t>
            </a:r>
            <a:r>
              <a:rPr lang="zh-TW" altLang="en-US" sz="4800" b="1" u="sng" dirty="0" smtClean="0">
                <a:solidFill>
                  <a:schemeClr val="accent5">
                    <a:lumMod val="75000"/>
                  </a:schemeClr>
                </a:solidFill>
              </a:rPr>
              <a:t>入學前鑑定</a:t>
            </a:r>
            <a:r>
              <a:rPr lang="zh-TW" altLang="en-US" sz="3900" dirty="0" smtClean="0"/>
              <a:t>。</a:t>
            </a:r>
            <a:endParaRPr lang="en-US" altLang="zh-TW" sz="3900" dirty="0" smtClean="0"/>
          </a:p>
          <a:p>
            <a:pPr marL="836613" indent="-571500">
              <a:lnSpc>
                <a:spcPct val="120000"/>
              </a:lnSpc>
              <a:spcBef>
                <a:spcPts val="1200"/>
              </a:spcBef>
              <a:buFont typeface="Wingdings" panose="05000000000000000000" pitchFamily="2" charset="2"/>
              <a:buChar char="ü"/>
            </a:pPr>
            <a:r>
              <a:rPr lang="zh-TW" altLang="en-US" sz="3900" dirty="0">
                <a:solidFill>
                  <a:schemeClr val="accent5">
                    <a:lumMod val="75000"/>
                  </a:schemeClr>
                </a:solidFill>
              </a:rPr>
              <a:t>國小</a:t>
            </a:r>
            <a:r>
              <a:rPr lang="zh-TW" altLang="en-US" sz="3900" dirty="0" smtClean="0">
                <a:solidFill>
                  <a:schemeClr val="accent5">
                    <a:lumMod val="75000"/>
                  </a:schemeClr>
                </a:solidFill>
              </a:rPr>
              <a:t>教師</a:t>
            </a:r>
            <a:r>
              <a:rPr lang="zh-TW" altLang="en-US" sz="3900" dirty="0" smtClean="0"/>
              <a:t>長期</a:t>
            </a:r>
            <a:r>
              <a:rPr lang="zh-TW" altLang="en-US" sz="3900" dirty="0"/>
              <a:t>觀察較國中入學後短時間的教師</a:t>
            </a:r>
            <a:r>
              <a:rPr lang="zh-TW" altLang="en-US" sz="3900" dirty="0">
                <a:solidFill>
                  <a:schemeClr val="accent5">
                    <a:lumMod val="75000"/>
                  </a:schemeClr>
                </a:solidFill>
              </a:rPr>
              <a:t>觀察更為精確</a:t>
            </a:r>
            <a:r>
              <a:rPr lang="zh-TW" altLang="en-US" sz="3900" dirty="0"/>
              <a:t>。</a:t>
            </a:r>
            <a:endParaRPr lang="en-US" altLang="zh-TW" sz="3900" dirty="0"/>
          </a:p>
          <a:p>
            <a:pPr marL="836613" indent="-571500">
              <a:buFont typeface="Wingdings" panose="05000000000000000000" pitchFamily="2" charset="2"/>
              <a:buChar char="ü"/>
            </a:pPr>
            <a:r>
              <a:rPr lang="zh-TW" altLang="en-US" sz="3900" dirty="0"/>
              <a:t>提供資賦優異學生</a:t>
            </a:r>
            <a:r>
              <a:rPr lang="zh-TW" altLang="en-US" sz="3900" dirty="0">
                <a:solidFill>
                  <a:schemeClr val="accent5">
                    <a:lumMod val="75000"/>
                  </a:schemeClr>
                </a:solidFill>
              </a:rPr>
              <a:t>三年完整的資優教育</a:t>
            </a:r>
            <a:r>
              <a:rPr lang="zh-TW" altLang="en-US" sz="3900" dirty="0"/>
              <a:t>服務之專業考量。</a:t>
            </a:r>
          </a:p>
          <a:p>
            <a:pPr>
              <a:lnSpc>
                <a:spcPct val="120000"/>
              </a:lnSpc>
              <a:spcBef>
                <a:spcPts val="1200"/>
              </a:spcBef>
              <a:buFont typeface="Wingdings" panose="05000000000000000000" pitchFamily="2" charset="2"/>
              <a:buChar char="l"/>
            </a:pPr>
            <a:r>
              <a:rPr lang="en-US" altLang="zh-TW" sz="3900" dirty="0" smtClean="0">
                <a:solidFill>
                  <a:srgbClr val="FF0000"/>
                </a:solidFill>
              </a:rPr>
              <a:t>109</a:t>
            </a:r>
            <a:r>
              <a:rPr lang="zh-TW" altLang="en-US" sz="3900" dirty="0" smtClean="0">
                <a:solidFill>
                  <a:srgbClr val="FF0000"/>
                </a:solidFill>
              </a:rPr>
              <a:t>學年度</a:t>
            </a:r>
            <a:r>
              <a:rPr lang="zh-TW" altLang="en-US" sz="3900" dirty="0" smtClean="0">
                <a:sym typeface="Salesforce Sans"/>
              </a:rPr>
              <a:t>學術</a:t>
            </a:r>
            <a:r>
              <a:rPr lang="zh-TW" altLang="en-US" sz="3900" dirty="0">
                <a:sym typeface="Salesforce Sans"/>
              </a:rPr>
              <a:t>性向資賦</a:t>
            </a:r>
            <a:r>
              <a:rPr lang="zh-TW" altLang="en-US" sz="3900" dirty="0" smtClean="0">
                <a:sym typeface="Salesforce Sans"/>
              </a:rPr>
              <a:t>優異類別為</a:t>
            </a:r>
            <a:r>
              <a:rPr lang="zh-TW" altLang="en-US" sz="4800" b="1" u="sng" dirty="0" smtClean="0">
                <a:solidFill>
                  <a:schemeClr val="accent5">
                    <a:lumMod val="75000"/>
                  </a:schemeClr>
                </a:solidFill>
                <a:sym typeface="Salesforce Sans"/>
              </a:rPr>
              <a:t>數理</a:t>
            </a:r>
            <a:r>
              <a:rPr lang="zh-TW" altLang="en-US" sz="3900" dirty="0" smtClean="0">
                <a:sym typeface="Salesforce Sans"/>
              </a:rPr>
              <a:t>資優和</a:t>
            </a:r>
            <a:r>
              <a:rPr lang="zh-TW" altLang="en-US" sz="4800" b="1" u="sng" dirty="0">
                <a:solidFill>
                  <a:schemeClr val="accent5">
                    <a:lumMod val="75000"/>
                  </a:schemeClr>
                </a:solidFill>
                <a:sym typeface="Salesforce Sans"/>
              </a:rPr>
              <a:t>英語</a:t>
            </a:r>
            <a:r>
              <a:rPr lang="zh-TW" altLang="en-US" sz="3900" dirty="0" smtClean="0">
                <a:sym typeface="Salesforce Sans"/>
              </a:rPr>
              <a:t>資優</a:t>
            </a:r>
            <a:r>
              <a:rPr lang="zh-TW" altLang="en-US" sz="3900" dirty="0"/>
              <a:t>。</a:t>
            </a:r>
          </a:p>
        </p:txBody>
      </p:sp>
    </p:spTree>
    <p:extLst>
      <p:ext uri="{BB962C8B-B14F-4D97-AF65-F5344CB8AC3E}">
        <p14:creationId xmlns:p14="http://schemas.microsoft.com/office/powerpoint/2010/main" val="90006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dirty="0" smtClean="0"/>
              <a:t>申請資格</a:t>
            </a:r>
            <a:endParaRPr lang="zh-TW" altLang="en-US" sz="5400" b="1" dirty="0"/>
          </a:p>
        </p:txBody>
      </p:sp>
      <p:sp>
        <p:nvSpPr>
          <p:cNvPr id="3" name="內容版面配置區 2"/>
          <p:cNvSpPr>
            <a:spLocks noGrp="1"/>
          </p:cNvSpPr>
          <p:nvPr>
            <p:ph idx="1"/>
          </p:nvPr>
        </p:nvSpPr>
        <p:spPr>
          <a:xfrm>
            <a:off x="1065211" y="1752600"/>
            <a:ext cx="10718293" cy="4229100"/>
          </a:xfrm>
        </p:spPr>
        <p:txBody>
          <a:bodyPr>
            <a:noAutofit/>
          </a:bodyPr>
          <a:lstStyle/>
          <a:p>
            <a:r>
              <a:rPr lang="zh-TW" altLang="en-US" sz="3600" dirty="0" smtClean="0"/>
              <a:t>戶籍</a:t>
            </a:r>
            <a:r>
              <a:rPr lang="zh-TW" altLang="en-US" sz="3600" dirty="0"/>
              <a:t>設於桃園市之 </a:t>
            </a:r>
            <a:r>
              <a:rPr lang="en-US" altLang="zh-TW" sz="3600" dirty="0" smtClean="0"/>
              <a:t>108</a:t>
            </a:r>
            <a:r>
              <a:rPr lang="zh-TW" altLang="en-US" sz="3600" dirty="0" smtClean="0"/>
              <a:t>學年</a:t>
            </a:r>
            <a:r>
              <a:rPr lang="zh-TW" altLang="en-US" sz="3600" dirty="0"/>
              <a:t>度公、私立國民小學六年級學生</a:t>
            </a:r>
            <a:r>
              <a:rPr lang="zh-TW" altLang="en-US" sz="3600" dirty="0" smtClean="0"/>
              <a:t>。</a:t>
            </a:r>
            <a:endParaRPr lang="en-US" altLang="zh-TW" sz="3600" dirty="0"/>
          </a:p>
          <a:p>
            <a:r>
              <a:rPr lang="zh-TW" altLang="en-US" sz="3600" dirty="0" smtClean="0"/>
              <a:t>具</a:t>
            </a:r>
            <a:r>
              <a:rPr lang="zh-TW" altLang="en-US" sz="3600" dirty="0"/>
              <a:t>學術性向資優特質，且於專長學科有優異表現者</a:t>
            </a:r>
            <a:r>
              <a:rPr lang="zh-TW" altLang="en-US" sz="3600" dirty="0" smtClean="0"/>
              <a:t>。</a:t>
            </a:r>
            <a:endParaRPr lang="en-US" altLang="zh-TW" sz="3600" dirty="0" smtClean="0"/>
          </a:p>
          <a:p>
            <a:r>
              <a:rPr lang="zh-TW" altLang="en-US" sz="3600" dirty="0" smtClean="0"/>
              <a:t>各類別資優鑑定可以同時報名</a:t>
            </a:r>
            <a:r>
              <a:rPr lang="zh-TW" altLang="en-US" sz="3600" dirty="0"/>
              <a:t>。</a:t>
            </a:r>
            <a:endParaRPr lang="en-US" altLang="zh-TW" sz="3600" dirty="0" smtClean="0"/>
          </a:p>
        </p:txBody>
      </p:sp>
    </p:spTree>
    <p:extLst>
      <p:ext uri="{BB962C8B-B14F-4D97-AF65-F5344CB8AC3E}">
        <p14:creationId xmlns:p14="http://schemas.microsoft.com/office/powerpoint/2010/main" val="38562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756160" y="3318712"/>
            <a:ext cx="8752480" cy="2542087"/>
            <a:chOff x="420902" y="2636832"/>
            <a:chExt cx="10195520" cy="3193338"/>
          </a:xfrm>
        </p:grpSpPr>
        <p:sp>
          <p:nvSpPr>
            <p:cNvPr id="6" name="手繪多邊形 5"/>
            <p:cNvSpPr/>
            <p:nvPr/>
          </p:nvSpPr>
          <p:spPr>
            <a:xfrm>
              <a:off x="420902" y="2709386"/>
              <a:ext cx="3522965" cy="1029714"/>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39" tIns="136839" rIns="745239" bIns="136839" numCol="1" spcCol="1270" anchor="ctr" anchorCtr="0">
              <a:noAutofit/>
            </a:bodyPr>
            <a:lstStyle/>
            <a:p>
              <a:pPr algn="ctr" defTabSz="1244600">
                <a:lnSpc>
                  <a:spcPct val="90000"/>
                </a:lnSpc>
                <a:spcBef>
                  <a:spcPct val="0"/>
                </a:spcBef>
                <a:spcAft>
                  <a:spcPct val="35000"/>
                </a:spcAft>
              </a:pPr>
              <a:r>
                <a:rPr lang="zh-TW" altLang="en-US" sz="3200" b="1" dirty="0">
                  <a:latin typeface="微軟正黑體" panose="020B0604030504040204" pitchFamily="34" charset="-120"/>
                  <a:ea typeface="微軟正黑體" panose="020B0604030504040204" pitchFamily="34" charset="-120"/>
                </a:rPr>
                <a:t>書面審查</a:t>
              </a:r>
            </a:p>
          </p:txBody>
        </p:sp>
        <p:sp>
          <p:nvSpPr>
            <p:cNvPr id="7" name="手繪多邊形 6"/>
            <p:cNvSpPr/>
            <p:nvPr/>
          </p:nvSpPr>
          <p:spPr>
            <a:xfrm>
              <a:off x="420902" y="4717116"/>
              <a:ext cx="3522965" cy="1113054"/>
            </a:xfrm>
            <a:custGeom>
              <a:avLst/>
              <a:gdLst>
                <a:gd name="connsiteX0" fmla="*/ 0 w 3002961"/>
                <a:gd name="connsiteY0" fmla="*/ 102971 h 1029714"/>
                <a:gd name="connsiteX1" fmla="*/ 102971 w 3002961"/>
                <a:gd name="connsiteY1" fmla="*/ 0 h 1029714"/>
                <a:gd name="connsiteX2" fmla="*/ 2899990 w 3002961"/>
                <a:gd name="connsiteY2" fmla="*/ 0 h 1029714"/>
                <a:gd name="connsiteX3" fmla="*/ 3002961 w 3002961"/>
                <a:gd name="connsiteY3" fmla="*/ 102971 h 1029714"/>
                <a:gd name="connsiteX4" fmla="*/ 3002961 w 3002961"/>
                <a:gd name="connsiteY4" fmla="*/ 926743 h 1029714"/>
                <a:gd name="connsiteX5" fmla="*/ 2899990 w 3002961"/>
                <a:gd name="connsiteY5" fmla="*/ 1029714 h 1029714"/>
                <a:gd name="connsiteX6" fmla="*/ 102971 w 3002961"/>
                <a:gd name="connsiteY6" fmla="*/ 1029714 h 1029714"/>
                <a:gd name="connsiteX7" fmla="*/ 0 w 3002961"/>
                <a:gd name="connsiteY7" fmla="*/ 926743 h 1029714"/>
                <a:gd name="connsiteX8" fmla="*/ 0 w 3002961"/>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961" h="1029714">
                  <a:moveTo>
                    <a:pt x="0" y="102971"/>
                  </a:moveTo>
                  <a:cubicBezTo>
                    <a:pt x="0" y="46102"/>
                    <a:pt x="46102" y="0"/>
                    <a:pt x="102971" y="0"/>
                  </a:cubicBezTo>
                  <a:lnTo>
                    <a:pt x="2899990" y="0"/>
                  </a:lnTo>
                  <a:cubicBezTo>
                    <a:pt x="2956859" y="0"/>
                    <a:pt x="3002961" y="46102"/>
                    <a:pt x="3002961" y="102971"/>
                  </a:cubicBezTo>
                  <a:lnTo>
                    <a:pt x="3002961" y="926743"/>
                  </a:lnTo>
                  <a:cubicBezTo>
                    <a:pt x="3002961" y="983612"/>
                    <a:pt x="2956859" y="1029714"/>
                    <a:pt x="2899990" y="1029714"/>
                  </a:cubicBezTo>
                  <a:lnTo>
                    <a:pt x="102971" y="1029714"/>
                  </a:lnTo>
                  <a:cubicBezTo>
                    <a:pt x="46102" y="1029714"/>
                    <a:pt x="0" y="983612"/>
                    <a:pt x="0" y="926743"/>
                  </a:cubicBezTo>
                  <a:lnTo>
                    <a:pt x="0" y="102971"/>
                  </a:lnTo>
                  <a:close/>
                </a:path>
              </a:pathLst>
            </a:custGeom>
            <a:solidFill>
              <a:srgbClr val="7030A0"/>
            </a:solidFill>
          </p:spPr>
          <p:style>
            <a:lnRef idx="2">
              <a:schemeClr val="lt1">
                <a:hueOff val="0"/>
                <a:satOff val="0"/>
                <a:lumOff val="0"/>
                <a:alphaOff val="0"/>
              </a:schemeClr>
            </a:lnRef>
            <a:fillRef idx="1">
              <a:schemeClr val="accent4">
                <a:hueOff val="-164204"/>
                <a:satOff val="4903"/>
                <a:lumOff val="1895"/>
                <a:alphaOff val="0"/>
              </a:schemeClr>
            </a:fillRef>
            <a:effectRef idx="0">
              <a:schemeClr val="accent4">
                <a:hueOff val="-164204"/>
                <a:satOff val="4903"/>
                <a:lumOff val="1895"/>
                <a:alphaOff val="0"/>
              </a:schemeClr>
            </a:effectRef>
            <a:fontRef idx="minor">
              <a:schemeClr val="lt1"/>
            </a:fontRef>
          </p:style>
          <p:txBody>
            <a:bodyPr spcFirstLastPara="0" vert="horz" wrap="square" lIns="136839" tIns="136839" rIns="751781" bIns="136839" numCol="1" spcCol="1270" anchor="ctr" anchorCtr="0">
              <a:noAutofit/>
            </a:bodyPr>
            <a:lstStyle/>
            <a:p>
              <a:pPr algn="ctr" defTabSz="1244600">
                <a:lnSpc>
                  <a:spcPct val="90000"/>
                </a:lnSpc>
                <a:spcBef>
                  <a:spcPct val="0"/>
                </a:spcBef>
                <a:spcAft>
                  <a:spcPct val="35000"/>
                </a:spcAft>
              </a:pPr>
              <a:r>
                <a:rPr lang="zh-TW" altLang="en-US" sz="4000" b="1" dirty="0">
                  <a:latin typeface="微軟正黑體" panose="020B0604030504040204" pitchFamily="34" charset="-120"/>
                  <a:ea typeface="微軟正黑體" panose="020B0604030504040204" pitchFamily="34" charset="-120"/>
                </a:rPr>
                <a:t>綜合研判</a:t>
              </a:r>
            </a:p>
          </p:txBody>
        </p:sp>
        <p:sp>
          <p:nvSpPr>
            <p:cNvPr id="10" name="手繪多邊形 9"/>
            <p:cNvSpPr/>
            <p:nvPr/>
          </p:nvSpPr>
          <p:spPr>
            <a:xfrm>
              <a:off x="5782037" y="2636832"/>
              <a:ext cx="4834385" cy="1456786"/>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rgbClr val="00B050"/>
            </a:solidFill>
            <a:ln>
              <a:solidFill>
                <a:srgbClr val="002060"/>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39" tIns="136839" rIns="767307" bIns="136839" numCol="1" spcCol="1270" anchor="ctr" anchorCtr="0">
              <a:noAutofit/>
            </a:bodyPr>
            <a:lstStyle/>
            <a:p>
              <a:pPr marL="895350" indent="-895350" algn="ctr" defTabSz="1244600">
                <a:spcBef>
                  <a:spcPct val="0"/>
                </a:spcBef>
              </a:pPr>
              <a:r>
                <a:rPr lang="zh-TW" altLang="en-US" sz="3200" b="1" dirty="0">
                  <a:latin typeface="微軟正黑體" panose="020B0604030504040204" pitchFamily="34" charset="-120"/>
                  <a:ea typeface="微軟正黑體" panose="020B0604030504040204" pitchFamily="34" charset="-120"/>
                </a:rPr>
                <a:t>管道二：</a:t>
              </a:r>
              <a:endParaRPr lang="en-US" altLang="zh-TW" sz="3200" b="1" dirty="0">
                <a:latin typeface="微軟正黑體" panose="020B0604030504040204" pitchFamily="34" charset="-120"/>
                <a:ea typeface="微軟正黑體" panose="020B0604030504040204" pitchFamily="34" charset="-120"/>
              </a:endParaRPr>
            </a:p>
            <a:p>
              <a:pPr marL="895350" indent="-895350" algn="ctr" defTabSz="1244600">
                <a:spcBef>
                  <a:spcPct val="0"/>
                </a:spcBef>
              </a:pPr>
              <a:r>
                <a:rPr lang="zh-TW" altLang="en-US" sz="3200" b="1" dirty="0">
                  <a:latin typeface="微軟正黑體" panose="020B0604030504040204" pitchFamily="34" charset="-120"/>
                  <a:ea typeface="微軟正黑體" panose="020B0604030504040204" pitchFamily="34" charset="-120"/>
                </a:rPr>
                <a:t>性向及成就測驗</a:t>
              </a:r>
            </a:p>
          </p:txBody>
        </p:sp>
        <p:sp>
          <p:nvSpPr>
            <p:cNvPr id="13" name="手繪多邊形 12"/>
            <p:cNvSpPr/>
            <p:nvPr/>
          </p:nvSpPr>
          <p:spPr>
            <a:xfrm>
              <a:off x="1638500" y="3769630"/>
              <a:ext cx="922579" cy="904455"/>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6004" tIns="35560" rIns="236004" bIns="256049" numCol="1" spcCol="1270" anchor="ctr" anchorCtr="0">
              <a:noAutofit/>
            </a:bodyPr>
            <a:lstStyle/>
            <a:p>
              <a:pPr algn="ctr" defTabSz="1244600">
                <a:lnSpc>
                  <a:spcPct val="90000"/>
                </a:lnSpc>
                <a:spcBef>
                  <a:spcPct val="0"/>
                </a:spcBef>
                <a:spcAft>
                  <a:spcPct val="35000"/>
                </a:spcAft>
              </a:pPr>
              <a:endParaRPr lang="zh-TW" altLang="en-US" sz="2800" b="1">
                <a:latin typeface="微軟正黑體" pitchFamily="34" charset="-120"/>
                <a:ea typeface="微軟正黑體" pitchFamily="34" charset="-120"/>
              </a:endParaRPr>
            </a:p>
          </p:txBody>
        </p:sp>
        <p:sp>
          <p:nvSpPr>
            <p:cNvPr id="16" name="手繪多邊形 15"/>
            <p:cNvSpPr/>
            <p:nvPr/>
          </p:nvSpPr>
          <p:spPr>
            <a:xfrm rot="16200000">
              <a:off x="4361216" y="2429318"/>
              <a:ext cx="994900" cy="1685724"/>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a:solidFill>
              <a:schemeClr val="accent2">
                <a:lumMod val="60000"/>
                <a:lumOff val="40000"/>
                <a:alpha val="90000"/>
              </a:schemeClr>
            </a:solidFill>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402" tIns="35559" rIns="211403" bIns="228987" numCol="1" spcCol="1270" anchor="ctr" anchorCtr="0">
              <a:noAutofit/>
            </a:bodyPr>
            <a:lstStyle/>
            <a:p>
              <a:pPr algn="ctr" defTabSz="1244600">
                <a:lnSpc>
                  <a:spcPct val="90000"/>
                </a:lnSpc>
                <a:spcBef>
                  <a:spcPct val="0"/>
                </a:spcBef>
                <a:spcAft>
                  <a:spcPct val="35000"/>
                </a:spcAft>
              </a:pPr>
              <a:endParaRPr lang="zh-TW" altLang="en-US" sz="2800" b="1">
                <a:latin typeface="微軟正黑體" pitchFamily="34" charset="-120"/>
                <a:ea typeface="微軟正黑體" pitchFamily="34" charset="-120"/>
              </a:endParaRPr>
            </a:p>
          </p:txBody>
        </p:sp>
      </p:grpSp>
      <p:sp>
        <p:nvSpPr>
          <p:cNvPr id="12" name="文字方塊 11"/>
          <p:cNvSpPr txBox="1"/>
          <p:nvPr/>
        </p:nvSpPr>
        <p:spPr>
          <a:xfrm>
            <a:off x="2916911" y="4238900"/>
            <a:ext cx="553998" cy="1051970"/>
          </a:xfrm>
          <a:prstGeom prst="rect">
            <a:avLst/>
          </a:prstGeom>
          <a:noFill/>
        </p:spPr>
        <p:txBody>
          <a:bodyPr vert="eaVert" wrap="square" rtlCol="0">
            <a:spAutoFit/>
          </a:bodyPr>
          <a:lstStyle/>
          <a:p>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通過</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21999" y="3559048"/>
            <a:ext cx="1203023" cy="461665"/>
          </a:xfrm>
          <a:prstGeom prst="rect">
            <a:avLst/>
          </a:prstGeom>
          <a:noFill/>
        </p:spPr>
        <p:txBody>
          <a:bodyPr wrap="square" rtlCol="0">
            <a:spAutoFit/>
          </a:bodyPr>
          <a:lstStyle/>
          <a:p>
            <a:r>
              <a:rPr lang="zh-TW" altLang="en-US" sz="2400" b="1" dirty="0">
                <a:solidFill>
                  <a:srgbClr val="00B050"/>
                </a:solidFill>
                <a:latin typeface="微軟正黑體" panose="020B0604030504040204" pitchFamily="34" charset="-120"/>
                <a:ea typeface="微軟正黑體" panose="020B0604030504040204" pitchFamily="34" charset="-120"/>
              </a:rPr>
              <a:t>未通過</a:t>
            </a:r>
          </a:p>
        </p:txBody>
      </p:sp>
      <p:sp>
        <p:nvSpPr>
          <p:cNvPr id="15" name="手繪多邊形 14"/>
          <p:cNvSpPr/>
          <p:nvPr/>
        </p:nvSpPr>
        <p:spPr>
          <a:xfrm>
            <a:off x="1756160" y="1754707"/>
            <a:ext cx="3024336" cy="819714"/>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39" tIns="136839" rIns="745239" bIns="136839" numCol="1" spcCol="1270" anchor="ctr" anchorCtr="0">
            <a:noAutofit/>
          </a:bodyPr>
          <a:lstStyle/>
          <a:p>
            <a:pPr algn="ctr" defTabSz="1244600">
              <a:lnSpc>
                <a:spcPct val="90000"/>
              </a:lnSpc>
              <a:spcBef>
                <a:spcPct val="0"/>
              </a:spcBef>
              <a:spcAft>
                <a:spcPct val="35000"/>
              </a:spcAft>
            </a:pPr>
            <a:r>
              <a:rPr lang="zh-TW" altLang="en-US" sz="3200" b="1" dirty="0" smtClean="0">
                <a:latin typeface="微軟正黑體" panose="020B0604030504040204" pitchFamily="34" charset="-120"/>
                <a:ea typeface="微軟正黑體" panose="020B0604030504040204" pitchFamily="34" charset="-120"/>
              </a:rPr>
              <a:t>觀察及推薦</a:t>
            </a:r>
            <a:endParaRPr lang="zh-TW" altLang="en-US" sz="3200" b="1" dirty="0">
              <a:latin typeface="微軟正黑體" panose="020B0604030504040204" pitchFamily="34" charset="-120"/>
              <a:ea typeface="微軟正黑體" panose="020B0604030504040204" pitchFamily="34" charset="-120"/>
            </a:endParaRPr>
          </a:p>
        </p:txBody>
      </p:sp>
      <p:sp>
        <p:nvSpPr>
          <p:cNvPr id="18" name="手繪多邊形 17"/>
          <p:cNvSpPr/>
          <p:nvPr/>
        </p:nvSpPr>
        <p:spPr>
          <a:xfrm>
            <a:off x="2876622" y="2610522"/>
            <a:ext cx="716801" cy="720000"/>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6004" tIns="35560" rIns="236004" bIns="256049" numCol="1" spcCol="1270" anchor="ctr" anchorCtr="0">
            <a:noAutofit/>
          </a:bodyPr>
          <a:lstStyle/>
          <a:p>
            <a:pPr algn="ctr" defTabSz="1244600">
              <a:lnSpc>
                <a:spcPct val="90000"/>
              </a:lnSpc>
              <a:spcBef>
                <a:spcPct val="0"/>
              </a:spcBef>
              <a:spcAft>
                <a:spcPct val="35000"/>
              </a:spcAft>
            </a:pPr>
            <a:endParaRPr lang="zh-TW" altLang="en-US" sz="2800" b="1">
              <a:latin typeface="微軟正黑體" pitchFamily="34" charset="-120"/>
              <a:ea typeface="微軟正黑體" pitchFamily="34" charset="-120"/>
            </a:endParaRPr>
          </a:p>
        </p:txBody>
      </p:sp>
      <p:sp>
        <p:nvSpPr>
          <p:cNvPr id="19" name="標題 1"/>
          <p:cNvSpPr txBox="1">
            <a:spLocks/>
          </p:cNvSpPr>
          <p:nvPr/>
        </p:nvSpPr>
        <p:spPr>
          <a:xfrm>
            <a:off x="1065211" y="304800"/>
            <a:ext cx="10428584" cy="1219200"/>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鑑定流程：</a:t>
            </a:r>
            <a:r>
              <a:rPr lang="zh-TW" altLang="en-US" sz="4400" b="1" dirty="0">
                <a:solidFill>
                  <a:schemeClr val="accent6">
                    <a:lumMod val="50000"/>
                  </a:schemeClr>
                </a:solidFill>
              </a:rPr>
              <a:t>管道一</a:t>
            </a:r>
            <a:r>
              <a:rPr lang="en-US" altLang="zh-TW" sz="4400" b="1" dirty="0">
                <a:solidFill>
                  <a:schemeClr val="accent6">
                    <a:lumMod val="50000"/>
                  </a:schemeClr>
                </a:solidFill>
              </a:rPr>
              <a:t>(</a:t>
            </a:r>
            <a:r>
              <a:rPr lang="zh-TW" altLang="en-US" sz="4400" b="1" dirty="0">
                <a:solidFill>
                  <a:schemeClr val="accent6">
                    <a:lumMod val="50000"/>
                  </a:schemeClr>
                </a:solidFill>
              </a:rPr>
              <a:t>書面審查</a:t>
            </a:r>
            <a:r>
              <a:rPr lang="en-US" altLang="zh-TW" sz="4400" b="1" dirty="0">
                <a:solidFill>
                  <a:schemeClr val="accent6">
                    <a:lumMod val="50000"/>
                  </a:schemeClr>
                </a:solidFill>
              </a:rPr>
              <a:t>)</a:t>
            </a:r>
            <a:endParaRPr lang="zh-TW" altLang="en-US" sz="4400" b="1" dirty="0">
              <a:solidFill>
                <a:schemeClr val="accent6">
                  <a:lumMod val="50000"/>
                </a:schemeClr>
              </a:solidFill>
            </a:endParaRPr>
          </a:p>
        </p:txBody>
      </p:sp>
    </p:spTree>
    <p:extLst>
      <p:ext uri="{BB962C8B-B14F-4D97-AF65-F5344CB8AC3E}">
        <p14:creationId xmlns:p14="http://schemas.microsoft.com/office/powerpoint/2010/main" val="156335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1065211" y="304800"/>
            <a:ext cx="10428584" cy="1219200"/>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鑑定流程：</a:t>
            </a:r>
            <a:r>
              <a:rPr lang="zh-TW" altLang="en-US" sz="4400" b="1" dirty="0" smtClean="0">
                <a:solidFill>
                  <a:srgbClr val="00B050"/>
                </a:solidFill>
              </a:rPr>
              <a:t>管道二</a:t>
            </a:r>
            <a:r>
              <a:rPr lang="en-US" altLang="zh-TW" sz="4400" b="1" dirty="0">
                <a:solidFill>
                  <a:srgbClr val="00B050"/>
                </a:solidFill>
              </a:rPr>
              <a:t>(</a:t>
            </a:r>
            <a:r>
              <a:rPr lang="zh-TW" altLang="en-US" sz="4400" b="1" dirty="0">
                <a:solidFill>
                  <a:srgbClr val="00B050"/>
                </a:solidFill>
              </a:rPr>
              <a:t>性向及成就</a:t>
            </a:r>
            <a:r>
              <a:rPr lang="zh-TW" altLang="en-US" sz="4400" b="1" dirty="0" smtClean="0">
                <a:solidFill>
                  <a:srgbClr val="00B050"/>
                </a:solidFill>
              </a:rPr>
              <a:t>測驗</a:t>
            </a:r>
            <a:r>
              <a:rPr lang="en-US" altLang="zh-TW" sz="4400" b="1" dirty="0">
                <a:solidFill>
                  <a:srgbClr val="00B050"/>
                </a:solidFill>
              </a:rPr>
              <a:t>)</a:t>
            </a:r>
            <a:endParaRPr lang="zh-TW" altLang="en-US" sz="4400" b="1" dirty="0">
              <a:solidFill>
                <a:srgbClr val="00B050"/>
              </a:solidFill>
            </a:endParaRPr>
          </a:p>
        </p:txBody>
      </p:sp>
      <p:grpSp>
        <p:nvGrpSpPr>
          <p:cNvPr id="17" name="群組 16"/>
          <p:cNvGrpSpPr/>
          <p:nvPr/>
        </p:nvGrpSpPr>
        <p:grpSpPr>
          <a:xfrm>
            <a:off x="1749340" y="1736653"/>
            <a:ext cx="8000717" cy="3926500"/>
            <a:chOff x="402953" y="1696423"/>
            <a:chExt cx="5580946" cy="3412309"/>
          </a:xfrm>
        </p:grpSpPr>
        <p:sp>
          <p:nvSpPr>
            <p:cNvPr id="20" name="手繪多邊形 19"/>
            <p:cNvSpPr/>
            <p:nvPr/>
          </p:nvSpPr>
          <p:spPr>
            <a:xfrm>
              <a:off x="402953" y="1696423"/>
              <a:ext cx="3541325" cy="769408"/>
            </a:xfrm>
            <a:custGeom>
              <a:avLst/>
              <a:gdLst>
                <a:gd name="connsiteX0" fmla="*/ 0 w 3351554"/>
                <a:gd name="connsiteY0" fmla="*/ 75460 h 754603"/>
                <a:gd name="connsiteX1" fmla="*/ 75460 w 3351554"/>
                <a:gd name="connsiteY1" fmla="*/ 0 h 754603"/>
                <a:gd name="connsiteX2" fmla="*/ 3276094 w 3351554"/>
                <a:gd name="connsiteY2" fmla="*/ 0 h 754603"/>
                <a:gd name="connsiteX3" fmla="*/ 3351554 w 3351554"/>
                <a:gd name="connsiteY3" fmla="*/ 75460 h 754603"/>
                <a:gd name="connsiteX4" fmla="*/ 3351554 w 3351554"/>
                <a:gd name="connsiteY4" fmla="*/ 679143 h 754603"/>
                <a:gd name="connsiteX5" fmla="*/ 3276094 w 3351554"/>
                <a:gd name="connsiteY5" fmla="*/ 754603 h 754603"/>
                <a:gd name="connsiteX6" fmla="*/ 75460 w 3351554"/>
                <a:gd name="connsiteY6" fmla="*/ 754603 h 754603"/>
                <a:gd name="connsiteX7" fmla="*/ 0 w 3351554"/>
                <a:gd name="connsiteY7" fmla="*/ 679143 h 754603"/>
                <a:gd name="connsiteX8" fmla="*/ 0 w 3351554"/>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554" h="754603">
                  <a:moveTo>
                    <a:pt x="0" y="75460"/>
                  </a:moveTo>
                  <a:cubicBezTo>
                    <a:pt x="0" y="33785"/>
                    <a:pt x="33785" y="0"/>
                    <a:pt x="75460" y="0"/>
                  </a:cubicBezTo>
                  <a:lnTo>
                    <a:pt x="3276094" y="0"/>
                  </a:lnTo>
                  <a:cubicBezTo>
                    <a:pt x="3317769" y="0"/>
                    <a:pt x="3351554" y="33785"/>
                    <a:pt x="3351554" y="75460"/>
                  </a:cubicBezTo>
                  <a:lnTo>
                    <a:pt x="3351554" y="679143"/>
                  </a:lnTo>
                  <a:cubicBezTo>
                    <a:pt x="3351554" y="720818"/>
                    <a:pt x="3317769" y="754603"/>
                    <a:pt x="3276094"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28782" tIns="128782" rIns="703188" bIns="128782" numCol="1" spcCol="1270" anchor="ctr" anchorCtr="0">
              <a:noAutofit/>
            </a:bodyPr>
            <a:lstStyle/>
            <a:p>
              <a:pPr algn="ctr" defTabSz="1244600">
                <a:lnSpc>
                  <a:spcPct val="90000"/>
                </a:lnSpc>
                <a:spcBef>
                  <a:spcPct val="0"/>
                </a:spcBef>
                <a:spcAft>
                  <a:spcPct val="35000"/>
                </a:spcAft>
              </a:pPr>
              <a:r>
                <a:rPr lang="zh-TW" altLang="en-US" sz="3200" b="1" dirty="0" smtClean="0">
                  <a:solidFill>
                    <a:schemeClr val="bg1"/>
                  </a:solidFill>
                  <a:latin typeface="微軟正黑體" panose="020B0604030504040204" pitchFamily="34" charset="-120"/>
                  <a:ea typeface="微軟正黑體" panose="020B0604030504040204" pitchFamily="34" charset="-120"/>
                </a:rPr>
                <a:t>觀察及推薦</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21" name="手繪多邊形 20"/>
            <p:cNvSpPr/>
            <p:nvPr/>
          </p:nvSpPr>
          <p:spPr>
            <a:xfrm>
              <a:off x="1403243" y="3013128"/>
              <a:ext cx="3549720" cy="754603"/>
            </a:xfrm>
            <a:custGeom>
              <a:avLst/>
              <a:gdLst>
                <a:gd name="connsiteX0" fmla="*/ 0 w 4608807"/>
                <a:gd name="connsiteY0" fmla="*/ 75460 h 754603"/>
                <a:gd name="connsiteX1" fmla="*/ 75460 w 4608807"/>
                <a:gd name="connsiteY1" fmla="*/ 0 h 754603"/>
                <a:gd name="connsiteX2" fmla="*/ 4533347 w 4608807"/>
                <a:gd name="connsiteY2" fmla="*/ 0 h 754603"/>
                <a:gd name="connsiteX3" fmla="*/ 4608807 w 4608807"/>
                <a:gd name="connsiteY3" fmla="*/ 75460 h 754603"/>
                <a:gd name="connsiteX4" fmla="*/ 4608807 w 4608807"/>
                <a:gd name="connsiteY4" fmla="*/ 679143 h 754603"/>
                <a:gd name="connsiteX5" fmla="*/ 4533347 w 4608807"/>
                <a:gd name="connsiteY5" fmla="*/ 754603 h 754603"/>
                <a:gd name="connsiteX6" fmla="*/ 75460 w 4608807"/>
                <a:gd name="connsiteY6" fmla="*/ 754603 h 754603"/>
                <a:gd name="connsiteX7" fmla="*/ 0 w 4608807"/>
                <a:gd name="connsiteY7" fmla="*/ 679143 h 754603"/>
                <a:gd name="connsiteX8" fmla="*/ 0 w 4608807"/>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807" h="754603">
                  <a:moveTo>
                    <a:pt x="0" y="75460"/>
                  </a:moveTo>
                  <a:cubicBezTo>
                    <a:pt x="0" y="33785"/>
                    <a:pt x="33785" y="0"/>
                    <a:pt x="75460" y="0"/>
                  </a:cubicBezTo>
                  <a:lnTo>
                    <a:pt x="4533347" y="0"/>
                  </a:lnTo>
                  <a:cubicBezTo>
                    <a:pt x="4575022" y="0"/>
                    <a:pt x="4608807" y="33785"/>
                    <a:pt x="4608807" y="75460"/>
                  </a:cubicBezTo>
                  <a:lnTo>
                    <a:pt x="4608807" y="679143"/>
                  </a:lnTo>
                  <a:cubicBezTo>
                    <a:pt x="4608807" y="720818"/>
                    <a:pt x="4575022" y="754603"/>
                    <a:pt x="4533347"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57814"/>
                <a:satOff val="-2826"/>
                <a:lumOff val="6841"/>
                <a:alphaOff val="0"/>
              </a:schemeClr>
            </a:fillRef>
            <a:effectRef idx="0">
              <a:schemeClr val="accent3">
                <a:shade val="80000"/>
                <a:hueOff val="-57814"/>
                <a:satOff val="-2826"/>
                <a:lumOff val="6841"/>
                <a:alphaOff val="0"/>
              </a:schemeClr>
            </a:effectRef>
            <a:fontRef idx="minor">
              <a:schemeClr val="lt1"/>
            </a:fontRef>
          </p:style>
          <p:txBody>
            <a:bodyPr spcFirstLastPara="0" vert="horz" wrap="square" lIns="128782" tIns="128782" rIns="924307" bIns="128782" numCol="1" spcCol="1270" anchor="ctr" anchorCtr="0">
              <a:noAutofit/>
            </a:bodyPr>
            <a:lstStyle/>
            <a:p>
              <a:pPr algn="ctr" defTabSz="1244600">
                <a:lnSpc>
                  <a:spcPct val="90000"/>
                </a:lnSpc>
                <a:spcBef>
                  <a:spcPct val="0"/>
                </a:spcBef>
                <a:spcAft>
                  <a:spcPct val="35000"/>
                </a:spcAft>
              </a:pPr>
              <a:r>
                <a:rPr lang="zh-TW" altLang="en-US" sz="3200" b="1" dirty="0">
                  <a:solidFill>
                    <a:schemeClr val="bg1"/>
                  </a:solidFill>
                  <a:latin typeface="微軟正黑體" panose="020B0604030504040204" pitchFamily="34" charset="-120"/>
                  <a:ea typeface="微軟正黑體" panose="020B0604030504040204" pitchFamily="34" charset="-120"/>
                </a:rPr>
                <a:t>性向測驗及成就測驗</a:t>
              </a:r>
            </a:p>
          </p:txBody>
        </p:sp>
        <p:sp>
          <p:nvSpPr>
            <p:cNvPr id="22" name="手繪多邊形 21"/>
            <p:cNvSpPr/>
            <p:nvPr/>
          </p:nvSpPr>
          <p:spPr>
            <a:xfrm>
              <a:off x="2423496" y="4354129"/>
              <a:ext cx="3560403" cy="754603"/>
            </a:xfrm>
            <a:custGeom>
              <a:avLst/>
              <a:gdLst>
                <a:gd name="connsiteX0" fmla="*/ 0 w 3478817"/>
                <a:gd name="connsiteY0" fmla="*/ 75460 h 754603"/>
                <a:gd name="connsiteX1" fmla="*/ 75460 w 3478817"/>
                <a:gd name="connsiteY1" fmla="*/ 0 h 754603"/>
                <a:gd name="connsiteX2" fmla="*/ 3403357 w 3478817"/>
                <a:gd name="connsiteY2" fmla="*/ 0 h 754603"/>
                <a:gd name="connsiteX3" fmla="*/ 3478817 w 3478817"/>
                <a:gd name="connsiteY3" fmla="*/ 75460 h 754603"/>
                <a:gd name="connsiteX4" fmla="*/ 3478817 w 3478817"/>
                <a:gd name="connsiteY4" fmla="*/ 679143 h 754603"/>
                <a:gd name="connsiteX5" fmla="*/ 3403357 w 3478817"/>
                <a:gd name="connsiteY5" fmla="*/ 754603 h 754603"/>
                <a:gd name="connsiteX6" fmla="*/ 75460 w 3478817"/>
                <a:gd name="connsiteY6" fmla="*/ 754603 h 754603"/>
                <a:gd name="connsiteX7" fmla="*/ 0 w 3478817"/>
                <a:gd name="connsiteY7" fmla="*/ 679143 h 754603"/>
                <a:gd name="connsiteX8" fmla="*/ 0 w 3478817"/>
                <a:gd name="connsiteY8" fmla="*/ 75460 h 75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817" h="754603">
                  <a:moveTo>
                    <a:pt x="0" y="75460"/>
                  </a:moveTo>
                  <a:cubicBezTo>
                    <a:pt x="0" y="33785"/>
                    <a:pt x="33785" y="0"/>
                    <a:pt x="75460" y="0"/>
                  </a:cubicBezTo>
                  <a:lnTo>
                    <a:pt x="3403357" y="0"/>
                  </a:lnTo>
                  <a:cubicBezTo>
                    <a:pt x="3445032" y="0"/>
                    <a:pt x="3478817" y="33785"/>
                    <a:pt x="3478817" y="75460"/>
                  </a:cubicBezTo>
                  <a:lnTo>
                    <a:pt x="3478817" y="679143"/>
                  </a:lnTo>
                  <a:cubicBezTo>
                    <a:pt x="3478817" y="720818"/>
                    <a:pt x="3445032" y="754603"/>
                    <a:pt x="3403357" y="754603"/>
                  </a:cubicBezTo>
                  <a:lnTo>
                    <a:pt x="75460" y="754603"/>
                  </a:lnTo>
                  <a:cubicBezTo>
                    <a:pt x="33785" y="754603"/>
                    <a:pt x="0" y="720818"/>
                    <a:pt x="0" y="679143"/>
                  </a:cubicBezTo>
                  <a:lnTo>
                    <a:pt x="0" y="75460"/>
                  </a:lnTo>
                  <a:close/>
                </a:path>
              </a:pathLst>
            </a:custGeom>
          </p:spPr>
          <p:style>
            <a:lnRef idx="2">
              <a:schemeClr val="lt1">
                <a:hueOff val="0"/>
                <a:satOff val="0"/>
                <a:lumOff val="0"/>
                <a:alphaOff val="0"/>
              </a:schemeClr>
            </a:lnRef>
            <a:fillRef idx="1">
              <a:schemeClr val="accent3">
                <a:shade val="80000"/>
                <a:hueOff val="-173442"/>
                <a:satOff val="-8479"/>
                <a:lumOff val="20524"/>
                <a:alphaOff val="0"/>
              </a:schemeClr>
            </a:fillRef>
            <a:effectRef idx="0">
              <a:schemeClr val="accent3">
                <a:shade val="80000"/>
                <a:hueOff val="-173442"/>
                <a:satOff val="-8479"/>
                <a:lumOff val="20524"/>
                <a:alphaOff val="0"/>
              </a:schemeClr>
            </a:effectRef>
            <a:fontRef idx="minor">
              <a:schemeClr val="lt1"/>
            </a:fontRef>
          </p:style>
          <p:txBody>
            <a:bodyPr spcFirstLastPara="0" vert="horz" wrap="square" lIns="128782" tIns="128782" rIns="729259" bIns="128782" numCol="1" spcCol="1270" anchor="ctr" anchorCtr="0">
              <a:noAutofit/>
            </a:bodyPr>
            <a:lstStyle/>
            <a:p>
              <a:pPr algn="ctr" defTabSz="1244600">
                <a:lnSpc>
                  <a:spcPct val="90000"/>
                </a:lnSpc>
                <a:spcBef>
                  <a:spcPct val="0"/>
                </a:spcBef>
                <a:spcAft>
                  <a:spcPct val="35000"/>
                </a:spcAft>
              </a:pPr>
              <a:r>
                <a:rPr lang="zh-TW" altLang="en-US" sz="4000" b="1" dirty="0">
                  <a:solidFill>
                    <a:schemeClr val="tx1">
                      <a:lumMod val="50000"/>
                    </a:schemeClr>
                  </a:solidFill>
                  <a:latin typeface="微軟正黑體" panose="020B0604030504040204" pitchFamily="34" charset="-120"/>
                  <a:ea typeface="微軟正黑體" panose="020B0604030504040204" pitchFamily="34" charset="-120"/>
                </a:rPr>
                <a:t>綜合研判</a:t>
              </a:r>
            </a:p>
          </p:txBody>
        </p:sp>
        <p:sp>
          <p:nvSpPr>
            <p:cNvPr id="23" name="手繪多邊形 22"/>
            <p:cNvSpPr/>
            <p:nvPr/>
          </p:nvSpPr>
          <p:spPr>
            <a:xfrm>
              <a:off x="1692573" y="2484309"/>
              <a:ext cx="490492" cy="490492"/>
            </a:xfrm>
            <a:custGeom>
              <a:avLst/>
              <a:gdLst>
                <a:gd name="connsiteX0" fmla="*/ 0 w 490492"/>
                <a:gd name="connsiteY0" fmla="*/ 269771 h 490492"/>
                <a:gd name="connsiteX1" fmla="*/ 110361 w 490492"/>
                <a:gd name="connsiteY1" fmla="*/ 269771 h 490492"/>
                <a:gd name="connsiteX2" fmla="*/ 110361 w 490492"/>
                <a:gd name="connsiteY2" fmla="*/ 0 h 490492"/>
                <a:gd name="connsiteX3" fmla="*/ 380131 w 490492"/>
                <a:gd name="connsiteY3" fmla="*/ 0 h 490492"/>
                <a:gd name="connsiteX4" fmla="*/ 380131 w 490492"/>
                <a:gd name="connsiteY4" fmla="*/ 269771 h 490492"/>
                <a:gd name="connsiteX5" fmla="*/ 490492 w 490492"/>
                <a:gd name="connsiteY5" fmla="*/ 269771 h 490492"/>
                <a:gd name="connsiteX6" fmla="*/ 245246 w 490492"/>
                <a:gd name="connsiteY6" fmla="*/ 490492 h 490492"/>
                <a:gd name="connsiteX7" fmla="*/ 0 w 490492"/>
                <a:gd name="connsiteY7" fmla="*/ 269771 h 4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92" h="490492">
                  <a:moveTo>
                    <a:pt x="0" y="269771"/>
                  </a:moveTo>
                  <a:lnTo>
                    <a:pt x="110361" y="269771"/>
                  </a:lnTo>
                  <a:lnTo>
                    <a:pt x="110361" y="0"/>
                  </a:lnTo>
                  <a:lnTo>
                    <a:pt x="380131" y="0"/>
                  </a:lnTo>
                  <a:lnTo>
                    <a:pt x="380131" y="269771"/>
                  </a:lnTo>
                  <a:lnTo>
                    <a:pt x="490492" y="269771"/>
                  </a:lnTo>
                  <a:lnTo>
                    <a:pt x="245246" y="490492"/>
                  </a:lnTo>
                  <a:lnTo>
                    <a:pt x="0" y="269771"/>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681" tIns="20320" rIns="130681" bIns="141717" numCol="1" spcCol="1270" anchor="ctr" anchorCtr="0">
              <a:noAutofit/>
            </a:bodyPr>
            <a:lstStyle/>
            <a:p>
              <a:pPr algn="ctr" defTabSz="711200">
                <a:lnSpc>
                  <a:spcPct val="90000"/>
                </a:lnSpc>
                <a:spcBef>
                  <a:spcPct val="0"/>
                </a:spcBef>
                <a:spcAft>
                  <a:spcPct val="35000"/>
                </a:spcAft>
              </a:pPr>
              <a:endParaRPr lang="zh-TW" altLang="en-US" sz="1600" b="1">
                <a:solidFill>
                  <a:schemeClr val="tx1"/>
                </a:solidFill>
                <a:latin typeface="微軟正黑體" pitchFamily="34" charset="-120"/>
                <a:ea typeface="微軟正黑體" pitchFamily="34" charset="-120"/>
              </a:endParaRPr>
            </a:p>
          </p:txBody>
        </p:sp>
        <p:sp>
          <p:nvSpPr>
            <p:cNvPr id="24" name="手繪多邊形 23"/>
            <p:cNvSpPr/>
            <p:nvPr/>
          </p:nvSpPr>
          <p:spPr>
            <a:xfrm>
              <a:off x="2694737" y="3824535"/>
              <a:ext cx="490492" cy="490492"/>
            </a:xfrm>
            <a:custGeom>
              <a:avLst/>
              <a:gdLst>
                <a:gd name="connsiteX0" fmla="*/ 0 w 490492"/>
                <a:gd name="connsiteY0" fmla="*/ 269771 h 490492"/>
                <a:gd name="connsiteX1" fmla="*/ 110361 w 490492"/>
                <a:gd name="connsiteY1" fmla="*/ 269771 h 490492"/>
                <a:gd name="connsiteX2" fmla="*/ 110361 w 490492"/>
                <a:gd name="connsiteY2" fmla="*/ 0 h 490492"/>
                <a:gd name="connsiteX3" fmla="*/ 380131 w 490492"/>
                <a:gd name="connsiteY3" fmla="*/ 0 h 490492"/>
                <a:gd name="connsiteX4" fmla="*/ 380131 w 490492"/>
                <a:gd name="connsiteY4" fmla="*/ 269771 h 490492"/>
                <a:gd name="connsiteX5" fmla="*/ 490492 w 490492"/>
                <a:gd name="connsiteY5" fmla="*/ 269771 h 490492"/>
                <a:gd name="connsiteX6" fmla="*/ 245246 w 490492"/>
                <a:gd name="connsiteY6" fmla="*/ 490492 h 490492"/>
                <a:gd name="connsiteX7" fmla="*/ 0 w 490492"/>
                <a:gd name="connsiteY7" fmla="*/ 269771 h 4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92" h="490492">
                  <a:moveTo>
                    <a:pt x="0" y="269771"/>
                  </a:moveTo>
                  <a:lnTo>
                    <a:pt x="110361" y="269771"/>
                  </a:lnTo>
                  <a:lnTo>
                    <a:pt x="110361" y="0"/>
                  </a:lnTo>
                  <a:lnTo>
                    <a:pt x="380131" y="0"/>
                  </a:lnTo>
                  <a:lnTo>
                    <a:pt x="380131" y="269771"/>
                  </a:lnTo>
                  <a:lnTo>
                    <a:pt x="490492" y="269771"/>
                  </a:lnTo>
                  <a:lnTo>
                    <a:pt x="245246" y="490492"/>
                  </a:lnTo>
                  <a:lnTo>
                    <a:pt x="0" y="269771"/>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681" tIns="20320" rIns="130681" bIns="141717" numCol="1" spcCol="1270" anchor="ctr" anchorCtr="0">
              <a:noAutofit/>
            </a:bodyPr>
            <a:lstStyle/>
            <a:p>
              <a:pPr algn="ctr" defTabSz="711200">
                <a:lnSpc>
                  <a:spcPct val="90000"/>
                </a:lnSpc>
                <a:spcBef>
                  <a:spcPct val="0"/>
                </a:spcBef>
                <a:spcAft>
                  <a:spcPct val="35000"/>
                </a:spcAft>
              </a:pPr>
              <a:endParaRPr lang="zh-TW" altLang="en-US" sz="1600" b="1">
                <a:solidFill>
                  <a:schemeClr val="tx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21036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2456848967"/>
              </p:ext>
            </p:extLst>
          </p:nvPr>
        </p:nvGraphicFramePr>
        <p:xfrm>
          <a:off x="368467" y="1492760"/>
          <a:ext cx="11400248" cy="5099768"/>
        </p:xfrm>
        <a:graphic>
          <a:graphicData uri="http://schemas.openxmlformats.org/drawingml/2006/table">
            <a:tbl>
              <a:tblPr firstRow="1" bandRow="1">
                <a:tableStyleId>{21E4AEA4-8DFA-4A89-87EB-49C32662AFE0}</a:tableStyleId>
              </a:tblPr>
              <a:tblGrid>
                <a:gridCol w="2388941">
                  <a:extLst>
                    <a:ext uri="{9D8B030D-6E8A-4147-A177-3AD203B41FA5}">
                      <a16:colId xmlns:a16="http://schemas.microsoft.com/office/drawing/2014/main" val="20000"/>
                    </a:ext>
                  </a:extLst>
                </a:gridCol>
                <a:gridCol w="1790376">
                  <a:extLst>
                    <a:ext uri="{9D8B030D-6E8A-4147-A177-3AD203B41FA5}">
                      <a16:colId xmlns:a16="http://schemas.microsoft.com/office/drawing/2014/main" val="20001"/>
                    </a:ext>
                  </a:extLst>
                </a:gridCol>
                <a:gridCol w="7220931">
                  <a:extLst>
                    <a:ext uri="{9D8B030D-6E8A-4147-A177-3AD203B41FA5}">
                      <a16:colId xmlns:a16="http://schemas.microsoft.com/office/drawing/2014/main" val="20002"/>
                    </a:ext>
                  </a:extLst>
                </a:gridCol>
              </a:tblGrid>
              <a:tr h="538485">
                <a:tc>
                  <a:txBody>
                    <a:bodyPr/>
                    <a:lstStyle/>
                    <a:p>
                      <a:pPr algn="ctr"/>
                      <a:r>
                        <a:rPr lang="zh-TW" altLang="en-US" sz="2800" dirty="0" smtClean="0">
                          <a:latin typeface="微軟正黑體" panose="020B0604030504040204" pitchFamily="34" charset="-120"/>
                          <a:ea typeface="微軟正黑體" panose="020B0604030504040204" pitchFamily="34" charset="-120"/>
                        </a:rPr>
                        <a:t>項目</a:t>
                      </a:r>
                      <a:endParaRPr lang="zh-TW" altLang="en-US" sz="2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日期</a:t>
                      </a:r>
                      <a:endParaRPr lang="zh-TW" altLang="en-US" sz="2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備註</a:t>
                      </a:r>
                      <a:endParaRPr lang="zh-TW" altLang="en-US" sz="2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0"/>
                  </a:ext>
                </a:extLst>
              </a:tr>
              <a:tr h="538485">
                <a:tc>
                  <a:txBody>
                    <a:bodyPr/>
                    <a:lstStyle/>
                    <a:p>
                      <a:pPr algn="ct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簡章公告</a:t>
                      </a:r>
                      <a:endParaRPr lang="zh-TW" altLang="en-US" sz="2800"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rPr>
                        <a:t>12</a:t>
                      </a:r>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月</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公告於本市教育局、資優中心及各國中、小學校網站</a:t>
                      </a:r>
                      <a:endParaRPr lang="zh-TW" altLang="en-US" sz="2400"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7918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家長說明會</a:t>
                      </a:r>
                      <a:endParaRPr lang="zh-TW" altLang="en-US" sz="24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r>
                        <a:rPr lang="zh-TW" altLang="en-US" sz="2200"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2200" b="1" dirty="0" smtClean="0">
                          <a:solidFill>
                            <a:schemeClr val="accent4">
                              <a:lumMod val="50000"/>
                            </a:schemeClr>
                          </a:solidFill>
                          <a:latin typeface="微軟正黑體" panose="020B0604030504040204" pitchFamily="34" charset="-120"/>
                          <a:ea typeface="微軟正黑體" panose="020B0604030504040204" pitchFamily="34" charset="-120"/>
                        </a:rPr>
                        <a:t>1/6(</a:t>
                      </a:r>
                      <a:r>
                        <a:rPr lang="zh-TW" altLang="en-US" sz="2200" b="1" dirty="0" smtClean="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22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2200" b="1" dirty="0" smtClean="0">
                          <a:solidFill>
                            <a:schemeClr val="accent4">
                              <a:lumMod val="50000"/>
                            </a:schemeClr>
                          </a:solidFill>
                          <a:latin typeface="微軟正黑體" panose="020B0604030504040204" pitchFamily="34" charset="-120"/>
                          <a:ea typeface="微軟正黑體" panose="020B0604030504040204" pitchFamily="34" charset="-120"/>
                        </a:rPr>
                        <a:t>1/18(</a:t>
                      </a:r>
                      <a:r>
                        <a:rPr lang="zh-TW" altLang="en-US" sz="2200" b="1" dirty="0" smtClean="0">
                          <a:solidFill>
                            <a:schemeClr val="accent4">
                              <a:lumMod val="50000"/>
                            </a:schemeClr>
                          </a:solidFill>
                          <a:latin typeface="微軟正黑體" panose="020B0604030504040204" pitchFamily="34" charset="-120"/>
                          <a:ea typeface="微軟正黑體" panose="020B0604030504040204" pitchFamily="34" charset="-120"/>
                        </a:rPr>
                        <a:t>六</a:t>
                      </a:r>
                      <a:r>
                        <a:rPr lang="en-US" altLang="zh-TW" sz="2200" b="1"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22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辦理</a:t>
                      </a:r>
                      <a:r>
                        <a:rPr lang="en-US" altLang="zh-TW" sz="28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26</a:t>
                      </a:r>
                      <a:r>
                        <a:rPr lang="zh-TW" altLang="en-US" sz="28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場次</a:t>
                      </a:r>
                      <a:endParaRPr lang="zh-TW" altLang="en-US" sz="2800" b="1" u="sng" kern="1200" dirty="0">
                        <a:solidFill>
                          <a:srgbClr val="FF0000"/>
                        </a:solidFill>
                        <a:latin typeface="微軟正黑體" panose="020B0604030504040204" pitchFamily="34" charset="-120"/>
                        <a:ea typeface="微軟正黑體" panose="020B0604030504040204" pitchFamily="34" charset="-120"/>
                        <a:cs typeface="+mn-cs"/>
                      </a:endParaRPr>
                    </a:p>
                  </a:txBody>
                  <a:tcPr anchor="ctr">
                    <a:solidFill>
                      <a:schemeClr val="accent2">
                        <a:lumMod val="40000"/>
                        <a:lumOff val="60000"/>
                      </a:schemeClr>
                    </a:solidFill>
                  </a:tcPr>
                </a:tc>
                <a:extLst>
                  <a:ext uri="{0D108BD9-81ED-4DB2-BD59-A6C34878D82A}">
                    <a16:rowId xmlns:a16="http://schemas.microsoft.com/office/drawing/2014/main" val="890391762"/>
                  </a:ext>
                </a:extLst>
              </a:tr>
              <a:tr h="981943">
                <a:tc>
                  <a:txBody>
                    <a:bodyPr/>
                    <a:lstStyle/>
                    <a:p>
                      <a:pPr algn="ct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報名時間</a:t>
                      </a:r>
                      <a:endPar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2000" b="1" dirty="0" smtClean="0">
                          <a:solidFill>
                            <a:schemeClr val="accent4">
                              <a:lumMod val="50000"/>
                            </a:schemeClr>
                          </a:solidFill>
                          <a:latin typeface="微軟正黑體" panose="020B0604030504040204" pitchFamily="34" charset="-120"/>
                          <a:ea typeface="微軟正黑體" panose="020B0604030504040204" pitchFamily="34" charset="-120"/>
                        </a:rPr>
                        <a:t>8</a:t>
                      </a:r>
                      <a:r>
                        <a:rPr lang="zh-TW" altLang="en-US" sz="20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2000" b="1" dirty="0" smtClean="0">
                          <a:solidFill>
                            <a:schemeClr val="accent4">
                              <a:lumMod val="50000"/>
                            </a:schemeClr>
                          </a:solidFill>
                          <a:latin typeface="微軟正黑體" panose="020B0604030504040204" pitchFamily="34" charset="-120"/>
                          <a:ea typeface="微軟正黑體" panose="020B0604030504040204" pitchFamily="34" charset="-120"/>
                        </a:rPr>
                        <a:t>30-16</a:t>
                      </a:r>
                      <a:r>
                        <a:rPr lang="zh-TW" altLang="en-US" sz="20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2000" b="1" dirty="0" smtClean="0">
                          <a:solidFill>
                            <a:schemeClr val="accent4">
                              <a:lumMod val="50000"/>
                            </a:schemeClr>
                          </a:solidFill>
                          <a:latin typeface="微軟正黑體" panose="020B0604030504040204" pitchFamily="34" charset="-120"/>
                          <a:ea typeface="微軟正黑體" panose="020B0604030504040204" pitchFamily="34" charset="-120"/>
                        </a:rPr>
                        <a:t>00</a:t>
                      </a:r>
                      <a:endParaRPr lang="zh-TW" altLang="en-US" sz="24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r>
                        <a:rPr lang="zh-TW" altLang="en-US" sz="2400"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accent4">
                              <a:lumMod val="50000"/>
                            </a:schemeClr>
                          </a:solidFill>
                          <a:latin typeface="微軟正黑體" panose="020B0604030504040204" pitchFamily="34" charset="-120"/>
                          <a:ea typeface="微軟正黑體" panose="020B0604030504040204" pitchFamily="34" charset="-120"/>
                        </a:rPr>
                        <a:t>3/6(</a:t>
                      </a:r>
                      <a:r>
                        <a:rPr lang="zh-TW" altLang="en-US" sz="2400" b="1" dirty="0" smtClean="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24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2400" b="1" dirty="0" smtClean="0">
                          <a:solidFill>
                            <a:schemeClr val="accent4">
                              <a:lumMod val="50000"/>
                            </a:schemeClr>
                          </a:solidFill>
                          <a:latin typeface="微軟正黑體" panose="020B0604030504040204" pitchFamily="34" charset="-120"/>
                          <a:ea typeface="微軟正黑體" panose="020B0604030504040204" pitchFamily="34" charset="-120"/>
                        </a:rPr>
                        <a:t>3/7(</a:t>
                      </a:r>
                      <a:r>
                        <a:rPr lang="zh-TW" altLang="en-US" sz="2400" b="1" dirty="0" smtClean="0">
                          <a:solidFill>
                            <a:schemeClr val="accent4">
                              <a:lumMod val="50000"/>
                            </a:schemeClr>
                          </a:solidFill>
                          <a:latin typeface="微軟正黑體" panose="020B0604030504040204" pitchFamily="34" charset="-120"/>
                          <a:ea typeface="微軟正黑體" panose="020B0604030504040204" pitchFamily="34" charset="-120"/>
                        </a:rPr>
                        <a:t>六</a:t>
                      </a:r>
                      <a:r>
                        <a:rPr lang="en-US" altLang="zh-TW" sz="2400" b="1"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l"/>
                      <a:r>
                        <a:rPr lang="zh-TW" altLang="en-US" sz="2800" b="1" u="none" dirty="0" smtClean="0">
                          <a:solidFill>
                            <a:srgbClr val="FF0000"/>
                          </a:solidFill>
                          <a:latin typeface="微軟正黑體" panose="020B0604030504040204" pitchFamily="34" charset="-120"/>
                          <a:ea typeface="微軟正黑體" panose="020B0604030504040204" pitchFamily="34" charset="-120"/>
                        </a:rPr>
                        <a:t>親自或委託</a:t>
                      </a: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至</a:t>
                      </a:r>
                      <a:r>
                        <a:rPr lang="zh-TW" altLang="en-US" sz="2800" b="1" dirty="0" smtClean="0">
                          <a:solidFill>
                            <a:schemeClr val="accent3">
                              <a:lumMod val="75000"/>
                            </a:schemeClr>
                          </a:solidFill>
                          <a:latin typeface="微軟正黑體" panose="020B0604030504040204" pitchFamily="34" charset="-120"/>
                          <a:ea typeface="微軟正黑體" panose="020B0604030504040204" pitchFamily="34" charset="-120"/>
                        </a:rPr>
                        <a:t>大有國中</a:t>
                      </a: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或</a:t>
                      </a:r>
                      <a:r>
                        <a:rPr lang="zh-TW" altLang="en-US" sz="2800" b="1" dirty="0" smtClean="0">
                          <a:solidFill>
                            <a:schemeClr val="accent3">
                              <a:lumMod val="75000"/>
                            </a:schemeClr>
                          </a:solidFill>
                          <a:latin typeface="微軟正黑體" panose="020B0604030504040204" pitchFamily="34" charset="-120"/>
                          <a:ea typeface="微軟正黑體" panose="020B0604030504040204" pitchFamily="34" charset="-120"/>
                        </a:rPr>
                        <a:t>平興國中</a:t>
                      </a: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報名</a:t>
                      </a:r>
                      <a:endParaRPr lang="en-US" altLang="zh-TW" sz="2800" dirty="0" smtClean="0">
                        <a:solidFill>
                          <a:schemeClr val="accent4">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r h="538485">
                <a:tc rowSpan="2">
                  <a:txBody>
                    <a:bodyPr/>
                    <a:lstStyle/>
                    <a:p>
                      <a:pPr algn="ctr">
                        <a:lnSpc>
                          <a:spcPts val="3000"/>
                        </a:lnSpc>
                      </a:pP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管道二</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p>
                    <a:p>
                      <a:pPr algn="ctr">
                        <a:lnSpc>
                          <a:spcPts val="3000"/>
                        </a:lnSpc>
                      </a:pPr>
                      <a:r>
                        <a:rPr lang="zh-TW" altLang="en-US" sz="2800" b="1" dirty="0" smtClean="0">
                          <a:solidFill>
                            <a:srgbClr val="002060"/>
                          </a:solidFill>
                          <a:latin typeface="微軟正黑體" panose="020B0604030504040204" pitchFamily="34" charset="-120"/>
                          <a:ea typeface="微軟正黑體" panose="020B0604030504040204" pitchFamily="34" charset="-120"/>
                        </a:rPr>
                        <a:t>測驗日期</a:t>
                      </a:r>
                      <a:endParaRPr lang="zh-TW" altLang="en-US" sz="2800" b="1" dirty="0">
                        <a:solidFill>
                          <a:srgbClr val="002060"/>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r>
                        <a:rPr lang="en-US" altLang="zh-TW" sz="2400" b="1" dirty="0" smtClean="0">
                          <a:solidFill>
                            <a:schemeClr val="accent6">
                              <a:lumMod val="50000"/>
                            </a:schemeClr>
                          </a:solidFill>
                          <a:latin typeface="微軟正黑體" panose="020B0604030504040204" pitchFamily="34" charset="-120"/>
                          <a:ea typeface="微軟正黑體" panose="020B0604030504040204" pitchFamily="34" charset="-120"/>
                        </a:rPr>
                        <a:t>3/21(</a:t>
                      </a:r>
                      <a:r>
                        <a:rPr lang="zh-TW" altLang="en-US" sz="2400" b="1" dirty="0" smtClean="0">
                          <a:solidFill>
                            <a:schemeClr val="accent6">
                              <a:lumMod val="50000"/>
                            </a:schemeClr>
                          </a:solidFill>
                          <a:latin typeface="微軟正黑體" panose="020B0604030504040204" pitchFamily="34" charset="-120"/>
                          <a:ea typeface="微軟正黑體" panose="020B0604030504040204" pitchFamily="34" charset="-120"/>
                        </a:rPr>
                        <a:t>六</a:t>
                      </a:r>
                      <a:r>
                        <a:rPr lang="en-US" altLang="zh-TW" sz="2400" b="1"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6">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l"/>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數理 </a:t>
                      </a:r>
                      <a:r>
                        <a:rPr lang="en-US" altLang="zh-TW" sz="28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性向測驗</a:t>
                      </a:r>
                      <a:r>
                        <a:rPr lang="en-US" altLang="zh-TW" sz="28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成就測驗</a:t>
                      </a:r>
                      <a:r>
                        <a:rPr lang="en-US" altLang="zh-TW" sz="2800" b="1"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2800" b="1" dirty="0">
                        <a:solidFill>
                          <a:schemeClr val="accent6">
                            <a:lumMod val="50000"/>
                          </a:schemeClr>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extLst>
                  <a:ext uri="{0D108BD9-81ED-4DB2-BD59-A6C34878D82A}">
                    <a16:rowId xmlns:a16="http://schemas.microsoft.com/office/drawing/2014/main" val="10003"/>
                  </a:ext>
                </a:extLst>
              </a:tr>
              <a:tr h="538485">
                <a:tc vMerge="1">
                  <a:txBody>
                    <a:bodyPr/>
                    <a:lstStyle/>
                    <a:p>
                      <a:pPr algn="ctr"/>
                      <a:endParaRPr lang="zh-TW" altLang="en-US" sz="2400" dirty="0"/>
                    </a:p>
                  </a:txBody>
                  <a:tcPr/>
                </a:tc>
                <a:tc>
                  <a:txBody>
                    <a:bodyPr/>
                    <a:lstStyle/>
                    <a:p>
                      <a:pPr algn="ctr"/>
                      <a:r>
                        <a:rPr lang="en-US" altLang="zh-TW" sz="2400" b="1" i="0" dirty="0" smtClean="0">
                          <a:solidFill>
                            <a:schemeClr val="accent5">
                              <a:lumMod val="75000"/>
                            </a:schemeClr>
                          </a:solidFill>
                          <a:latin typeface="微軟正黑體" panose="020B0604030504040204" pitchFamily="34" charset="-120"/>
                          <a:ea typeface="微軟正黑體" panose="020B0604030504040204" pitchFamily="34" charset="-120"/>
                        </a:rPr>
                        <a:t>3/22(</a:t>
                      </a:r>
                      <a:r>
                        <a:rPr lang="zh-TW" altLang="en-US" sz="2400" b="1" i="0" dirty="0" smtClean="0">
                          <a:solidFill>
                            <a:schemeClr val="accent5">
                              <a:lumMod val="75000"/>
                            </a:schemeClr>
                          </a:solidFill>
                          <a:latin typeface="微軟正黑體" panose="020B0604030504040204" pitchFamily="34" charset="-120"/>
                          <a:ea typeface="微軟正黑體" panose="020B0604030504040204" pitchFamily="34" charset="-120"/>
                        </a:rPr>
                        <a:t>日</a:t>
                      </a:r>
                      <a:r>
                        <a:rPr lang="en-US" altLang="zh-TW" sz="2400" b="1" i="0" dirty="0" smtClean="0">
                          <a:solidFill>
                            <a:schemeClr val="accent5">
                              <a:lumMod val="75000"/>
                            </a:schemeClr>
                          </a:solidFill>
                          <a:latin typeface="微軟正黑體" panose="020B0604030504040204" pitchFamily="34" charset="-120"/>
                          <a:ea typeface="微軟正黑體" panose="020B0604030504040204" pitchFamily="34" charset="-120"/>
                        </a:rPr>
                        <a:t>)</a:t>
                      </a:r>
                      <a:endParaRPr lang="zh-TW" altLang="en-US" sz="2400" b="1" i="0" dirty="0">
                        <a:solidFill>
                          <a:schemeClr val="accent5">
                            <a:lumMod val="75000"/>
                          </a:schemeClr>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l"/>
                      <a:r>
                        <a:rPr lang="zh-TW" altLang="en-US" sz="2800" b="1" i="0" dirty="0" smtClean="0">
                          <a:solidFill>
                            <a:schemeClr val="accent5">
                              <a:lumMod val="75000"/>
                            </a:schemeClr>
                          </a:solidFill>
                          <a:latin typeface="微軟正黑體" panose="020B0604030504040204" pitchFamily="34" charset="-120"/>
                          <a:ea typeface="微軟正黑體" panose="020B0604030504040204" pitchFamily="34" charset="-120"/>
                        </a:rPr>
                        <a:t>英語 </a:t>
                      </a:r>
                      <a:r>
                        <a:rPr lang="en-US" altLang="zh-TW" sz="2800" b="1" i="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800" b="1" i="0" dirty="0" smtClean="0">
                          <a:solidFill>
                            <a:schemeClr val="accent5">
                              <a:lumMod val="75000"/>
                            </a:schemeClr>
                          </a:solidFill>
                          <a:latin typeface="微軟正黑體" panose="020B0604030504040204" pitchFamily="34" charset="-120"/>
                          <a:ea typeface="微軟正黑體" panose="020B0604030504040204" pitchFamily="34" charset="-120"/>
                        </a:rPr>
                        <a:t>性向測驗</a:t>
                      </a:r>
                      <a:r>
                        <a:rPr lang="en-US" altLang="zh-TW" sz="2800" b="1" i="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800" b="1" i="0" dirty="0" smtClean="0">
                          <a:solidFill>
                            <a:schemeClr val="accent5">
                              <a:lumMod val="75000"/>
                            </a:schemeClr>
                          </a:solidFill>
                          <a:latin typeface="微軟正黑體" panose="020B0604030504040204" pitchFamily="34" charset="-120"/>
                          <a:ea typeface="微軟正黑體" panose="020B0604030504040204" pitchFamily="34" charset="-120"/>
                        </a:rPr>
                        <a:t>成就測驗</a:t>
                      </a:r>
                      <a:r>
                        <a:rPr lang="en-US" altLang="zh-TW" sz="2800" b="1" i="0" dirty="0" smtClean="0">
                          <a:solidFill>
                            <a:schemeClr val="accent5">
                              <a:lumMod val="75000"/>
                            </a:schemeClr>
                          </a:solidFill>
                          <a:latin typeface="微軟正黑體" panose="020B0604030504040204" pitchFamily="34" charset="-120"/>
                          <a:ea typeface="微軟正黑體" panose="020B0604030504040204" pitchFamily="34" charset="-120"/>
                        </a:rPr>
                        <a:t>)</a:t>
                      </a:r>
                      <a:endParaRPr lang="zh-TW" altLang="en-US" sz="2800" b="1" i="0" dirty="0">
                        <a:solidFill>
                          <a:schemeClr val="accent5">
                            <a:lumMod val="75000"/>
                          </a:schemeClr>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extLst>
                  <a:ext uri="{0D108BD9-81ED-4DB2-BD59-A6C34878D82A}">
                    <a16:rowId xmlns:a16="http://schemas.microsoft.com/office/drawing/2014/main" val="10004"/>
                  </a:ext>
                </a:extLst>
              </a:tr>
              <a:tr h="1171996">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測驗結果</a:t>
                      </a:r>
                      <a:endParaRPr lang="en-US" altLang="zh-TW" sz="2800" dirty="0" smtClean="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800" dirty="0" smtClean="0">
                          <a:solidFill>
                            <a:schemeClr val="accent4">
                              <a:lumMod val="50000"/>
                            </a:schemeClr>
                          </a:solidFill>
                          <a:latin typeface="微軟正黑體" panose="020B0604030504040204" pitchFamily="34" charset="-120"/>
                          <a:ea typeface="微軟正黑體" panose="020B0604030504040204" pitchFamily="34" charset="-120"/>
                        </a:rPr>
                        <a:t>公告</a:t>
                      </a:r>
                      <a:endParaRPr lang="zh-TW" altLang="en-US" sz="2800"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rPr>
                        <a:t>4/17(</a:t>
                      </a:r>
                      <a:r>
                        <a:rPr lang="zh-TW" altLang="en-US" sz="2400" dirty="0" smtClean="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24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2400"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2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公告於本市政府教育局、資優教育</a:t>
                      </a:r>
                      <a:endParaRPr lang="en-US" altLang="zh-TW" sz="22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r>
                        <a:rPr lang="zh-TW" altLang="en-US" sz="22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資源中心及各承辦學校網站，考生之</a:t>
                      </a:r>
                      <a:endParaRPr lang="en-US" altLang="zh-TW" sz="22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r>
                        <a:rPr lang="zh-TW" altLang="en-US" sz="2400" b="1" u="none" kern="1200" dirty="0" smtClean="0">
                          <a:solidFill>
                            <a:srgbClr val="FF0000"/>
                          </a:solidFill>
                          <a:latin typeface="微軟正黑體" panose="020B0604030504040204" pitchFamily="34" charset="-120"/>
                          <a:ea typeface="微軟正黑體" panose="020B0604030504040204" pitchFamily="34" charset="-120"/>
                          <a:cs typeface="+mn-cs"/>
                        </a:rPr>
                        <a:t>鑑定結果通知單由原就讀國小轉發</a:t>
                      </a:r>
                      <a:endParaRPr lang="zh-TW" altLang="en-US" sz="2200" u="none"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5"/>
                  </a:ext>
                </a:extLst>
              </a:tr>
            </a:tbl>
          </a:graphicData>
        </a:graphic>
      </p:graphicFrame>
      <p:sp>
        <p:nvSpPr>
          <p:cNvPr id="2" name="標題 1"/>
          <p:cNvSpPr>
            <a:spLocks noGrp="1"/>
          </p:cNvSpPr>
          <p:nvPr>
            <p:ph type="title"/>
          </p:nvPr>
        </p:nvSpPr>
        <p:spPr>
          <a:xfrm>
            <a:off x="1006218" y="365306"/>
            <a:ext cx="10058402" cy="833191"/>
          </a:xfrm>
        </p:spPr>
        <p:txBody>
          <a:bodyPr>
            <a:normAutofit/>
          </a:bodyPr>
          <a:lstStyle/>
          <a:p>
            <a:r>
              <a:rPr lang="zh-TW" altLang="en-US" sz="4800" b="1" dirty="0" smtClean="0"/>
              <a:t>學術性向資優鑑定</a:t>
            </a:r>
            <a:r>
              <a:rPr lang="zh-TW" altLang="en-US" sz="4800" b="1" dirty="0"/>
              <a:t>重要日程</a:t>
            </a:r>
          </a:p>
        </p:txBody>
      </p:sp>
      <p:grpSp>
        <p:nvGrpSpPr>
          <p:cNvPr id="13" name="群組 12"/>
          <p:cNvGrpSpPr/>
          <p:nvPr/>
        </p:nvGrpSpPr>
        <p:grpSpPr>
          <a:xfrm>
            <a:off x="9713414" y="2690262"/>
            <a:ext cx="2386463" cy="768201"/>
            <a:chOff x="7034537" y="3536194"/>
            <a:chExt cx="2021863" cy="729955"/>
          </a:xfrm>
        </p:grpSpPr>
        <p:sp>
          <p:nvSpPr>
            <p:cNvPr id="7" name="圓角矩形圖說文字 6"/>
            <p:cNvSpPr/>
            <p:nvPr/>
          </p:nvSpPr>
          <p:spPr>
            <a:xfrm>
              <a:off x="7034538" y="3536194"/>
              <a:ext cx="1979712" cy="720080"/>
            </a:xfrm>
            <a:prstGeom prst="wedgeRoundRectCallout">
              <a:avLst>
                <a:gd name="adj1" fmla="val -20838"/>
                <a:gd name="adj2" fmla="val 76436"/>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7034537" y="3622752"/>
              <a:ext cx="2021863" cy="643397"/>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管道一</a:t>
              </a:r>
              <a:r>
                <a:rPr lang="zh-TW" altLang="en-US" b="1" dirty="0">
                  <a:latin typeface="微軟正黑體" panose="020B0604030504040204" pitchFamily="34" charset="-120"/>
                  <a:ea typeface="微軟正黑體" panose="020B0604030504040204" pitchFamily="34" charset="-120"/>
                </a:rPr>
                <a:t>書面審查結果</a:t>
              </a:r>
              <a:r>
                <a:rPr lang="en-US" altLang="zh-TW" b="1" u="sng" dirty="0" smtClean="0">
                  <a:latin typeface="微軟正黑體" panose="020B0604030504040204" pitchFamily="34" charset="-120"/>
                  <a:ea typeface="微軟正黑體" panose="020B0604030504040204" pitchFamily="34" charset="-120"/>
                </a:rPr>
                <a:t>3/13(</a:t>
              </a:r>
              <a:r>
                <a:rPr lang="zh-TW" altLang="en-US" b="1" u="sng" dirty="0">
                  <a:latin typeface="微軟正黑體" panose="020B0604030504040204" pitchFamily="34" charset="-120"/>
                  <a:ea typeface="微軟正黑體" panose="020B0604030504040204" pitchFamily="34" charset="-120"/>
                </a:rPr>
                <a:t>五</a:t>
              </a:r>
              <a:r>
                <a:rPr lang="en-US" altLang="zh-TW" b="1" u="sng" dirty="0" smtClean="0">
                  <a:latin typeface="微軟正黑體" panose="020B0604030504040204" pitchFamily="34" charset="-120"/>
                  <a:ea typeface="微軟正黑體" panose="020B0604030504040204" pitchFamily="34" charset="-120"/>
                </a:rPr>
                <a:t>)17:00</a:t>
              </a:r>
              <a:r>
                <a:rPr lang="zh-TW" altLang="en-US" b="1" dirty="0" smtClean="0">
                  <a:latin typeface="微軟正黑體" panose="020B0604030504040204" pitchFamily="34" charset="-120"/>
                  <a:ea typeface="微軟正黑體" panose="020B0604030504040204" pitchFamily="34" charset="-120"/>
                </a:rPr>
                <a:t>公告</a:t>
              </a:r>
              <a:endParaRPr lang="zh-TW" altLang="en-US" b="1" dirty="0">
                <a:latin typeface="微軟正黑體" panose="020B0604030504040204" pitchFamily="34" charset="-120"/>
                <a:ea typeface="微軟正黑體" panose="020B0604030504040204" pitchFamily="34" charset="-120"/>
              </a:endParaRPr>
            </a:p>
          </p:txBody>
        </p:sp>
      </p:grpSp>
      <p:grpSp>
        <p:nvGrpSpPr>
          <p:cNvPr id="14" name="群組 13"/>
          <p:cNvGrpSpPr/>
          <p:nvPr/>
        </p:nvGrpSpPr>
        <p:grpSpPr>
          <a:xfrm>
            <a:off x="9355198" y="4454074"/>
            <a:ext cx="2413517" cy="742809"/>
            <a:chOff x="9128383" y="4025096"/>
            <a:chExt cx="2441122" cy="923329"/>
          </a:xfrm>
          <a:solidFill>
            <a:schemeClr val="tx1">
              <a:lumMod val="20000"/>
              <a:lumOff val="80000"/>
            </a:schemeClr>
          </a:solidFill>
        </p:grpSpPr>
        <p:sp>
          <p:nvSpPr>
            <p:cNvPr id="9" name="圓角矩形圖說文字 8"/>
            <p:cNvSpPr/>
            <p:nvPr/>
          </p:nvSpPr>
          <p:spPr>
            <a:xfrm>
              <a:off x="9128383" y="4025096"/>
              <a:ext cx="2441122" cy="923329"/>
            </a:xfrm>
            <a:prstGeom prst="wedgeRoundRectCallout">
              <a:avLst>
                <a:gd name="adj1" fmla="val -59930"/>
                <a:gd name="adj2" fmla="val -51482"/>
                <a:gd name="adj3" fmla="val 16667"/>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 name="文字方塊 9"/>
            <p:cNvSpPr txBox="1"/>
            <p:nvPr/>
          </p:nvSpPr>
          <p:spPr>
            <a:xfrm>
              <a:off x="9188573" y="4069814"/>
              <a:ext cx="2353570" cy="841411"/>
            </a:xfrm>
            <a:prstGeom prst="rect">
              <a:avLst/>
            </a:prstGeom>
            <a:grp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鑑定場位置圖</a:t>
              </a:r>
              <a:r>
                <a:rPr lang="en-US" altLang="zh-TW" b="1" u="sng" dirty="0" smtClean="0">
                  <a:latin typeface="微軟正黑體" panose="020B0604030504040204" pitchFamily="34" charset="-120"/>
                  <a:ea typeface="微軟正黑體" panose="020B0604030504040204" pitchFamily="34" charset="-120"/>
                </a:rPr>
                <a:t>3/20(</a:t>
              </a:r>
              <a:r>
                <a:rPr lang="zh-TW" altLang="en-US" b="1" u="sng" dirty="0">
                  <a:latin typeface="微軟正黑體" panose="020B0604030504040204" pitchFamily="34" charset="-120"/>
                  <a:ea typeface="微軟正黑體" panose="020B0604030504040204" pitchFamily="34" charset="-120"/>
                </a:rPr>
                <a:t>五</a:t>
              </a:r>
              <a:r>
                <a:rPr lang="en-US" altLang="zh-TW" b="1" u="sng" dirty="0">
                  <a:latin typeface="微軟正黑體" panose="020B0604030504040204" pitchFamily="34" charset="-120"/>
                  <a:ea typeface="微軟正黑體" panose="020B0604030504040204" pitchFamily="34" charset="-120"/>
                </a:rPr>
                <a:t>)16</a:t>
              </a:r>
              <a:r>
                <a:rPr lang="zh-TW" altLang="en-US" b="1" u="sng" dirty="0">
                  <a:latin typeface="微軟正黑體" panose="020B0604030504040204" pitchFamily="34" charset="-120"/>
                  <a:ea typeface="微軟正黑體" panose="020B0604030504040204" pitchFamily="34" charset="-120"/>
                </a:rPr>
                <a:t>：</a:t>
              </a:r>
              <a:r>
                <a:rPr lang="en-US" altLang="zh-TW" b="1" u="sng"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公布</a:t>
              </a:r>
            </a:p>
          </p:txBody>
        </p:sp>
      </p:grpSp>
      <p:grpSp>
        <p:nvGrpSpPr>
          <p:cNvPr id="15" name="群組 14"/>
          <p:cNvGrpSpPr/>
          <p:nvPr/>
        </p:nvGrpSpPr>
        <p:grpSpPr>
          <a:xfrm>
            <a:off x="9628573" y="5457916"/>
            <a:ext cx="2473028" cy="720080"/>
            <a:chOff x="7310373" y="6093296"/>
            <a:chExt cx="1878110" cy="720080"/>
          </a:xfrm>
        </p:grpSpPr>
        <p:sp>
          <p:nvSpPr>
            <p:cNvPr id="11" name="圓角矩形圖說文字 10"/>
            <p:cNvSpPr/>
            <p:nvPr/>
          </p:nvSpPr>
          <p:spPr>
            <a:xfrm>
              <a:off x="7310373" y="6093296"/>
              <a:ext cx="1832917" cy="720080"/>
            </a:xfrm>
            <a:prstGeom prst="wedgeRoundRectCallout">
              <a:avLst>
                <a:gd name="adj1" fmla="val -60367"/>
                <a:gd name="adj2" fmla="val 466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355569" y="6167045"/>
              <a:ext cx="1832914" cy="646331"/>
            </a:xfrm>
            <a:prstGeom prst="rect">
              <a:avLst/>
            </a:prstGeom>
            <a:noFill/>
          </p:spPr>
          <p:txBody>
            <a:bodyPr wrap="square" rtlCol="0">
              <a:spAutoFit/>
            </a:bodyPr>
            <a:lstStyle/>
            <a:p>
              <a:r>
                <a:rPr lang="en-US" altLang="zh-TW" b="1" u="sng" dirty="0" smtClean="0">
                  <a:latin typeface="微軟正黑體" panose="020B0604030504040204" pitchFamily="34" charset="-120"/>
                  <a:ea typeface="微軟正黑體" panose="020B0604030504040204" pitchFamily="34" charset="-120"/>
                </a:rPr>
                <a:t>4/24(</a:t>
              </a:r>
              <a:r>
                <a:rPr lang="zh-TW" altLang="en-US" b="1" u="sng" dirty="0" smtClean="0">
                  <a:latin typeface="微軟正黑體" panose="020B0604030504040204" pitchFamily="34" charset="-120"/>
                  <a:ea typeface="微軟正黑體" panose="020B0604030504040204" pitchFamily="34" charset="-120"/>
                </a:rPr>
                <a:t>五</a:t>
              </a:r>
              <a:r>
                <a:rPr lang="en-US" altLang="zh-TW" b="1" u="sng" dirty="0" smtClean="0">
                  <a:latin typeface="微軟正黑體" panose="020B0604030504040204" pitchFamily="34" charset="-120"/>
                  <a:ea typeface="微軟正黑體" panose="020B0604030504040204" pitchFamily="34" charset="-120"/>
                </a:rPr>
                <a:t>)9:00~12:00</a:t>
              </a:r>
              <a:r>
                <a:rPr lang="zh-TW" altLang="en-US" b="1" dirty="0" smtClean="0">
                  <a:latin typeface="微軟正黑體" panose="020B0604030504040204" pitchFamily="34" charset="-120"/>
                  <a:ea typeface="微軟正黑體" panose="020B0604030504040204" pitchFamily="34" charset="-120"/>
                </a:rPr>
                <a:t>複查</a:t>
              </a:r>
              <a:r>
                <a:rPr lang="zh-TW" altLang="en-US" b="1" dirty="0">
                  <a:latin typeface="微軟正黑體" panose="020B0604030504040204" pitchFamily="34" charset="-120"/>
                  <a:ea typeface="微軟正黑體" panose="020B0604030504040204" pitchFamily="34" charset="-120"/>
                </a:rPr>
                <a:t>申請</a:t>
              </a:r>
            </a:p>
          </p:txBody>
        </p:sp>
      </p:grpSp>
    </p:spTree>
    <p:extLst>
      <p:ext uri="{BB962C8B-B14F-4D97-AF65-F5344CB8AC3E}">
        <p14:creationId xmlns:p14="http://schemas.microsoft.com/office/powerpoint/2010/main" val="34077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035685" y="2782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鑑定報名時間與地點</a:t>
            </a:r>
            <a:endParaRPr lang="zh-TW" altLang="en-US" sz="5400" b="1" dirty="0"/>
          </a:p>
        </p:txBody>
      </p:sp>
      <p:graphicFrame>
        <p:nvGraphicFramePr>
          <p:cNvPr id="6" name="內容版面配置區 2"/>
          <p:cNvGraphicFramePr>
            <a:graphicFrameLocks noGrp="1"/>
          </p:cNvGraphicFramePr>
          <p:nvPr>
            <p:ph idx="1"/>
            <p:extLst>
              <p:ext uri="{D42A27DB-BD31-4B8C-83A1-F6EECF244321}">
                <p14:modId xmlns:p14="http://schemas.microsoft.com/office/powerpoint/2010/main" val="3970727174"/>
              </p:ext>
            </p:extLst>
          </p:nvPr>
        </p:nvGraphicFramePr>
        <p:xfrm>
          <a:off x="429254" y="1420305"/>
          <a:ext cx="11311200" cy="4905599"/>
        </p:xfrm>
        <a:graphic>
          <a:graphicData uri="http://schemas.openxmlformats.org/drawingml/2006/table">
            <a:tbl>
              <a:tblPr firstRow="1" firstCol="1" bandRow="1">
                <a:tableStyleId>{00A15C55-8517-42AA-B614-E9B94910E393}</a:tableStyleId>
              </a:tblPr>
              <a:tblGrid>
                <a:gridCol w="1569600">
                  <a:extLst>
                    <a:ext uri="{9D8B030D-6E8A-4147-A177-3AD203B41FA5}">
                      <a16:colId xmlns:a16="http://schemas.microsoft.com/office/drawing/2014/main" val="20000"/>
                    </a:ext>
                  </a:extLst>
                </a:gridCol>
                <a:gridCol w="4845600">
                  <a:extLst>
                    <a:ext uri="{9D8B030D-6E8A-4147-A177-3AD203B41FA5}">
                      <a16:colId xmlns:a16="http://schemas.microsoft.com/office/drawing/2014/main" val="20001"/>
                    </a:ext>
                  </a:extLst>
                </a:gridCol>
                <a:gridCol w="4896000">
                  <a:extLst>
                    <a:ext uri="{9D8B030D-6E8A-4147-A177-3AD203B41FA5}">
                      <a16:colId xmlns:a16="http://schemas.microsoft.com/office/drawing/2014/main" val="20002"/>
                    </a:ext>
                  </a:extLst>
                </a:gridCol>
              </a:tblGrid>
              <a:tr h="725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00" dirty="0" smtClean="0">
                          <a:effectLst/>
                          <a:latin typeface="微軟正黑體" panose="020B0604030504040204" pitchFamily="34" charset="-120"/>
                          <a:ea typeface="微軟正黑體" panose="020B0604030504040204" pitchFamily="34" charset="-120"/>
                        </a:rPr>
                        <a:t>時間</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微軟正黑體" panose="020B0604030504040204" pitchFamily="34" charset="-120"/>
                          <a:ea typeface="微軟正黑體" panose="020B0604030504040204" pitchFamily="34" charset="-120"/>
                        </a:rPr>
                        <a:t>3</a:t>
                      </a:r>
                      <a:r>
                        <a:rPr lang="zh-TW" altLang="en-US" sz="3200" dirty="0" smtClean="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6</a:t>
                      </a:r>
                      <a:r>
                        <a:rPr lang="zh-TW" altLang="en-US" sz="3200" dirty="0" smtClean="0">
                          <a:latin typeface="微軟正黑體" panose="020B0604030504040204" pitchFamily="34" charset="-120"/>
                          <a:ea typeface="微軟正黑體" panose="020B0604030504040204" pitchFamily="34" charset="-120"/>
                        </a:rPr>
                        <a:t>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五</a:t>
                      </a:r>
                      <a:r>
                        <a:rPr lang="en-US" altLang="zh-TW" sz="2400" dirty="0" smtClean="0">
                          <a:latin typeface="微軟正黑體" panose="020B0604030504040204" pitchFamily="34" charset="-120"/>
                          <a:ea typeface="微軟正黑體" panose="020B0604030504040204" pitchFamily="34" charset="-120"/>
                        </a:rPr>
                        <a:t>)-</a:t>
                      </a:r>
                      <a:r>
                        <a:rPr lang="en-US" altLang="zh-TW" sz="3200" dirty="0" smtClean="0">
                          <a:latin typeface="微軟正黑體" panose="020B0604030504040204" pitchFamily="34" charset="-120"/>
                          <a:ea typeface="微軟正黑體" panose="020B0604030504040204" pitchFamily="34" charset="-120"/>
                        </a:rPr>
                        <a:t>3</a:t>
                      </a:r>
                      <a:r>
                        <a:rPr lang="zh-TW" altLang="en-US" sz="3200" dirty="0" smtClean="0">
                          <a:latin typeface="微軟正黑體" panose="020B0604030504040204" pitchFamily="34" charset="-120"/>
                          <a:ea typeface="微軟正黑體" panose="020B0604030504040204" pitchFamily="34" charset="-120"/>
                        </a:rPr>
                        <a:t>月</a:t>
                      </a:r>
                      <a:r>
                        <a:rPr lang="en-US" altLang="zh-TW" sz="3200" dirty="0" smtClean="0">
                          <a:latin typeface="微軟正黑體" panose="020B0604030504040204" pitchFamily="34" charset="-120"/>
                          <a:ea typeface="微軟正黑體" panose="020B0604030504040204" pitchFamily="34" charset="-120"/>
                        </a:rPr>
                        <a:t>7</a:t>
                      </a:r>
                      <a:r>
                        <a:rPr lang="zh-TW" altLang="en-US" sz="3200" dirty="0" smtClean="0">
                          <a:latin typeface="微軟正黑體" panose="020B0604030504040204" pitchFamily="34" charset="-120"/>
                          <a:ea typeface="微軟正黑體" panose="020B0604030504040204" pitchFamily="34" charset="-120"/>
                        </a:rPr>
                        <a:t>日</a:t>
                      </a:r>
                      <a:r>
                        <a:rPr lang="en-US" altLang="zh-TW" sz="2400" b="1" kern="1200" dirty="0" smtClean="0">
                          <a:solidFill>
                            <a:schemeClr val="lt1"/>
                          </a:solidFill>
                          <a:latin typeface="微軟正黑體" panose="020B0604030504040204" pitchFamily="34" charset="-120"/>
                          <a:ea typeface="微軟正黑體" panose="020B0604030504040204" pitchFamily="34" charset="-120"/>
                          <a:cs typeface="+mn-cs"/>
                        </a:rPr>
                        <a:t>(</a:t>
                      </a:r>
                      <a:r>
                        <a:rPr lang="zh-TW" altLang="en-US" sz="2400" b="1" kern="1200" dirty="0" smtClean="0">
                          <a:solidFill>
                            <a:schemeClr val="lt1"/>
                          </a:solidFill>
                          <a:latin typeface="微軟正黑體" panose="020B0604030504040204" pitchFamily="34" charset="-120"/>
                          <a:ea typeface="微軟正黑體" panose="020B0604030504040204" pitchFamily="34" charset="-120"/>
                          <a:cs typeface="+mn-cs"/>
                        </a:rPr>
                        <a:t>六</a:t>
                      </a:r>
                      <a:r>
                        <a:rPr lang="en-US" altLang="zh-TW" sz="2400" b="1" kern="1200" dirty="0" smtClean="0">
                          <a:solidFill>
                            <a:schemeClr val="lt1"/>
                          </a:solidFill>
                          <a:latin typeface="微軟正黑體" panose="020B0604030504040204" pitchFamily="34" charset="-120"/>
                          <a:ea typeface="微軟正黑體" panose="020B0604030504040204" pitchFamily="34" charset="-120"/>
                          <a:cs typeface="+mn-cs"/>
                        </a:rPr>
                        <a:t>) </a:t>
                      </a:r>
                      <a:r>
                        <a:rPr lang="zh-TW" altLang="en-US" sz="2800" dirty="0" smtClean="0">
                          <a:latin typeface="微軟正黑體" panose="020B0604030504040204" pitchFamily="34" charset="-120"/>
                          <a:ea typeface="微軟正黑體" panose="020B0604030504040204" pitchFamily="34" charset="-120"/>
                        </a:rPr>
                        <a:t>每日</a:t>
                      </a:r>
                      <a:r>
                        <a:rPr lang="en-US" altLang="zh-TW" sz="2800" dirty="0" smtClean="0">
                          <a:latin typeface="微軟正黑體" panose="020B0604030504040204" pitchFamily="34" charset="-120"/>
                          <a:ea typeface="微軟正黑體" panose="020B0604030504040204" pitchFamily="34" charset="-120"/>
                        </a:rPr>
                        <a:t>8</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30~16</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00</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hMerge="1">
                  <a:txBody>
                    <a:bodyPr/>
                    <a:lstStyle/>
                    <a:p>
                      <a:pPr algn="ctr">
                        <a:spcAft>
                          <a:spcPts val="0"/>
                        </a:spcAft>
                      </a:pP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10000"/>
                  </a:ext>
                </a:extLst>
              </a:tr>
              <a:tr h="453913">
                <a:tc rowSpan="2">
                  <a:txBody>
                    <a:bodyPr/>
                    <a:lstStyle/>
                    <a:p>
                      <a:pPr algn="ctr">
                        <a:spcAft>
                          <a:spcPts val="0"/>
                        </a:spcAft>
                      </a:pPr>
                      <a:r>
                        <a:rPr lang="zh-TW" sz="2800" kern="100" dirty="0" smtClean="0">
                          <a:effectLst/>
                          <a:latin typeface="微軟正黑體" panose="020B0604030504040204" pitchFamily="34" charset="-120"/>
                          <a:ea typeface="微軟正黑體" panose="020B0604030504040204" pitchFamily="34" charset="-120"/>
                        </a:rPr>
                        <a:t>就讀國小</a:t>
                      </a:r>
                      <a:r>
                        <a:rPr lang="en-US" sz="2800" kern="100" dirty="0" smtClean="0">
                          <a:effectLst/>
                          <a:latin typeface="微軟正黑體" panose="020B0604030504040204" pitchFamily="34" charset="-120"/>
                          <a:ea typeface="微軟正黑體" panose="020B0604030504040204" pitchFamily="34" charset="-120"/>
                        </a:rPr>
                        <a:t/>
                      </a:r>
                      <a:br>
                        <a:rPr lang="en-US" sz="2800" kern="100" dirty="0" smtClean="0">
                          <a:effectLst/>
                          <a:latin typeface="微軟正黑體" panose="020B0604030504040204" pitchFamily="34" charset="-120"/>
                          <a:ea typeface="微軟正黑體" panose="020B0604030504040204" pitchFamily="34" charset="-120"/>
                        </a:rPr>
                      </a:br>
                      <a:r>
                        <a:rPr lang="zh-TW" sz="2800" kern="100" dirty="0" smtClean="0">
                          <a:effectLst/>
                          <a:latin typeface="微軟正黑體" panose="020B0604030504040204" pitchFamily="34" charset="-120"/>
                          <a:ea typeface="微軟正黑體" panose="020B0604030504040204" pitchFamily="34" charset="-120"/>
                        </a:rPr>
                        <a:t>所在</a:t>
                      </a:r>
                      <a:endParaRPr lang="en-US" altLang="zh-TW" sz="2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800" kern="100" dirty="0" smtClean="0">
                          <a:effectLst/>
                          <a:latin typeface="微軟正黑體" panose="020B0604030504040204" pitchFamily="34" charset="-120"/>
                          <a:ea typeface="微軟正黑體" panose="020B0604030504040204" pitchFamily="34" charset="-120"/>
                        </a:rPr>
                        <a:t>行政區</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algn="ctr" defTabSz="914400" rtl="0" eaLnBrk="1" latinLnBrk="0" hangingPunct="1">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第一區</a:t>
                      </a:r>
                    </a:p>
                  </a:txBody>
                  <a:tcPr marL="68580" marR="68580" marT="0" marB="0" anchor="ctr"/>
                </a:tc>
                <a:tc>
                  <a:txBody>
                    <a:bodyPr/>
                    <a:lstStyle/>
                    <a:p>
                      <a:pPr algn="ctr">
                        <a:spcAft>
                          <a:spcPts val="0"/>
                        </a:spcAft>
                      </a:pPr>
                      <a:r>
                        <a:rPr lang="zh-TW" sz="2800" b="1" kern="100" dirty="0">
                          <a:solidFill>
                            <a:srgbClr val="7030A0"/>
                          </a:solidFill>
                          <a:effectLst/>
                          <a:latin typeface="微軟正黑體" panose="020B0604030504040204" pitchFamily="34" charset="-120"/>
                          <a:ea typeface="微軟正黑體" panose="020B0604030504040204" pitchFamily="34" charset="-120"/>
                        </a:rPr>
                        <a:t>第二區</a:t>
                      </a:r>
                    </a:p>
                  </a:txBody>
                  <a:tcPr marL="68580" marR="68580" marT="0" marB="0" anchor="ctr"/>
                </a:tc>
                <a:extLst>
                  <a:ext uri="{0D108BD9-81ED-4DB2-BD59-A6C34878D82A}">
                    <a16:rowId xmlns:a16="http://schemas.microsoft.com/office/drawing/2014/main" val="10001"/>
                  </a:ext>
                </a:extLst>
              </a:tr>
              <a:tr h="986585">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algn="ctr" defTabSz="914400" rtl="0" eaLnBrk="1" latinLnBrk="0" hangingPunct="1">
                        <a:lnSpc>
                          <a:spcPts val="3500"/>
                        </a:lnSpc>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桃園</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區</a:t>
                      </a:r>
                      <a:r>
                        <a:rPr lang="en-US" sz="28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蘆竹</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區</a:t>
                      </a:r>
                      <a:r>
                        <a:rPr lang="en-US" sz="28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大</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園區</a:t>
                      </a:r>
                      <a:r>
                        <a:rPr lang="zh-TW" altLang="en-US" sz="28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龜山</a:t>
                      </a: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區</a:t>
                      </a:r>
                      <a:r>
                        <a:rPr lang="en-US" sz="2800" b="1" kern="100" dirty="0">
                          <a:solidFill>
                            <a:srgbClr val="002060"/>
                          </a:solidFill>
                          <a:effectLst/>
                          <a:latin typeface="微軟正黑體" panose="020B0604030504040204" pitchFamily="34" charset="-120"/>
                          <a:ea typeface="微軟正黑體" panose="020B0604030504040204" pitchFamily="34" charset="-120"/>
                          <a:cs typeface="+mn-cs"/>
                        </a:rPr>
                        <a:t>  </a:t>
                      </a: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八德區</a:t>
                      </a:r>
                      <a:r>
                        <a:rPr lang="en-US" sz="2800" b="1" kern="100" dirty="0">
                          <a:solidFill>
                            <a:srgbClr val="002060"/>
                          </a:solidFill>
                          <a:effectLst/>
                          <a:latin typeface="微軟正黑體" panose="020B0604030504040204" pitchFamily="34" charset="-120"/>
                          <a:ea typeface="微軟正黑體" panose="020B0604030504040204" pitchFamily="34" charset="-120"/>
                          <a:cs typeface="+mn-cs"/>
                        </a:rPr>
                        <a:t>  </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非</a:t>
                      </a: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桃園市區域</a:t>
                      </a:r>
                    </a:p>
                  </a:txBody>
                  <a:tcPr marL="68580" marR="68580" marT="0" marB="0" anchor="ctr"/>
                </a:tc>
                <a:tc>
                  <a:txBody>
                    <a:bodyPr/>
                    <a:lstStyle/>
                    <a:p>
                      <a:pPr algn="ctr">
                        <a:lnSpc>
                          <a:spcPts val="3500"/>
                        </a:lnSpc>
                        <a:spcAft>
                          <a:spcPts val="0"/>
                        </a:spcAft>
                      </a:pPr>
                      <a:r>
                        <a:rPr lang="zh-TW" sz="2800" b="1" kern="100" dirty="0">
                          <a:solidFill>
                            <a:srgbClr val="7030A0"/>
                          </a:solidFill>
                          <a:effectLst/>
                          <a:latin typeface="微軟正黑體" panose="020B0604030504040204" pitchFamily="34" charset="-120"/>
                          <a:ea typeface="微軟正黑體" panose="020B0604030504040204" pitchFamily="34" charset="-120"/>
                        </a:rPr>
                        <a:t>中壢</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區</a:t>
                      </a:r>
                      <a:r>
                        <a:rPr lang="zh-TW" altLang="en-US" sz="28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平鎮區 </a:t>
                      </a:r>
                      <a:r>
                        <a:rPr lang="zh-TW" sz="2800" b="1" kern="100" dirty="0">
                          <a:solidFill>
                            <a:srgbClr val="7030A0"/>
                          </a:solidFill>
                          <a:effectLst/>
                          <a:latin typeface="微軟正黑體" panose="020B0604030504040204" pitchFamily="34" charset="-120"/>
                          <a:ea typeface="微軟正黑體" panose="020B0604030504040204" pitchFamily="34" charset="-120"/>
                        </a:rPr>
                        <a:t>觀音</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區</a:t>
                      </a:r>
                      <a:r>
                        <a:rPr lang="zh-TW" altLang="en-US" sz="28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龍潭</a:t>
                      </a:r>
                      <a:r>
                        <a:rPr lang="zh-TW" sz="2800" b="1" kern="100" dirty="0">
                          <a:solidFill>
                            <a:srgbClr val="7030A0"/>
                          </a:solidFill>
                          <a:effectLst/>
                          <a:latin typeface="微軟正黑體" panose="020B0604030504040204" pitchFamily="34" charset="-120"/>
                          <a:ea typeface="微軟正黑體" panose="020B0604030504040204" pitchFamily="34" charset="-120"/>
                        </a:rPr>
                        <a:t>區</a:t>
                      </a:r>
                      <a:r>
                        <a:rPr lang="en-US" sz="2800" b="1" kern="100" dirty="0">
                          <a:solidFill>
                            <a:srgbClr val="7030A0"/>
                          </a:solidFill>
                          <a:effectLst/>
                          <a:latin typeface="微軟正黑體" panose="020B0604030504040204" pitchFamily="34" charset="-120"/>
                          <a:ea typeface="微軟正黑體" panose="020B0604030504040204" pitchFamily="34" charset="-120"/>
                        </a:rPr>
                        <a:t>  </a:t>
                      </a:r>
                      <a:r>
                        <a:rPr lang="zh-TW" sz="2800" b="1" kern="100" dirty="0">
                          <a:solidFill>
                            <a:srgbClr val="7030A0"/>
                          </a:solidFill>
                          <a:effectLst/>
                          <a:latin typeface="微軟正黑體" panose="020B0604030504040204" pitchFamily="34" charset="-120"/>
                          <a:ea typeface="微軟正黑體" panose="020B0604030504040204" pitchFamily="34" charset="-120"/>
                        </a:rPr>
                        <a:t>楊梅區 新屋區 </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大溪區</a:t>
                      </a:r>
                      <a:r>
                        <a:rPr lang="zh-TW" altLang="en-US" sz="28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800" b="1" kern="100" dirty="0" smtClean="0">
                          <a:solidFill>
                            <a:srgbClr val="7030A0"/>
                          </a:solidFill>
                          <a:effectLst/>
                          <a:latin typeface="微軟正黑體" panose="020B0604030504040204" pitchFamily="34" charset="-120"/>
                          <a:ea typeface="微軟正黑體" panose="020B0604030504040204" pitchFamily="34" charset="-120"/>
                        </a:rPr>
                        <a:t>復興</a:t>
                      </a:r>
                      <a:r>
                        <a:rPr lang="zh-TW" sz="2800" b="1" kern="100" dirty="0">
                          <a:solidFill>
                            <a:srgbClr val="7030A0"/>
                          </a:solidFill>
                          <a:effectLst/>
                          <a:latin typeface="微軟正黑體" panose="020B0604030504040204" pitchFamily="34" charset="-120"/>
                          <a:ea typeface="微軟正黑體" panose="020B0604030504040204" pitchFamily="34" charset="-120"/>
                        </a:rPr>
                        <a:t>區</a:t>
                      </a:r>
                    </a:p>
                  </a:txBody>
                  <a:tcPr marL="68580" marR="68580" marT="0" marB="0" anchor="ctr"/>
                </a:tc>
                <a:extLst>
                  <a:ext uri="{0D108BD9-81ED-4DB2-BD59-A6C34878D82A}">
                    <a16:rowId xmlns:a16="http://schemas.microsoft.com/office/drawing/2014/main" val="10002"/>
                  </a:ext>
                </a:extLst>
              </a:tr>
              <a:tr h="907826">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數理資優</a:t>
                      </a:r>
                    </a:p>
                    <a:p>
                      <a:pPr algn="ctr">
                        <a:spcAft>
                          <a:spcPts val="0"/>
                        </a:spcAft>
                      </a:pPr>
                      <a:r>
                        <a:rPr lang="zh-TW" sz="2800" kern="100" dirty="0">
                          <a:effectLst/>
                          <a:latin typeface="微軟正黑體" panose="020B0604030504040204" pitchFamily="34" charset="-120"/>
                          <a:ea typeface="微軟正黑體" panose="020B0604030504040204" pitchFamily="34" charset="-120"/>
                        </a:rPr>
                        <a:t>報名地點</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rowSpan="2">
                  <a:txBody>
                    <a:bodyPr/>
                    <a:lstStyle/>
                    <a:p>
                      <a:pPr marL="0" algn="ctr" defTabSz="914400" rtl="0" eaLnBrk="1" latinLnBrk="0" hangingPunct="1">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大有國中</a:t>
                      </a:r>
                    </a:p>
                  </a:txBody>
                  <a:tcPr marL="68580" marR="68580" marT="0" marB="0" anchor="ctr"/>
                </a:tc>
                <a:tc rowSpan="2">
                  <a:txBody>
                    <a:bodyPr/>
                    <a:lstStyle/>
                    <a:p>
                      <a:pPr algn="ctr">
                        <a:spcAft>
                          <a:spcPts val="0"/>
                        </a:spcAft>
                      </a:pPr>
                      <a:r>
                        <a:rPr lang="zh-TW" sz="3200" b="1" kern="100" dirty="0">
                          <a:solidFill>
                            <a:srgbClr val="7030A0"/>
                          </a:solidFill>
                          <a:effectLst/>
                          <a:latin typeface="微軟正黑體" panose="020B0604030504040204" pitchFamily="34" charset="-120"/>
                          <a:ea typeface="微軟正黑體" panose="020B0604030504040204" pitchFamily="34" charset="-120"/>
                        </a:rPr>
                        <a:t>平興國中</a:t>
                      </a:r>
                    </a:p>
                  </a:txBody>
                  <a:tcPr marL="68580" marR="68580" marT="0" marB="0" anchor="ctr"/>
                </a:tc>
                <a:extLst>
                  <a:ext uri="{0D108BD9-81ED-4DB2-BD59-A6C34878D82A}">
                    <a16:rowId xmlns:a16="http://schemas.microsoft.com/office/drawing/2014/main" val="10003"/>
                  </a:ext>
                </a:extLst>
              </a:tr>
              <a:tr h="907826">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英語資優</a:t>
                      </a:r>
                    </a:p>
                    <a:p>
                      <a:pPr algn="ctr">
                        <a:spcAft>
                          <a:spcPts val="0"/>
                        </a:spcAft>
                      </a:pPr>
                      <a:r>
                        <a:rPr lang="zh-TW" sz="2800" kern="100" dirty="0">
                          <a:effectLst/>
                          <a:latin typeface="微軟正黑體" panose="020B0604030504040204" pitchFamily="34" charset="-120"/>
                          <a:ea typeface="微軟正黑體" panose="020B0604030504040204" pitchFamily="34" charset="-120"/>
                        </a:rPr>
                        <a:t>報名地點</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477094">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學校地址</a:t>
                      </a:r>
                    </a:p>
                  </a:txBody>
                  <a:tcPr marL="68580" marR="68580" marT="0" marB="0" anchor="ctr"/>
                </a:tc>
                <a:tc>
                  <a:txBody>
                    <a:bodyPr/>
                    <a:lstStyle/>
                    <a:p>
                      <a:pPr algn="ctr">
                        <a:spcAft>
                          <a:spcPts val="0"/>
                        </a:spcAft>
                      </a:pPr>
                      <a:r>
                        <a:rPr lang="zh-TW" sz="2400" kern="100" dirty="0" smtClean="0">
                          <a:solidFill>
                            <a:srgbClr val="002060"/>
                          </a:solidFill>
                          <a:effectLst/>
                          <a:latin typeface="微軟正黑體" panose="020B0604030504040204" pitchFamily="34" charset="-120"/>
                          <a:ea typeface="微軟正黑體" panose="020B0604030504040204" pitchFamily="34" charset="-120"/>
                        </a:rPr>
                        <a:t>桃園市桃園區大有路</a:t>
                      </a:r>
                      <a:r>
                        <a:rPr lang="en-US" sz="2400" kern="100" dirty="0">
                          <a:solidFill>
                            <a:srgbClr val="002060"/>
                          </a:solidFill>
                          <a:effectLst/>
                          <a:latin typeface="微軟正黑體" panose="020B0604030504040204" pitchFamily="34" charset="-120"/>
                          <a:ea typeface="微軟正黑體" panose="020B0604030504040204" pitchFamily="34" charset="-120"/>
                        </a:rPr>
                        <a:t>215</a:t>
                      </a:r>
                      <a:r>
                        <a:rPr lang="zh-TW" sz="2400" kern="100" dirty="0">
                          <a:solidFill>
                            <a:srgbClr val="002060"/>
                          </a:solidFill>
                          <a:effectLst/>
                          <a:latin typeface="微軟正黑體" panose="020B0604030504040204" pitchFamily="34" charset="-120"/>
                          <a:ea typeface="微軟正黑體" panose="020B0604030504040204" pitchFamily="34" charset="-120"/>
                        </a:rPr>
                        <a:t>號</a:t>
                      </a:r>
                      <a:endParaRPr lang="zh-TW" sz="240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gn="ctr">
                        <a:spcAft>
                          <a:spcPts val="0"/>
                        </a:spcAft>
                      </a:pPr>
                      <a:r>
                        <a:rPr lang="zh-TW" sz="2400" kern="100" dirty="0">
                          <a:solidFill>
                            <a:srgbClr val="7030A0"/>
                          </a:solidFill>
                          <a:effectLst/>
                          <a:latin typeface="微軟正黑體" panose="020B0604030504040204" pitchFamily="34" charset="-120"/>
                          <a:ea typeface="微軟正黑體" panose="020B0604030504040204" pitchFamily="34" charset="-120"/>
                        </a:rPr>
                        <a:t>桃園市平鎮區環南路</a:t>
                      </a:r>
                      <a:r>
                        <a:rPr lang="en-US" sz="2400" kern="100" dirty="0">
                          <a:solidFill>
                            <a:srgbClr val="7030A0"/>
                          </a:solidFill>
                          <a:effectLst/>
                          <a:latin typeface="微軟正黑體" panose="020B0604030504040204" pitchFamily="34" charset="-120"/>
                          <a:ea typeface="微軟正黑體" panose="020B0604030504040204" pitchFamily="34" charset="-120"/>
                        </a:rPr>
                        <a:t>300</a:t>
                      </a:r>
                      <a:r>
                        <a:rPr lang="zh-TW" sz="2400" kern="100" dirty="0">
                          <a:solidFill>
                            <a:srgbClr val="7030A0"/>
                          </a:solidFill>
                          <a:effectLst/>
                          <a:latin typeface="微軟正黑體" panose="020B0604030504040204" pitchFamily="34" charset="-120"/>
                          <a:ea typeface="微軟正黑體" panose="020B0604030504040204" pitchFamily="34" charset="-120"/>
                        </a:rPr>
                        <a:t>號</a:t>
                      </a:r>
                      <a:endParaRPr lang="zh-TW" sz="2400" kern="100" dirty="0">
                        <a:solidFill>
                          <a:srgbClr val="7030A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extLst>
                  <a:ext uri="{0D108BD9-81ED-4DB2-BD59-A6C34878D82A}">
                    <a16:rowId xmlns:a16="http://schemas.microsoft.com/office/drawing/2014/main" val="10005"/>
                  </a:ext>
                </a:extLst>
              </a:tr>
              <a:tr h="446612">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聯絡電話</a:t>
                      </a:r>
                    </a:p>
                  </a:txBody>
                  <a:tcPr marL="68580" marR="68580" marT="0" marB="0" anchor="ctr"/>
                </a:tc>
                <a:tc>
                  <a:txBody>
                    <a:bodyPr/>
                    <a:lstStyle/>
                    <a:p>
                      <a:pPr algn="ctr">
                        <a:spcAft>
                          <a:spcPts val="0"/>
                        </a:spcAft>
                      </a:pPr>
                      <a:r>
                        <a:rPr lang="en-US" sz="2400" kern="100" dirty="0">
                          <a:solidFill>
                            <a:srgbClr val="002060"/>
                          </a:solidFill>
                          <a:effectLst/>
                          <a:latin typeface="微軟正黑體" panose="020B0604030504040204" pitchFamily="34" charset="-120"/>
                          <a:ea typeface="微軟正黑體" panose="020B0604030504040204" pitchFamily="34" charset="-120"/>
                        </a:rPr>
                        <a:t>03- 2613298#610</a:t>
                      </a:r>
                      <a:endParaRPr lang="zh-TW" sz="240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gn="ctr">
                        <a:spcAft>
                          <a:spcPts val="0"/>
                        </a:spcAft>
                      </a:pPr>
                      <a:r>
                        <a:rPr lang="en-US" sz="2400" kern="100" dirty="0">
                          <a:solidFill>
                            <a:srgbClr val="7030A0"/>
                          </a:solidFill>
                          <a:effectLst/>
                          <a:latin typeface="微軟正黑體" panose="020B0604030504040204" pitchFamily="34" charset="-120"/>
                          <a:ea typeface="微軟正黑體" panose="020B0604030504040204" pitchFamily="34" charset="-120"/>
                        </a:rPr>
                        <a:t>03- 4918239#610</a:t>
                      </a:r>
                      <a:endParaRPr lang="zh-TW" sz="2400" kern="100" dirty="0">
                        <a:solidFill>
                          <a:srgbClr val="7030A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Text Box 2"/>
          <p:cNvSpPr txBox="1">
            <a:spLocks noChangeArrowheads="1"/>
          </p:cNvSpPr>
          <p:nvPr/>
        </p:nvSpPr>
        <p:spPr bwMode="auto">
          <a:xfrm>
            <a:off x="424225" y="1404603"/>
            <a:ext cx="11319031" cy="696688"/>
          </a:xfrm>
          <a:prstGeom prst="rect">
            <a:avLst/>
          </a:prstGeom>
          <a:noFill/>
          <a:ln w="50800">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Text Box 2"/>
          <p:cNvSpPr txBox="1">
            <a:spLocks noChangeArrowheads="1"/>
          </p:cNvSpPr>
          <p:nvPr/>
        </p:nvSpPr>
        <p:spPr bwMode="auto">
          <a:xfrm>
            <a:off x="429253" y="2150407"/>
            <a:ext cx="6414279" cy="3288917"/>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8" name="Text Box 2"/>
          <p:cNvSpPr txBox="1">
            <a:spLocks noChangeArrowheads="1"/>
          </p:cNvSpPr>
          <p:nvPr/>
        </p:nvSpPr>
        <p:spPr bwMode="auto">
          <a:xfrm>
            <a:off x="6867691" y="2150407"/>
            <a:ext cx="4864932" cy="3288917"/>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23907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sz="6600" b="1" dirty="0">
                <a:solidFill>
                  <a:srgbClr val="0070C0"/>
                </a:solidFill>
                <a:latin typeface="Arial"/>
                <a:ea typeface="+mj-ea"/>
              </a:rPr>
              <a:t>報名表件填寫說明</a:t>
            </a:r>
            <a:endParaRPr lang="zh-TW" altLang="en-US" dirty="0"/>
          </a:p>
        </p:txBody>
      </p:sp>
    </p:spTree>
    <p:extLst>
      <p:ext uri="{BB962C8B-B14F-4D97-AF65-F5344CB8AC3E}">
        <p14:creationId xmlns:p14="http://schemas.microsoft.com/office/powerpoint/2010/main" val="16136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1065211" y="304800"/>
            <a:ext cx="10583863"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資</a:t>
            </a:r>
            <a:r>
              <a:rPr lang="zh-TW" altLang="en-US" sz="5400" b="1" dirty="0"/>
              <a:t>優</a:t>
            </a:r>
            <a:r>
              <a:rPr lang="zh-TW" altLang="en-US" sz="5400" b="1" dirty="0" smtClean="0"/>
              <a:t>鑑定申請文件 </a:t>
            </a:r>
            <a:endParaRPr lang="zh-TW" altLang="en-US" sz="5400" b="1" dirty="0">
              <a:solidFill>
                <a:srgbClr val="FF0000"/>
              </a:solidFill>
            </a:endParaRPr>
          </a:p>
        </p:txBody>
      </p:sp>
      <p:graphicFrame>
        <p:nvGraphicFramePr>
          <p:cNvPr id="9" name="資料庫圖表 8"/>
          <p:cNvGraphicFramePr/>
          <p:nvPr>
            <p:extLst>
              <p:ext uri="{D42A27DB-BD31-4B8C-83A1-F6EECF244321}">
                <p14:modId xmlns:p14="http://schemas.microsoft.com/office/powerpoint/2010/main" val="3275011825"/>
              </p:ext>
            </p:extLst>
          </p:nvPr>
        </p:nvGraphicFramePr>
        <p:xfrm>
          <a:off x="928801" y="1382599"/>
          <a:ext cx="10548000" cy="49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9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CE7EEA6-F07B-4671-9773-0799E9C8A6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5255C03E-72ED-44D8-B9AD-1FD0A87D9F5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6827BEF1-0EF0-4AA8-8279-EA1B01657B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44CA072-4A24-457F-9A92-94D7FAB479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2"/>
          <p:cNvSpPr txBox="1">
            <a:spLocks/>
          </p:cNvSpPr>
          <p:nvPr/>
        </p:nvSpPr>
        <p:spPr>
          <a:xfrm>
            <a:off x="1238864" y="1170040"/>
            <a:ext cx="8244349" cy="35348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ts val="5000"/>
              </a:lnSpc>
              <a:spcBef>
                <a:spcPts val="600"/>
              </a:spcBef>
            </a:pPr>
            <a:r>
              <a:rPr lang="zh-TW" altLang="en-US" b="1" dirty="0" smtClean="0">
                <a:solidFill>
                  <a:srgbClr val="002060"/>
                </a:solidFill>
                <a:latin typeface="Salesforce Sans"/>
                <a:sym typeface="Salesforce Sans"/>
              </a:rPr>
              <a:t>學術性向資優鑑定</a:t>
            </a:r>
            <a:endParaRPr lang="en-US" altLang="zh-TW" b="1" dirty="0" smtClean="0">
              <a:solidFill>
                <a:srgbClr val="002060"/>
              </a:solidFill>
              <a:latin typeface="Salesforce Sans"/>
              <a:sym typeface="Salesforce Sans"/>
            </a:endParaRPr>
          </a:p>
          <a:p>
            <a:pPr>
              <a:lnSpc>
                <a:spcPts val="5000"/>
              </a:lnSpc>
              <a:spcBef>
                <a:spcPts val="600"/>
              </a:spcBef>
            </a:pPr>
            <a:r>
              <a:rPr lang="zh-TW" altLang="en-US" sz="3200" b="1" dirty="0" smtClean="0">
                <a:solidFill>
                  <a:srgbClr val="FF0000"/>
                </a:solidFill>
                <a:latin typeface="Salesforce Sans"/>
                <a:sym typeface="Salesforce Sans"/>
              </a:rPr>
              <a:t>         數理</a:t>
            </a:r>
            <a:r>
              <a:rPr lang="en-US" altLang="zh-TW" sz="3200" b="1" dirty="0">
                <a:latin typeface="Salesforce Sans"/>
                <a:sym typeface="Salesforce Sans"/>
              </a:rPr>
              <a:t>-</a:t>
            </a:r>
            <a:r>
              <a:rPr lang="zh-TW" altLang="en-US" sz="3200" b="1" dirty="0" smtClean="0">
                <a:latin typeface="Salesforce Sans"/>
                <a:sym typeface="Salesforce Sans"/>
              </a:rPr>
              <a:t>桃園市立</a:t>
            </a:r>
            <a:r>
              <a:rPr lang="zh-TW" altLang="en-US" sz="3200" b="1" dirty="0" smtClean="0">
                <a:solidFill>
                  <a:srgbClr val="FF0000"/>
                </a:solidFill>
                <a:latin typeface="Salesforce Sans"/>
                <a:sym typeface="Salesforce Sans"/>
              </a:rPr>
              <a:t>大有</a:t>
            </a:r>
            <a:r>
              <a:rPr lang="zh-TW" altLang="en-US" sz="3200" b="1" dirty="0" smtClean="0">
                <a:latin typeface="Salesforce Sans"/>
                <a:sym typeface="Salesforce Sans"/>
              </a:rPr>
              <a:t>國民中學</a:t>
            </a:r>
            <a:r>
              <a:rPr lang="en-US" altLang="zh-TW" sz="2000" b="1" dirty="0" smtClean="0">
                <a:solidFill>
                  <a:schemeClr val="tx1">
                    <a:lumMod val="75000"/>
                  </a:schemeClr>
                </a:solidFill>
                <a:latin typeface="Salesforce Sans"/>
                <a:sym typeface="Salesforce Sans"/>
              </a:rPr>
              <a:t>(</a:t>
            </a:r>
            <a:r>
              <a:rPr lang="zh-TW" altLang="en-US" sz="2000" b="1" dirty="0" smtClean="0">
                <a:solidFill>
                  <a:schemeClr val="tx1">
                    <a:lumMod val="75000"/>
                  </a:schemeClr>
                </a:solidFill>
                <a:latin typeface="Salesforce Sans"/>
                <a:sym typeface="Salesforce Sans"/>
              </a:rPr>
              <a:t>第一區</a:t>
            </a:r>
            <a:r>
              <a:rPr lang="en-US" altLang="zh-TW" sz="2000" b="1" dirty="0" smtClean="0">
                <a:solidFill>
                  <a:schemeClr val="tx1">
                    <a:lumMod val="75000"/>
                  </a:schemeClr>
                </a:solidFill>
                <a:latin typeface="Salesforce Sans"/>
                <a:sym typeface="Salesforce Sans"/>
              </a:rPr>
              <a:t>)</a:t>
            </a:r>
          </a:p>
          <a:p>
            <a:pPr>
              <a:lnSpc>
                <a:spcPts val="5000"/>
              </a:lnSpc>
              <a:spcBef>
                <a:spcPts val="600"/>
              </a:spcBef>
            </a:pPr>
            <a:r>
              <a:rPr lang="zh-TW" altLang="en-US" sz="3200" b="1" dirty="0" smtClean="0">
                <a:solidFill>
                  <a:srgbClr val="FF0000"/>
                </a:solidFill>
                <a:latin typeface="Salesforce Sans"/>
                <a:sym typeface="Salesforce Sans"/>
              </a:rPr>
              <a:t>         數理</a:t>
            </a:r>
            <a:r>
              <a:rPr lang="en-US" altLang="zh-TW" sz="3200" b="1" dirty="0">
                <a:latin typeface="Salesforce Sans"/>
                <a:sym typeface="Salesforce Sans"/>
              </a:rPr>
              <a:t>-</a:t>
            </a:r>
            <a:r>
              <a:rPr lang="zh-TW" altLang="en-US" sz="3200" b="1" dirty="0">
                <a:latin typeface="Salesforce Sans"/>
                <a:sym typeface="Salesforce Sans"/>
              </a:rPr>
              <a:t>桃園市立</a:t>
            </a:r>
            <a:r>
              <a:rPr lang="zh-TW" altLang="en-US" sz="3200" b="1" dirty="0">
                <a:solidFill>
                  <a:srgbClr val="FF0000"/>
                </a:solidFill>
                <a:latin typeface="Salesforce Sans"/>
                <a:sym typeface="Salesforce Sans"/>
              </a:rPr>
              <a:t>平興</a:t>
            </a:r>
            <a:r>
              <a:rPr lang="zh-TW" altLang="en-US" sz="3200" b="1" dirty="0">
                <a:latin typeface="Salesforce Sans"/>
                <a:sym typeface="Salesforce Sans"/>
              </a:rPr>
              <a:t>國民</a:t>
            </a:r>
            <a:r>
              <a:rPr lang="zh-TW" altLang="en-US" sz="3200" b="1" dirty="0" smtClean="0">
                <a:latin typeface="Salesforce Sans"/>
                <a:sym typeface="Salesforce Sans"/>
              </a:rPr>
              <a:t>中學</a:t>
            </a:r>
            <a:r>
              <a:rPr lang="en-US" altLang="zh-TW" sz="2000" b="1" dirty="0">
                <a:solidFill>
                  <a:schemeClr val="tx1">
                    <a:lumMod val="75000"/>
                  </a:schemeClr>
                </a:solidFill>
                <a:latin typeface="Salesforce Sans"/>
                <a:sym typeface="Salesforce Sans"/>
              </a:rPr>
              <a:t>(</a:t>
            </a:r>
            <a:r>
              <a:rPr lang="zh-TW" altLang="en-US" sz="2000" b="1" dirty="0" smtClean="0">
                <a:solidFill>
                  <a:schemeClr val="tx1">
                    <a:lumMod val="75000"/>
                  </a:schemeClr>
                </a:solidFill>
                <a:latin typeface="Salesforce Sans"/>
                <a:sym typeface="Salesforce Sans"/>
              </a:rPr>
              <a:t>第二區</a:t>
            </a:r>
            <a:r>
              <a:rPr lang="en-US" altLang="zh-TW" sz="2000" b="1" dirty="0">
                <a:solidFill>
                  <a:schemeClr val="tx1">
                    <a:lumMod val="75000"/>
                  </a:schemeClr>
                </a:solidFill>
                <a:latin typeface="Salesforce Sans"/>
                <a:sym typeface="Salesforce Sans"/>
              </a:rPr>
              <a:t>)</a:t>
            </a:r>
            <a:endParaRPr lang="en-US" altLang="zh-TW" sz="2800" b="1" dirty="0">
              <a:solidFill>
                <a:schemeClr val="tx1">
                  <a:lumMod val="75000"/>
                </a:schemeClr>
              </a:solidFill>
              <a:latin typeface="Salesforce Sans"/>
              <a:sym typeface="Salesforce Sans"/>
            </a:endParaRPr>
          </a:p>
          <a:p>
            <a:pPr>
              <a:lnSpc>
                <a:spcPts val="5000"/>
              </a:lnSpc>
              <a:spcBef>
                <a:spcPts val="600"/>
              </a:spcBef>
            </a:pPr>
            <a:r>
              <a:rPr lang="zh-TW" altLang="en-US" sz="3200" b="1" dirty="0" smtClean="0">
                <a:solidFill>
                  <a:srgbClr val="0070C0"/>
                </a:solidFill>
                <a:latin typeface="Salesforce Sans"/>
                <a:sym typeface="Salesforce Sans"/>
              </a:rPr>
              <a:t>         英語</a:t>
            </a:r>
            <a:r>
              <a:rPr lang="en-US" altLang="zh-TW" sz="3200" b="1" dirty="0">
                <a:latin typeface="Salesforce Sans"/>
                <a:sym typeface="Salesforce Sans"/>
              </a:rPr>
              <a:t>-</a:t>
            </a:r>
            <a:r>
              <a:rPr lang="zh-TW" altLang="en-US" sz="3200" b="1" dirty="0">
                <a:latin typeface="Salesforce Sans"/>
                <a:sym typeface="Salesforce Sans"/>
              </a:rPr>
              <a:t>桃園市立</a:t>
            </a:r>
            <a:r>
              <a:rPr lang="zh-TW" altLang="en-US" sz="3200" b="1" dirty="0">
                <a:solidFill>
                  <a:srgbClr val="0070C0"/>
                </a:solidFill>
                <a:latin typeface="Salesforce Sans"/>
                <a:sym typeface="Salesforce Sans"/>
              </a:rPr>
              <a:t>光明</a:t>
            </a:r>
            <a:r>
              <a:rPr lang="zh-TW" altLang="en-US" sz="3200" b="1" dirty="0">
                <a:latin typeface="Salesforce Sans"/>
                <a:sym typeface="Salesforce Sans"/>
              </a:rPr>
              <a:t>國民</a:t>
            </a:r>
            <a:r>
              <a:rPr lang="zh-TW" altLang="en-US" sz="3200" b="1" dirty="0" smtClean="0">
                <a:latin typeface="Salesforce Sans"/>
                <a:sym typeface="Salesforce Sans"/>
              </a:rPr>
              <a:t>中學</a:t>
            </a:r>
            <a:r>
              <a:rPr lang="en-US" altLang="zh-TW" sz="2000" b="1" dirty="0">
                <a:solidFill>
                  <a:schemeClr val="tx1">
                    <a:lumMod val="75000"/>
                  </a:schemeClr>
                </a:solidFill>
                <a:latin typeface="Salesforce Sans"/>
                <a:sym typeface="Salesforce Sans"/>
              </a:rPr>
              <a:t>(</a:t>
            </a:r>
            <a:r>
              <a:rPr lang="zh-TW" altLang="en-US" sz="2000" b="1" dirty="0">
                <a:solidFill>
                  <a:schemeClr val="tx1">
                    <a:lumMod val="75000"/>
                  </a:schemeClr>
                </a:solidFill>
                <a:latin typeface="Salesforce Sans"/>
                <a:sym typeface="Salesforce Sans"/>
              </a:rPr>
              <a:t>第一區</a:t>
            </a:r>
            <a:r>
              <a:rPr lang="en-US" altLang="zh-TW" sz="2000" b="1" dirty="0">
                <a:solidFill>
                  <a:schemeClr val="tx1">
                    <a:lumMod val="75000"/>
                  </a:schemeClr>
                </a:solidFill>
                <a:latin typeface="Salesforce Sans"/>
                <a:sym typeface="Salesforce Sans"/>
              </a:rPr>
              <a:t>)</a:t>
            </a:r>
            <a:endParaRPr lang="en-US" altLang="zh-TW" sz="2800" b="1" dirty="0">
              <a:solidFill>
                <a:schemeClr val="tx1">
                  <a:lumMod val="75000"/>
                </a:schemeClr>
              </a:solidFill>
              <a:latin typeface="Salesforce Sans"/>
              <a:sym typeface="Salesforce Sans"/>
            </a:endParaRPr>
          </a:p>
          <a:p>
            <a:pPr>
              <a:lnSpc>
                <a:spcPts val="5000"/>
              </a:lnSpc>
              <a:spcBef>
                <a:spcPts val="600"/>
              </a:spcBef>
            </a:pPr>
            <a:r>
              <a:rPr lang="zh-TW" altLang="en-US" sz="3200" b="1" dirty="0" smtClean="0">
                <a:solidFill>
                  <a:srgbClr val="0070C0"/>
                </a:solidFill>
                <a:latin typeface="Salesforce Sans"/>
                <a:sym typeface="Salesforce Sans"/>
              </a:rPr>
              <a:t>         英語</a:t>
            </a:r>
            <a:r>
              <a:rPr lang="en-US" altLang="zh-TW" sz="3200" b="1" dirty="0">
                <a:latin typeface="Salesforce Sans"/>
                <a:sym typeface="Salesforce Sans"/>
              </a:rPr>
              <a:t>-</a:t>
            </a:r>
            <a:r>
              <a:rPr lang="zh-TW" altLang="en-US" sz="3200" b="1" dirty="0">
                <a:latin typeface="Salesforce Sans"/>
                <a:sym typeface="Salesforce Sans"/>
              </a:rPr>
              <a:t>桃園</a:t>
            </a:r>
            <a:r>
              <a:rPr lang="zh-TW" altLang="en-US" sz="3200" b="1" dirty="0" smtClean="0">
                <a:latin typeface="Salesforce Sans"/>
                <a:sym typeface="Salesforce Sans"/>
              </a:rPr>
              <a:t>市立</a:t>
            </a:r>
            <a:r>
              <a:rPr lang="zh-TW" altLang="en-US" sz="3200" b="1" dirty="0" smtClean="0">
                <a:solidFill>
                  <a:srgbClr val="0070C0"/>
                </a:solidFill>
                <a:latin typeface="Salesforce Sans"/>
                <a:sym typeface="Salesforce Sans"/>
              </a:rPr>
              <a:t>中壢</a:t>
            </a:r>
            <a:r>
              <a:rPr lang="zh-TW" altLang="en-US" sz="3200" b="1" dirty="0" smtClean="0">
                <a:latin typeface="Salesforce Sans"/>
                <a:sym typeface="Salesforce Sans"/>
              </a:rPr>
              <a:t>國民中學</a:t>
            </a:r>
            <a:r>
              <a:rPr lang="en-US" altLang="zh-TW" sz="2000" b="1" dirty="0">
                <a:solidFill>
                  <a:schemeClr val="tx1">
                    <a:lumMod val="75000"/>
                  </a:schemeClr>
                </a:solidFill>
                <a:latin typeface="Salesforce Sans"/>
                <a:sym typeface="Salesforce Sans"/>
              </a:rPr>
              <a:t>(</a:t>
            </a:r>
            <a:r>
              <a:rPr lang="zh-TW" altLang="en-US" sz="2000" b="1" dirty="0" smtClean="0">
                <a:solidFill>
                  <a:schemeClr val="tx1">
                    <a:lumMod val="75000"/>
                  </a:schemeClr>
                </a:solidFill>
                <a:latin typeface="Salesforce Sans"/>
                <a:sym typeface="Salesforce Sans"/>
              </a:rPr>
              <a:t>第</a:t>
            </a:r>
            <a:r>
              <a:rPr lang="zh-TW" altLang="en-US" sz="2000" b="1" dirty="0">
                <a:solidFill>
                  <a:schemeClr val="tx1">
                    <a:lumMod val="75000"/>
                  </a:schemeClr>
                </a:solidFill>
                <a:latin typeface="Salesforce Sans"/>
                <a:sym typeface="Salesforce Sans"/>
              </a:rPr>
              <a:t>二</a:t>
            </a:r>
            <a:r>
              <a:rPr lang="zh-TW" altLang="en-US" sz="2000" b="1" dirty="0" smtClean="0">
                <a:solidFill>
                  <a:schemeClr val="tx1">
                    <a:lumMod val="75000"/>
                  </a:schemeClr>
                </a:solidFill>
                <a:latin typeface="Salesforce Sans"/>
                <a:sym typeface="Salesforce Sans"/>
              </a:rPr>
              <a:t>區</a:t>
            </a:r>
            <a:r>
              <a:rPr lang="en-US" altLang="zh-TW" sz="2000" b="1" dirty="0" smtClean="0">
                <a:solidFill>
                  <a:schemeClr val="tx1">
                    <a:lumMod val="75000"/>
                  </a:schemeClr>
                </a:solidFill>
                <a:latin typeface="Salesforce Sans"/>
                <a:sym typeface="Salesforce Sans"/>
              </a:rPr>
              <a:t>)</a:t>
            </a:r>
            <a:endParaRPr lang="zh-TW" altLang="en-US" sz="2800" b="1" dirty="0">
              <a:latin typeface="Salesforce Sans"/>
              <a:sym typeface="Salesforce Sans"/>
            </a:endParaRPr>
          </a:p>
        </p:txBody>
      </p:sp>
      <p:sp>
        <p:nvSpPr>
          <p:cNvPr id="3" name="標題 2"/>
          <p:cNvSpPr>
            <a:spLocks noGrp="1"/>
          </p:cNvSpPr>
          <p:nvPr>
            <p:ph type="title"/>
          </p:nvPr>
        </p:nvSpPr>
        <p:spPr>
          <a:xfrm>
            <a:off x="1917291" y="0"/>
            <a:ext cx="7182465" cy="1509253"/>
          </a:xfrm>
        </p:spPr>
        <p:txBody>
          <a:bodyPr/>
          <a:lstStyle/>
          <a:p>
            <a:pPr algn="ctr"/>
            <a:r>
              <a:rPr lang="zh-TW" altLang="en-US" sz="4400" b="1" dirty="0" smtClean="0">
                <a:latin typeface="Salesforce Sans"/>
                <a:sym typeface="Salesforce Sans"/>
              </a:rPr>
              <a:t>鑑定試</a:t>
            </a:r>
            <a:r>
              <a:rPr lang="zh-TW" altLang="en-US" sz="4400" b="1" dirty="0">
                <a:latin typeface="Salesforce Sans"/>
                <a:sym typeface="Salesforce Sans"/>
              </a:rPr>
              <a:t>務承辦單位</a:t>
            </a:r>
            <a:r>
              <a:rPr lang="en-US" altLang="zh-TW" sz="4400" b="1" dirty="0">
                <a:latin typeface="Salesforce Sans"/>
                <a:sym typeface="Salesforce Sans"/>
              </a:rPr>
              <a:t/>
            </a:r>
            <a:br>
              <a:rPr lang="en-US" altLang="zh-TW" sz="4400" b="1" dirty="0">
                <a:latin typeface="Salesforce Sans"/>
                <a:sym typeface="Salesforce Sans"/>
              </a:rPr>
            </a:br>
            <a:endParaRPr lang="zh-TW" altLang="en-US" dirty="0"/>
          </a:p>
        </p:txBody>
      </p:sp>
      <p:sp>
        <p:nvSpPr>
          <p:cNvPr id="8" name="標題 12"/>
          <p:cNvSpPr txBox="1">
            <a:spLocks/>
          </p:cNvSpPr>
          <p:nvPr/>
        </p:nvSpPr>
        <p:spPr>
          <a:xfrm>
            <a:off x="1238863" y="4877601"/>
            <a:ext cx="8244349" cy="15061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ts val="5700"/>
              </a:lnSpc>
              <a:spcBef>
                <a:spcPts val="600"/>
              </a:spcBef>
            </a:pPr>
            <a:r>
              <a:rPr lang="zh-TW" altLang="en-US" b="1" dirty="0" smtClean="0">
                <a:solidFill>
                  <a:srgbClr val="002060"/>
                </a:solidFill>
                <a:latin typeface="Salesforce Sans"/>
                <a:sym typeface="Salesforce Sans"/>
              </a:rPr>
              <a:t>創造能</a:t>
            </a:r>
            <a:r>
              <a:rPr lang="zh-TW" altLang="en-US" b="1" dirty="0">
                <a:solidFill>
                  <a:srgbClr val="002060"/>
                </a:solidFill>
                <a:latin typeface="Salesforce Sans"/>
                <a:sym typeface="Salesforce Sans"/>
              </a:rPr>
              <a:t>力</a:t>
            </a:r>
            <a:r>
              <a:rPr lang="zh-TW" altLang="en-US" b="1" dirty="0" smtClean="0">
                <a:solidFill>
                  <a:srgbClr val="002060"/>
                </a:solidFill>
                <a:latin typeface="Salesforce Sans"/>
                <a:sym typeface="Salesforce Sans"/>
              </a:rPr>
              <a:t>資優鑑定</a:t>
            </a:r>
            <a:endParaRPr lang="en-US" altLang="zh-TW" b="1" dirty="0" smtClean="0">
              <a:solidFill>
                <a:srgbClr val="002060"/>
              </a:solidFill>
              <a:latin typeface="Salesforce Sans"/>
              <a:sym typeface="Salesforce Sans"/>
            </a:endParaRPr>
          </a:p>
          <a:p>
            <a:pPr>
              <a:lnSpc>
                <a:spcPts val="5700"/>
              </a:lnSpc>
              <a:spcBef>
                <a:spcPts val="600"/>
              </a:spcBef>
            </a:pPr>
            <a:r>
              <a:rPr lang="zh-TW" altLang="en-US" b="1" dirty="0" smtClean="0">
                <a:solidFill>
                  <a:srgbClr val="FF0000"/>
                </a:solidFill>
                <a:latin typeface="Salesforce Sans"/>
                <a:sym typeface="Salesforce Sans"/>
              </a:rPr>
              <a:t>        </a:t>
            </a:r>
            <a:r>
              <a:rPr lang="zh-TW" altLang="en-US" sz="3200" b="1" dirty="0" smtClean="0">
                <a:latin typeface="Salesforce Sans"/>
                <a:sym typeface="Salesforce Sans"/>
              </a:rPr>
              <a:t>桃園市立</a:t>
            </a:r>
            <a:r>
              <a:rPr lang="zh-TW" altLang="en-US" sz="3200" b="1" dirty="0" smtClean="0">
                <a:solidFill>
                  <a:srgbClr val="00B050"/>
                </a:solidFill>
                <a:latin typeface="Salesforce Sans"/>
                <a:sym typeface="Salesforce Sans"/>
              </a:rPr>
              <a:t>經國</a:t>
            </a:r>
            <a:r>
              <a:rPr lang="zh-TW" altLang="en-US" sz="3200" b="1" dirty="0" smtClean="0">
                <a:latin typeface="Salesforce Sans"/>
                <a:sym typeface="Salesforce Sans"/>
              </a:rPr>
              <a:t>國民中學</a:t>
            </a:r>
            <a:r>
              <a:rPr lang="zh-TW" altLang="en-US" b="1" dirty="0" smtClean="0">
                <a:solidFill>
                  <a:srgbClr val="0070C0"/>
                </a:solidFill>
                <a:latin typeface="Salesforce Sans"/>
                <a:sym typeface="Salesforce Sans"/>
              </a:rPr>
              <a:t>        </a:t>
            </a:r>
            <a:endParaRPr lang="zh-TW" altLang="en-US" sz="3200" b="1" dirty="0">
              <a:latin typeface="Salesforce Sans"/>
              <a:sym typeface="Salesforce Sans"/>
            </a:endParaRPr>
          </a:p>
        </p:txBody>
      </p:sp>
    </p:spTree>
    <p:extLst>
      <p:ext uri="{BB962C8B-B14F-4D97-AF65-F5344CB8AC3E}">
        <p14:creationId xmlns:p14="http://schemas.microsoft.com/office/powerpoint/2010/main" val="204658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320932" y="3046222"/>
            <a:ext cx="11871068" cy="3407741"/>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1200"/>
              </a:spcBef>
              <a:buFont typeface="Wingdings" panose="05000000000000000000" pitchFamily="2" charset="2"/>
              <a:buChar char="l"/>
            </a:pPr>
            <a:r>
              <a:rPr lang="zh-TW" altLang="zh-TW" dirty="0" smtClean="0"/>
              <a:t>前項所定學術性向資賦優異，其鑑定基準依下列各款規定之一：</a:t>
            </a:r>
          </a:p>
          <a:p>
            <a:pPr lvl="1">
              <a:buFont typeface="Wingdings" panose="05000000000000000000" pitchFamily="2" charset="2"/>
              <a:buChar char="ü"/>
            </a:pPr>
            <a:r>
              <a:rPr lang="zh-TW" altLang="zh-TW" b="1" dirty="0" smtClean="0">
                <a:solidFill>
                  <a:srgbClr val="002060"/>
                </a:solidFill>
              </a:rPr>
              <a:t>前項任一領域學術性向或成就測驗得分在平均數正二個標準差或百分等級九十七以上，並經專家學者、指導教師或家長觀察推薦，及檢附專長學科學習特質與表現卓越或傑出等之具體資料。</a:t>
            </a:r>
          </a:p>
          <a:p>
            <a:pPr lvl="1">
              <a:spcBef>
                <a:spcPts val="600"/>
              </a:spcBef>
              <a:buFont typeface="Wingdings" panose="05000000000000000000" pitchFamily="2" charset="2"/>
              <a:buChar char="ü"/>
            </a:pPr>
            <a:r>
              <a:rPr lang="zh-TW" altLang="zh-TW" b="1" dirty="0" smtClean="0"/>
              <a:t>參加</a:t>
            </a:r>
            <a:r>
              <a:rPr lang="zh-TW" altLang="zh-TW" sz="2800" b="1" dirty="0" smtClean="0">
                <a:solidFill>
                  <a:srgbClr val="FF0000"/>
                </a:solidFill>
              </a:rPr>
              <a:t>政府機關</a:t>
            </a:r>
            <a:r>
              <a:rPr lang="zh-TW" altLang="zh-TW" b="1" dirty="0"/>
              <a:t>或</a:t>
            </a:r>
            <a:r>
              <a:rPr lang="zh-TW" altLang="zh-TW" sz="2800" b="1" dirty="0" smtClean="0">
                <a:solidFill>
                  <a:srgbClr val="FF0000"/>
                </a:solidFill>
              </a:rPr>
              <a:t>學術研究機構</a:t>
            </a:r>
            <a:r>
              <a:rPr lang="zh-TW" altLang="zh-TW" b="1" dirty="0" smtClean="0"/>
              <a:t>舉辦之國際性或全國性有關</a:t>
            </a:r>
            <a:r>
              <a:rPr lang="zh-TW" altLang="zh-TW" sz="2800" b="1" dirty="0" smtClean="0">
                <a:solidFill>
                  <a:srgbClr val="FF0000"/>
                </a:solidFill>
              </a:rPr>
              <a:t>學科競賽</a:t>
            </a:r>
            <a:r>
              <a:rPr lang="zh-TW" altLang="zh-TW" b="1" dirty="0"/>
              <a:t>或</a:t>
            </a:r>
            <a:r>
              <a:rPr lang="zh-TW" altLang="zh-TW" sz="2800" b="1" dirty="0" smtClean="0">
                <a:solidFill>
                  <a:srgbClr val="FF0000"/>
                </a:solidFill>
              </a:rPr>
              <a:t>展覽活動</a:t>
            </a:r>
            <a:r>
              <a:rPr lang="zh-TW" altLang="zh-TW" b="1" dirty="0" smtClean="0"/>
              <a:t>表現特別優異，</a:t>
            </a:r>
            <a:r>
              <a:rPr lang="zh-TW" altLang="zh-TW" b="1" dirty="0" smtClean="0">
                <a:solidFill>
                  <a:srgbClr val="FF0000"/>
                </a:solidFill>
              </a:rPr>
              <a:t>獲前三等獎項</a:t>
            </a:r>
            <a:r>
              <a:rPr lang="zh-TW" altLang="zh-TW" b="1" dirty="0" smtClean="0"/>
              <a:t>。</a:t>
            </a:r>
            <a:endParaRPr lang="zh-TW" altLang="zh-TW" dirty="0" smtClean="0"/>
          </a:p>
          <a:p>
            <a:pPr lvl="1">
              <a:spcBef>
                <a:spcPts val="600"/>
              </a:spcBef>
              <a:buFont typeface="Wingdings" panose="05000000000000000000" pitchFamily="2" charset="2"/>
              <a:buChar char="ü"/>
            </a:pPr>
            <a:r>
              <a:rPr lang="zh-TW" altLang="zh-TW" b="1" dirty="0" smtClean="0"/>
              <a:t>參加</a:t>
            </a:r>
            <a:r>
              <a:rPr lang="zh-TW" altLang="zh-TW" b="1" dirty="0"/>
              <a:t>學術研究單位</a:t>
            </a:r>
            <a:r>
              <a:rPr lang="zh-TW" altLang="zh-TW" sz="2800" b="1" dirty="0" smtClean="0">
                <a:solidFill>
                  <a:srgbClr val="FF0000"/>
                </a:solidFill>
              </a:rPr>
              <a:t>長期輔導</a:t>
            </a:r>
            <a:r>
              <a:rPr lang="zh-TW" altLang="zh-TW" b="1" dirty="0" smtClean="0"/>
              <a:t>之有關</a:t>
            </a:r>
            <a:r>
              <a:rPr lang="zh-TW" altLang="zh-TW" sz="2800" b="1" dirty="0" smtClean="0">
                <a:solidFill>
                  <a:srgbClr val="FF0000"/>
                </a:solidFill>
              </a:rPr>
              <a:t>學科研習</a:t>
            </a:r>
            <a:r>
              <a:rPr lang="zh-TW" altLang="zh-TW" b="1" dirty="0"/>
              <a:t>活動</a:t>
            </a:r>
            <a:r>
              <a:rPr lang="zh-TW" altLang="zh-TW" b="1" dirty="0" smtClean="0"/>
              <a:t>，成就特別優異，經</a:t>
            </a:r>
            <a:r>
              <a:rPr lang="zh-TW" altLang="zh-TW" sz="2800" b="1" dirty="0" smtClean="0">
                <a:solidFill>
                  <a:srgbClr val="FF0000"/>
                </a:solidFill>
              </a:rPr>
              <a:t>主辦單位推薦</a:t>
            </a:r>
            <a:r>
              <a:rPr lang="zh-TW" altLang="zh-TW" b="1" dirty="0" smtClean="0"/>
              <a:t>。</a:t>
            </a:r>
            <a:endParaRPr lang="zh-TW" altLang="zh-TW" dirty="0" smtClean="0"/>
          </a:p>
          <a:p>
            <a:pPr lvl="1">
              <a:spcBef>
                <a:spcPts val="600"/>
              </a:spcBef>
              <a:buFont typeface="Wingdings" panose="05000000000000000000" pitchFamily="2" charset="2"/>
              <a:buChar char="ü"/>
            </a:pPr>
            <a:r>
              <a:rPr lang="zh-TW" altLang="zh-TW" sz="2800" b="1" dirty="0" smtClean="0">
                <a:solidFill>
                  <a:srgbClr val="FF0000"/>
                </a:solidFill>
              </a:rPr>
              <a:t>獨立研究</a:t>
            </a:r>
            <a:r>
              <a:rPr lang="zh-TW" altLang="zh-TW" b="1" dirty="0"/>
              <a:t>成果優</a:t>
            </a:r>
            <a:r>
              <a:rPr lang="zh-TW" altLang="zh-TW" b="1" dirty="0" smtClean="0"/>
              <a:t>異並</a:t>
            </a:r>
            <a:r>
              <a:rPr lang="zh-TW" altLang="zh-TW" b="1" dirty="0" smtClean="0">
                <a:solidFill>
                  <a:srgbClr val="FF0000"/>
                </a:solidFill>
              </a:rPr>
              <a:t>刊載於學術性刊物</a:t>
            </a:r>
            <a:r>
              <a:rPr lang="zh-TW" altLang="zh-TW" b="1" dirty="0" smtClean="0"/>
              <a:t>，經專家學者或指導教師推薦，並檢附具體資料。</a:t>
            </a:r>
            <a:endParaRPr lang="zh-TW" altLang="zh-TW" dirty="0"/>
          </a:p>
        </p:txBody>
      </p:sp>
      <p:sp>
        <p:nvSpPr>
          <p:cNvPr id="5" name="內容版面配置區 2"/>
          <p:cNvSpPr>
            <a:spLocks noGrp="1"/>
          </p:cNvSpPr>
          <p:nvPr>
            <p:ph idx="1"/>
          </p:nvPr>
        </p:nvSpPr>
        <p:spPr>
          <a:xfrm>
            <a:off x="320932" y="1524000"/>
            <a:ext cx="11483163" cy="1422984"/>
          </a:xfrm>
        </p:spPr>
        <p:txBody>
          <a:bodyPr>
            <a:noAutofit/>
          </a:bodyPr>
          <a:lstStyle/>
          <a:p>
            <a:pPr>
              <a:buFont typeface="Wingdings" panose="05000000000000000000" pitchFamily="2" charset="2"/>
              <a:buChar char="l"/>
            </a:pPr>
            <a:r>
              <a:rPr lang="zh-TW" altLang="zh-TW" b="1" dirty="0" smtClean="0"/>
              <a:t>依</a:t>
            </a:r>
            <a:r>
              <a:rPr lang="zh-TW" altLang="zh-TW" b="1" u="sng" dirty="0" smtClean="0"/>
              <a:t>身心</a:t>
            </a:r>
            <a:r>
              <a:rPr lang="zh-TW" altLang="zh-TW" b="1" u="sng" dirty="0"/>
              <a:t>障礙及資賦優異學生鑑定辦法</a:t>
            </a:r>
            <a:r>
              <a:rPr lang="zh-TW" altLang="zh-TW" b="1" dirty="0"/>
              <a:t>第</a:t>
            </a:r>
            <a:r>
              <a:rPr lang="en-US" altLang="zh-TW" b="1" dirty="0"/>
              <a:t>16</a:t>
            </a:r>
            <a:r>
              <a:rPr lang="zh-TW" altLang="zh-TW" b="1" dirty="0"/>
              <a:t>條第</a:t>
            </a:r>
            <a:r>
              <a:rPr lang="en-US" altLang="zh-TW" b="1" dirty="0"/>
              <a:t>2</a:t>
            </a:r>
            <a:r>
              <a:rPr lang="zh-TW" altLang="zh-TW" b="1" dirty="0"/>
              <a:t>項第</a:t>
            </a:r>
            <a:r>
              <a:rPr lang="en-US" altLang="zh-TW" b="1" dirty="0"/>
              <a:t>2</a:t>
            </a:r>
            <a:r>
              <a:rPr lang="zh-TW" altLang="zh-TW" b="1" dirty="0"/>
              <a:t>、</a:t>
            </a:r>
            <a:r>
              <a:rPr lang="en-US" altLang="zh-TW" b="1" dirty="0"/>
              <a:t>3</a:t>
            </a:r>
            <a:r>
              <a:rPr lang="zh-TW" altLang="zh-TW" b="1" dirty="0"/>
              <a:t>、</a:t>
            </a:r>
            <a:r>
              <a:rPr lang="en-US" altLang="zh-TW" b="1" dirty="0"/>
              <a:t>4</a:t>
            </a:r>
            <a:r>
              <a:rPr lang="zh-TW" altLang="zh-TW" b="1" dirty="0"/>
              <a:t>款規定辦理標準如下：</a:t>
            </a:r>
            <a:endParaRPr lang="zh-TW" altLang="zh-TW" dirty="0"/>
          </a:p>
          <a:p>
            <a:pPr>
              <a:spcBef>
                <a:spcPts val="1200"/>
              </a:spcBef>
              <a:buFont typeface="Wingdings" panose="05000000000000000000" pitchFamily="2" charset="2"/>
              <a:buChar char="l"/>
            </a:pPr>
            <a:r>
              <a:rPr lang="zh-TW" altLang="zh-TW" u="sng" dirty="0"/>
              <a:t>第</a:t>
            </a:r>
            <a:r>
              <a:rPr lang="en-US" altLang="zh-TW" u="sng" dirty="0"/>
              <a:t>16</a:t>
            </a:r>
            <a:r>
              <a:rPr lang="zh-TW" altLang="zh-TW" u="sng" dirty="0"/>
              <a:t>條</a:t>
            </a:r>
            <a:r>
              <a:rPr lang="zh-TW" altLang="zh-TW" dirty="0"/>
              <a:t> 本法第四條第二款所稱學術性向資賦優異，指在語文、數學、社會科學或自然科學等學術</a:t>
            </a:r>
            <a:r>
              <a:rPr lang="zh-TW" altLang="zh-TW" dirty="0" smtClean="0"/>
              <a:t>領域</a:t>
            </a:r>
            <a:r>
              <a:rPr lang="zh-TW" altLang="zh-TW" dirty="0"/>
              <a:t>，較同年齡者具有卓越潛能或傑出表現者</a:t>
            </a:r>
            <a:r>
              <a:rPr lang="zh-TW" altLang="zh-TW" dirty="0" smtClean="0"/>
              <a:t>。</a:t>
            </a:r>
            <a:endParaRPr lang="zh-TW" altLang="zh-TW" dirty="0"/>
          </a:p>
        </p:txBody>
      </p:sp>
      <p:sp>
        <p:nvSpPr>
          <p:cNvPr id="7" name="標題 1"/>
          <p:cNvSpPr txBox="1">
            <a:spLocks/>
          </p:cNvSpPr>
          <p:nvPr/>
        </p:nvSpPr>
        <p:spPr>
          <a:xfrm>
            <a:off x="1065212" y="304800"/>
            <a:ext cx="10058402" cy="1219200"/>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dirty="0" smtClean="0">
                <a:solidFill>
                  <a:schemeClr val="accent6">
                    <a:lumMod val="50000"/>
                  </a:schemeClr>
                </a:solidFill>
              </a:rPr>
              <a:t>管道一</a:t>
            </a:r>
            <a:r>
              <a:rPr lang="zh-TW" altLang="en-US" sz="4400" b="1" dirty="0">
                <a:solidFill>
                  <a:schemeClr val="accent6">
                    <a:lumMod val="50000"/>
                  </a:schemeClr>
                </a:solidFill>
              </a:rPr>
              <a:t>：</a:t>
            </a:r>
            <a:r>
              <a:rPr lang="zh-TW" altLang="en-US" sz="4400" b="1" dirty="0" smtClean="0">
                <a:solidFill>
                  <a:schemeClr val="accent6">
                    <a:lumMod val="50000"/>
                  </a:schemeClr>
                </a:solidFill>
              </a:rPr>
              <a:t>書面審查</a:t>
            </a:r>
            <a:endParaRPr lang="zh-TW" altLang="en-US" sz="4400" b="1" dirty="0">
              <a:solidFill>
                <a:schemeClr val="accent6">
                  <a:lumMod val="50000"/>
                </a:schemeClr>
              </a:solidFill>
            </a:endParaRPr>
          </a:p>
        </p:txBody>
      </p:sp>
      <p:sp>
        <p:nvSpPr>
          <p:cNvPr id="4" name="Text Box 2"/>
          <p:cNvSpPr txBox="1">
            <a:spLocks noChangeArrowheads="1"/>
          </p:cNvSpPr>
          <p:nvPr/>
        </p:nvSpPr>
        <p:spPr bwMode="auto">
          <a:xfrm>
            <a:off x="765344" y="4242070"/>
            <a:ext cx="11234978" cy="1989040"/>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0884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876" y="204515"/>
            <a:ext cx="4143534" cy="672671"/>
          </a:xfrm>
        </p:spPr>
        <p:txBody>
          <a:bodyPr>
            <a:normAutofit/>
          </a:bodyPr>
          <a:lstStyle/>
          <a:p>
            <a:r>
              <a:rPr lang="zh-TW" altLang="en-US" b="1" dirty="0">
                <a:solidFill>
                  <a:srgbClr val="7030A0"/>
                </a:solidFill>
              </a:rPr>
              <a:t>管道一：書面審查</a:t>
            </a:r>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942"/>
          <a:stretch/>
        </p:blipFill>
        <p:spPr>
          <a:xfrm>
            <a:off x="6606" y="0"/>
            <a:ext cx="6522363" cy="6858000"/>
          </a:xfrm>
          <a:prstGeom prst="rect">
            <a:avLst/>
          </a:prstGeom>
        </p:spPr>
      </p:pic>
      <p:pic>
        <p:nvPicPr>
          <p:cNvPr id="7" name="圖片 6"/>
          <p:cNvPicPr>
            <a:picLocks noChangeAspect="1"/>
          </p:cNvPicPr>
          <p:nvPr/>
        </p:nvPicPr>
        <p:blipFill>
          <a:blip r:embed="rId4" cstate="print"/>
          <a:stretch>
            <a:fillRect/>
          </a:stretch>
        </p:blipFill>
        <p:spPr>
          <a:xfrm>
            <a:off x="6352072" y="0"/>
            <a:ext cx="5839927" cy="6858000"/>
          </a:xfrm>
          <a:prstGeom prst="rect">
            <a:avLst/>
          </a:prstGeom>
        </p:spPr>
      </p:pic>
      <p:sp>
        <p:nvSpPr>
          <p:cNvPr id="8" name="Text Box 2"/>
          <p:cNvSpPr txBox="1">
            <a:spLocks noChangeArrowheads="1"/>
          </p:cNvSpPr>
          <p:nvPr/>
        </p:nvSpPr>
        <p:spPr bwMode="auto">
          <a:xfrm>
            <a:off x="133064" y="3368342"/>
            <a:ext cx="6219008" cy="3404598"/>
          </a:xfrm>
          <a:prstGeom prst="rect">
            <a:avLst/>
          </a:prstGeom>
          <a:noFill/>
          <a:ln w="50800">
            <a:solidFill>
              <a:srgbClr val="00206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圓角矩形 5"/>
          <p:cNvSpPr/>
          <p:nvPr/>
        </p:nvSpPr>
        <p:spPr bwMode="auto">
          <a:xfrm>
            <a:off x="7289860" y="4857990"/>
            <a:ext cx="4437853" cy="1744829"/>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3200" dirty="0" smtClean="0">
                <a:solidFill>
                  <a:schemeClr val="bg1"/>
                </a:solidFill>
                <a:latin typeface="微軟正黑體" panose="020B0604030504040204" pitchFamily="34" charset="-120"/>
                <a:ea typeface="微軟正黑體" panose="020B0604030504040204" pitchFamily="34" charset="-120"/>
              </a:rPr>
              <a:t>全民</a:t>
            </a:r>
            <a:r>
              <a:rPr lang="zh-TW" altLang="en-US" sz="3200" dirty="0">
                <a:solidFill>
                  <a:schemeClr val="bg1"/>
                </a:solidFill>
                <a:latin typeface="微軟正黑體" panose="020B0604030504040204" pitchFamily="34" charset="-120"/>
                <a:ea typeface="微軟正黑體" panose="020B0604030504040204" pitchFamily="34" charset="-120"/>
              </a:rPr>
              <a:t>英檢、托福、縣市級科展、數學檢定考試及發明展等皆</a:t>
            </a:r>
            <a:r>
              <a:rPr lang="zh-TW" altLang="en-US" sz="4000" b="1" dirty="0">
                <a:solidFill>
                  <a:schemeClr val="bg1"/>
                </a:solidFill>
                <a:latin typeface="微軟正黑體" panose="020B0604030504040204" pitchFamily="34" charset="-120"/>
                <a:ea typeface="微軟正黑體" panose="020B0604030504040204" pitchFamily="34" charset="-120"/>
              </a:rPr>
              <a:t>不採計</a:t>
            </a:r>
          </a:p>
        </p:txBody>
      </p:sp>
      <p:sp>
        <p:nvSpPr>
          <p:cNvPr id="9" name="圓角矩形 8"/>
          <p:cNvSpPr/>
          <p:nvPr/>
        </p:nvSpPr>
        <p:spPr bwMode="auto">
          <a:xfrm>
            <a:off x="6606" y="85338"/>
            <a:ext cx="4732073" cy="394299"/>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200" dirty="0" smtClean="0">
                <a:solidFill>
                  <a:schemeClr val="bg1"/>
                </a:solidFill>
                <a:latin typeface="微軟正黑體" panose="020B0604030504040204" pitchFamily="34" charset="-120"/>
                <a:ea typeface="微軟正黑體" panose="020B0604030504040204" pitchFamily="34" charset="-120"/>
              </a:rPr>
              <a:t>書</a:t>
            </a:r>
            <a:r>
              <a:rPr lang="zh-TW" altLang="en-US" sz="2200" dirty="0">
                <a:solidFill>
                  <a:schemeClr val="bg1"/>
                </a:solidFill>
                <a:latin typeface="微軟正黑體" panose="020B0604030504040204" pitchFamily="34" charset="-120"/>
                <a:ea typeface="微軟正黑體" panose="020B0604030504040204" pitchFamily="34" charset="-120"/>
              </a:rPr>
              <a:t>面</a:t>
            </a:r>
            <a:r>
              <a:rPr lang="zh-TW" altLang="en-US" sz="2200" dirty="0" smtClean="0">
                <a:solidFill>
                  <a:schemeClr val="bg1"/>
                </a:solidFill>
                <a:latin typeface="微軟正黑體" panose="020B0604030504040204" pitchFamily="34" charset="-120"/>
                <a:ea typeface="微軟正黑體" panose="020B0604030504040204" pitchFamily="34" charset="-120"/>
              </a:rPr>
              <a:t>審查</a:t>
            </a:r>
            <a:r>
              <a:rPr lang="en-US" altLang="zh-TW" sz="2200" dirty="0" smtClean="0">
                <a:solidFill>
                  <a:schemeClr val="bg1"/>
                </a:solidFill>
                <a:latin typeface="微軟正黑體" panose="020B0604030504040204" pitchFamily="34" charset="-120"/>
                <a:ea typeface="微軟正黑體" panose="020B0604030504040204" pitchFamily="34" charset="-120"/>
              </a:rPr>
              <a:t>-</a:t>
            </a:r>
            <a:r>
              <a:rPr lang="zh-TW" altLang="en-US" sz="2200" dirty="0" smtClean="0">
                <a:solidFill>
                  <a:schemeClr val="bg1"/>
                </a:solidFill>
                <a:latin typeface="微軟正黑體" panose="020B0604030504040204" pitchFamily="34" charset="-120"/>
                <a:ea typeface="微軟正黑體" panose="020B0604030504040204" pitchFamily="34" charset="-120"/>
              </a:rPr>
              <a:t>參考</a:t>
            </a:r>
            <a:r>
              <a:rPr lang="zh-TW" altLang="zh-TW" sz="2200" dirty="0" smtClean="0">
                <a:solidFill>
                  <a:schemeClr val="bg1"/>
                </a:solidFill>
                <a:latin typeface="微軟正黑體" panose="020B0604030504040204" pitchFamily="34" charset="-120"/>
                <a:ea typeface="微軟正黑體" panose="020B0604030504040204" pitchFamily="34" charset="-120"/>
              </a:rPr>
              <a:t>獎項</a:t>
            </a:r>
            <a:r>
              <a:rPr lang="zh-TW" altLang="zh-TW" sz="2200" dirty="0">
                <a:solidFill>
                  <a:schemeClr val="bg1"/>
                </a:solidFill>
                <a:latin typeface="微軟正黑體" panose="020B0604030504040204" pitchFamily="34" charset="-120"/>
                <a:ea typeface="微軟正黑體" panose="020B0604030504040204" pitchFamily="34" charset="-120"/>
              </a:rPr>
              <a:t>對照表</a:t>
            </a:r>
            <a:r>
              <a:rPr lang="en-US" altLang="zh-TW" sz="2200" dirty="0" smtClean="0">
                <a:solidFill>
                  <a:schemeClr val="bg1"/>
                </a:solidFill>
                <a:latin typeface="微軟正黑體" panose="020B0604030504040204" pitchFamily="34" charset="-120"/>
                <a:ea typeface="微軟正黑體" panose="020B0604030504040204" pitchFamily="34" charset="-120"/>
              </a:rPr>
              <a:t>(</a:t>
            </a:r>
            <a:r>
              <a:rPr lang="zh-TW" altLang="zh-TW" sz="2200" dirty="0" smtClean="0">
                <a:solidFill>
                  <a:schemeClr val="bg1"/>
                </a:solidFill>
                <a:latin typeface="微軟正黑體" panose="020B0604030504040204" pitchFamily="34" charset="-120"/>
                <a:ea typeface="微軟正黑體" panose="020B0604030504040204" pitchFamily="34" charset="-120"/>
              </a:rPr>
              <a:t>附件</a:t>
            </a:r>
            <a:r>
              <a:rPr lang="zh-TW" altLang="en-US" sz="2200" dirty="0" smtClean="0">
                <a:solidFill>
                  <a:schemeClr val="bg1"/>
                </a:solidFill>
                <a:latin typeface="微軟正黑體" panose="020B0604030504040204" pitchFamily="34" charset="-120"/>
                <a:ea typeface="微軟正黑體" panose="020B0604030504040204" pitchFamily="34" charset="-120"/>
              </a:rPr>
              <a:t>一</a:t>
            </a:r>
            <a:r>
              <a:rPr lang="en-US" altLang="zh-TW" sz="2200" dirty="0" smtClean="0">
                <a:solidFill>
                  <a:schemeClr val="bg1"/>
                </a:solidFill>
                <a:latin typeface="微軟正黑體" panose="020B0604030504040204" pitchFamily="34" charset="-120"/>
                <a:ea typeface="微軟正黑體" panose="020B0604030504040204" pitchFamily="34" charset="-120"/>
              </a:rPr>
              <a:t>-</a:t>
            </a:r>
            <a:r>
              <a:rPr lang="en-US" altLang="zh-TW" sz="2200" dirty="0">
                <a:solidFill>
                  <a:schemeClr val="bg1"/>
                </a:solidFill>
                <a:latin typeface="微軟正黑體" panose="020B0604030504040204" pitchFamily="34" charset="-120"/>
                <a:ea typeface="微軟正黑體" panose="020B0604030504040204" pitchFamily="34" charset="-120"/>
              </a:rPr>
              <a:t>2)</a:t>
            </a:r>
            <a:endParaRPr lang="zh-TW" altLang="en-US" sz="22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887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1145" r="1046"/>
          <a:stretch/>
        </p:blipFill>
        <p:spPr>
          <a:xfrm>
            <a:off x="4890974" y="0"/>
            <a:ext cx="7304568" cy="6858000"/>
          </a:xfrm>
          <a:prstGeom prst="rect">
            <a:avLst/>
          </a:prstGeom>
        </p:spPr>
      </p:pic>
      <p:sp>
        <p:nvSpPr>
          <p:cNvPr id="2" name="標題 1"/>
          <p:cNvSpPr>
            <a:spLocks noGrp="1"/>
          </p:cNvSpPr>
          <p:nvPr>
            <p:ph type="title"/>
          </p:nvPr>
        </p:nvSpPr>
        <p:spPr>
          <a:xfrm>
            <a:off x="300875" y="204515"/>
            <a:ext cx="5536397" cy="672671"/>
          </a:xfrm>
        </p:spPr>
        <p:txBody>
          <a:bodyPr>
            <a:normAutofit fontScale="90000"/>
          </a:bodyPr>
          <a:lstStyle/>
          <a:p>
            <a:r>
              <a:rPr lang="zh-TW" altLang="en-US" sz="4400" b="1" dirty="0">
                <a:solidFill>
                  <a:srgbClr val="FF0000"/>
                </a:solidFill>
              </a:rPr>
              <a:t>鑑定</a:t>
            </a:r>
            <a:r>
              <a:rPr lang="zh-TW" altLang="en-US" sz="4400" b="1" dirty="0" smtClean="0">
                <a:solidFill>
                  <a:srgbClr val="FF0000"/>
                </a:solidFill>
              </a:rPr>
              <a:t>報名表</a:t>
            </a:r>
            <a:endParaRPr lang="zh-TW" altLang="en-US" b="1" dirty="0">
              <a:solidFill>
                <a:srgbClr val="7030A0"/>
              </a:solidFill>
            </a:endParaRPr>
          </a:p>
        </p:txBody>
      </p:sp>
      <p:sp>
        <p:nvSpPr>
          <p:cNvPr id="3" name="內容版面配置區 2"/>
          <p:cNvSpPr>
            <a:spLocks noGrp="1"/>
          </p:cNvSpPr>
          <p:nvPr>
            <p:ph idx="1"/>
          </p:nvPr>
        </p:nvSpPr>
        <p:spPr>
          <a:xfrm>
            <a:off x="216857" y="1751963"/>
            <a:ext cx="4982464" cy="4946549"/>
          </a:xfrm>
        </p:spPr>
        <p:txBody>
          <a:bodyPr>
            <a:noAutofit/>
          </a:bodyPr>
          <a:lstStyle/>
          <a:p>
            <a:pPr>
              <a:lnSpc>
                <a:spcPts val="4000"/>
              </a:lnSpc>
              <a:spcBef>
                <a:spcPts val="600"/>
              </a:spcBef>
              <a:buFont typeface="Wingdings" panose="05000000000000000000" pitchFamily="2" charset="2"/>
              <a:buChar char="l"/>
            </a:pPr>
            <a:r>
              <a:rPr lang="zh-TW" altLang="en-US" sz="3200" b="1" dirty="0" smtClean="0">
                <a:solidFill>
                  <a:srgbClr val="002060"/>
                </a:solidFill>
              </a:rPr>
              <a:t>依報名類別選擇表件</a:t>
            </a:r>
            <a:endParaRPr lang="en-US" altLang="zh-TW" sz="3200" b="1" dirty="0" smtClean="0">
              <a:solidFill>
                <a:srgbClr val="002060"/>
              </a:solidFill>
            </a:endParaRP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數理：附件二</a:t>
            </a:r>
            <a:r>
              <a:rPr lang="en-US" altLang="zh-TW" sz="2800" b="1" dirty="0" smtClean="0">
                <a:solidFill>
                  <a:srgbClr val="C00000"/>
                </a:solidFill>
              </a:rPr>
              <a:t>-1</a:t>
            </a: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英語：附件四</a:t>
            </a:r>
            <a:r>
              <a:rPr lang="en-US" altLang="zh-TW" sz="2800" b="1" dirty="0" smtClean="0">
                <a:solidFill>
                  <a:srgbClr val="C00000"/>
                </a:solidFill>
              </a:rPr>
              <a:t>-1</a:t>
            </a:r>
            <a:endParaRPr lang="en-US" altLang="zh-TW" sz="2800" b="1" dirty="0">
              <a:solidFill>
                <a:srgbClr val="C00000"/>
              </a:solidFill>
            </a:endParaRPr>
          </a:p>
        </p:txBody>
      </p:sp>
      <p:sp>
        <p:nvSpPr>
          <p:cNvPr id="13" name="Text Box 5"/>
          <p:cNvSpPr txBox="1">
            <a:spLocks noChangeArrowheads="1"/>
          </p:cNvSpPr>
          <p:nvPr/>
        </p:nvSpPr>
        <p:spPr bwMode="auto">
          <a:xfrm>
            <a:off x="6870308" y="2485296"/>
            <a:ext cx="3004704" cy="461665"/>
          </a:xfrm>
          <a:prstGeom prst="rect">
            <a:avLst/>
          </a:prstGeom>
          <a:noFill/>
          <a:ln w="9525">
            <a:noFill/>
            <a:miter lim="800000"/>
            <a:headEnd/>
            <a:tailEnd/>
          </a:ln>
          <a:effectLst/>
        </p:spPr>
        <p:txBody>
          <a:bodyPr wrap="square">
            <a:spAutoFi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照片</a:t>
            </a:r>
            <a:r>
              <a:rPr lang="zh-TW" altLang="en-US" sz="2400" b="1" dirty="0">
                <a:solidFill>
                  <a:schemeClr val="bg1"/>
                </a:solidFill>
                <a:latin typeface="微軟正黑體" panose="020B0604030504040204" pitchFamily="34" charset="-120"/>
                <a:ea typeface="微軟正黑體" panose="020B0604030504040204" pitchFamily="34" charset="-120"/>
              </a:rPr>
              <a:t>須</a:t>
            </a:r>
            <a:r>
              <a:rPr lang="zh-TW" altLang="en-US" sz="2400" b="1" dirty="0" smtClean="0">
                <a:solidFill>
                  <a:schemeClr val="bg1"/>
                </a:solidFill>
                <a:latin typeface="微軟正黑體" panose="020B0604030504040204" pitchFamily="34" charset="-120"/>
                <a:ea typeface="微軟正黑體" panose="020B0604030504040204" pitchFamily="34" charset="-120"/>
              </a:rPr>
              <a:t>與鑑定證相同</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2431973" y="745365"/>
            <a:ext cx="2526343" cy="672671"/>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200" b="1" dirty="0" smtClean="0">
                <a:solidFill>
                  <a:srgbClr val="7030A0"/>
                </a:solidFill>
              </a:rPr>
              <a:t>管道一二共用</a:t>
            </a:r>
            <a:endParaRPr lang="zh-TW" altLang="en-US" sz="3200" b="1" dirty="0">
              <a:solidFill>
                <a:srgbClr val="7030A0"/>
              </a:solidFill>
            </a:endParaRPr>
          </a:p>
        </p:txBody>
      </p:sp>
      <p:cxnSp>
        <p:nvCxnSpPr>
          <p:cNvPr id="21" name="AutoShape 7"/>
          <p:cNvCxnSpPr>
            <a:cxnSpLocks noChangeShapeType="1"/>
          </p:cNvCxnSpPr>
          <p:nvPr/>
        </p:nvCxnSpPr>
        <p:spPr bwMode="auto">
          <a:xfrm>
            <a:off x="4491388" y="4066560"/>
            <a:ext cx="504000" cy="0"/>
          </a:xfrm>
          <a:prstGeom prst="straightConnector1">
            <a:avLst/>
          </a:prstGeom>
          <a:noFill/>
          <a:ln w="63500">
            <a:solidFill>
              <a:srgbClr val="0000FF"/>
            </a:solidFill>
            <a:round/>
            <a:headEnd/>
            <a:tailEnd type="triangle" w="med" len="med"/>
          </a:ln>
        </p:spPr>
      </p:cxnSp>
      <p:sp>
        <p:nvSpPr>
          <p:cNvPr id="22" name="Text Box 2"/>
          <p:cNvSpPr txBox="1">
            <a:spLocks noChangeArrowheads="1"/>
          </p:cNvSpPr>
          <p:nvPr/>
        </p:nvSpPr>
        <p:spPr bwMode="auto">
          <a:xfrm>
            <a:off x="5091818" y="511907"/>
            <a:ext cx="2147419" cy="373444"/>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3" name="Text Box 2"/>
          <p:cNvSpPr txBox="1">
            <a:spLocks noChangeArrowheads="1"/>
          </p:cNvSpPr>
          <p:nvPr/>
        </p:nvSpPr>
        <p:spPr bwMode="auto">
          <a:xfrm>
            <a:off x="5066287" y="3888146"/>
            <a:ext cx="6992100" cy="505463"/>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4" name="圓角矩形 23"/>
          <p:cNvSpPr/>
          <p:nvPr/>
        </p:nvSpPr>
        <p:spPr bwMode="auto">
          <a:xfrm>
            <a:off x="1408436" y="3804844"/>
            <a:ext cx="3020788" cy="510387"/>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65113" indent="-265113">
              <a:buFont typeface="Wingdings" panose="05000000000000000000" pitchFamily="2" charset="2"/>
              <a:buChar char="ü"/>
            </a:pPr>
            <a:r>
              <a:rPr lang="zh-TW" altLang="en-US" sz="2400" b="1" dirty="0">
                <a:solidFill>
                  <a:schemeClr val="bg1"/>
                </a:solidFill>
                <a:latin typeface="微軟正黑體" panose="020B0604030504040204" pitchFamily="34" charset="-120"/>
                <a:ea typeface="微軟正黑體" panose="020B0604030504040204" pitchFamily="34" charset="-120"/>
              </a:rPr>
              <a:t>學生、家長須簽名</a:t>
            </a:r>
          </a:p>
        </p:txBody>
      </p:sp>
      <p:cxnSp>
        <p:nvCxnSpPr>
          <p:cNvPr id="25" name="AutoShape 7"/>
          <p:cNvCxnSpPr>
            <a:cxnSpLocks noChangeShapeType="1"/>
          </p:cNvCxnSpPr>
          <p:nvPr/>
        </p:nvCxnSpPr>
        <p:spPr bwMode="auto">
          <a:xfrm>
            <a:off x="9759640" y="2795336"/>
            <a:ext cx="504000" cy="0"/>
          </a:xfrm>
          <a:prstGeom prst="straightConnector1">
            <a:avLst/>
          </a:prstGeom>
          <a:noFill/>
          <a:ln w="63500">
            <a:solidFill>
              <a:srgbClr val="0000FF"/>
            </a:solidFill>
            <a:round/>
            <a:headEnd/>
            <a:tailEnd type="triangle" w="med" len="med"/>
          </a:ln>
        </p:spPr>
      </p:cxnSp>
      <p:sp>
        <p:nvSpPr>
          <p:cNvPr id="26" name="Text Box 2"/>
          <p:cNvSpPr txBox="1">
            <a:spLocks noChangeArrowheads="1"/>
          </p:cNvSpPr>
          <p:nvPr/>
        </p:nvSpPr>
        <p:spPr bwMode="auto">
          <a:xfrm>
            <a:off x="10272787" y="1075209"/>
            <a:ext cx="1785600" cy="2111132"/>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7" name="圓角矩形 26"/>
          <p:cNvSpPr/>
          <p:nvPr/>
        </p:nvSpPr>
        <p:spPr bwMode="auto">
          <a:xfrm>
            <a:off x="6649938" y="2533385"/>
            <a:ext cx="3058023" cy="532931"/>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400" b="1" dirty="0">
                <a:solidFill>
                  <a:schemeClr val="bg1"/>
                </a:solidFill>
                <a:latin typeface="微軟正黑體" panose="020B0604030504040204" pitchFamily="34" charset="-120"/>
                <a:ea typeface="微軟正黑體" panose="020B0604030504040204" pitchFamily="34" charset="-120"/>
              </a:rPr>
              <a:t>照片須與鑑定證相同</a:t>
            </a:r>
          </a:p>
        </p:txBody>
      </p:sp>
      <p:cxnSp>
        <p:nvCxnSpPr>
          <p:cNvPr id="28" name="AutoShape 7"/>
          <p:cNvCxnSpPr>
            <a:cxnSpLocks noChangeShapeType="1"/>
          </p:cNvCxnSpPr>
          <p:nvPr/>
        </p:nvCxnSpPr>
        <p:spPr bwMode="auto">
          <a:xfrm>
            <a:off x="4482667" y="6170160"/>
            <a:ext cx="504000" cy="0"/>
          </a:xfrm>
          <a:prstGeom prst="straightConnector1">
            <a:avLst/>
          </a:prstGeom>
          <a:noFill/>
          <a:ln w="63500">
            <a:solidFill>
              <a:srgbClr val="0000FF"/>
            </a:solidFill>
            <a:round/>
            <a:headEnd/>
            <a:tailEnd type="triangle" w="med" len="med"/>
          </a:ln>
        </p:spPr>
      </p:cxnSp>
      <p:sp>
        <p:nvSpPr>
          <p:cNvPr id="29" name="Text Box 2"/>
          <p:cNvSpPr txBox="1">
            <a:spLocks noChangeArrowheads="1"/>
          </p:cNvSpPr>
          <p:nvPr/>
        </p:nvSpPr>
        <p:spPr bwMode="auto">
          <a:xfrm>
            <a:off x="5071731" y="5029979"/>
            <a:ext cx="6986656" cy="1773229"/>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0" name="圓角矩形 29"/>
          <p:cNvSpPr/>
          <p:nvPr/>
        </p:nvSpPr>
        <p:spPr bwMode="auto">
          <a:xfrm>
            <a:off x="1566835" y="5755862"/>
            <a:ext cx="2862388" cy="82859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400" b="1" dirty="0">
                <a:solidFill>
                  <a:schemeClr val="bg1"/>
                </a:solidFill>
                <a:latin typeface="微軟正黑體" panose="020B0604030504040204" pitchFamily="34" charset="-120"/>
                <a:ea typeface="微軟正黑體" panose="020B0604030504040204" pitchFamily="34" charset="-120"/>
              </a:rPr>
              <a:t>依序排列繳交</a:t>
            </a:r>
            <a:r>
              <a:rPr lang="zh-TW" altLang="en-US" sz="2400" b="1" dirty="0" smtClean="0">
                <a:solidFill>
                  <a:schemeClr val="bg1"/>
                </a:solidFill>
                <a:latin typeface="微軟正黑體" panose="020B0604030504040204" pitchFamily="34" charset="-120"/>
                <a:ea typeface="微軟正黑體" panose="020B0604030504040204" pitchFamily="34" charset="-120"/>
              </a:rPr>
              <a:t>資料，無則免附</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451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animBg="1"/>
      <p:bldP spid="24" grpId="0" animBg="1"/>
      <p:bldP spid="26" grpId="0" animBg="1"/>
      <p:bldP spid="27"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190" y="0"/>
            <a:ext cx="7138809" cy="6858000"/>
          </a:xfrm>
          <a:prstGeom prst="rect">
            <a:avLst/>
          </a:prstGeom>
        </p:spPr>
      </p:pic>
      <p:sp>
        <p:nvSpPr>
          <p:cNvPr id="2" name="標題 1"/>
          <p:cNvSpPr>
            <a:spLocks noGrp="1"/>
          </p:cNvSpPr>
          <p:nvPr>
            <p:ph type="title"/>
          </p:nvPr>
        </p:nvSpPr>
        <p:spPr>
          <a:xfrm>
            <a:off x="300875" y="204515"/>
            <a:ext cx="5536397" cy="672671"/>
          </a:xfrm>
        </p:spPr>
        <p:txBody>
          <a:bodyPr>
            <a:normAutofit fontScale="90000"/>
          </a:bodyPr>
          <a:lstStyle/>
          <a:p>
            <a:r>
              <a:rPr lang="zh-TW" altLang="en-US" sz="4400" b="1" dirty="0" smtClean="0">
                <a:solidFill>
                  <a:srgbClr val="FF0000"/>
                </a:solidFill>
              </a:rPr>
              <a:t>特質檢核表</a:t>
            </a:r>
            <a:endParaRPr lang="zh-TW" altLang="en-US" b="1" dirty="0">
              <a:solidFill>
                <a:srgbClr val="7030A0"/>
              </a:solidFill>
            </a:endParaRPr>
          </a:p>
        </p:txBody>
      </p:sp>
      <p:sp>
        <p:nvSpPr>
          <p:cNvPr id="3" name="內容版面配置區 2"/>
          <p:cNvSpPr>
            <a:spLocks noGrp="1"/>
          </p:cNvSpPr>
          <p:nvPr>
            <p:ph idx="1"/>
          </p:nvPr>
        </p:nvSpPr>
        <p:spPr>
          <a:xfrm>
            <a:off x="216857" y="1751963"/>
            <a:ext cx="4953296" cy="4542511"/>
          </a:xfrm>
        </p:spPr>
        <p:txBody>
          <a:bodyPr>
            <a:noAutofit/>
          </a:bodyPr>
          <a:lstStyle/>
          <a:p>
            <a:pPr>
              <a:lnSpc>
                <a:spcPts val="4000"/>
              </a:lnSpc>
              <a:spcBef>
                <a:spcPts val="600"/>
              </a:spcBef>
              <a:buFont typeface="Wingdings" panose="05000000000000000000" pitchFamily="2" charset="2"/>
              <a:buChar char="l"/>
            </a:pPr>
            <a:r>
              <a:rPr lang="zh-TW" altLang="en-US" sz="3200" b="1" dirty="0" smtClean="0">
                <a:solidFill>
                  <a:srgbClr val="002060"/>
                </a:solidFill>
              </a:rPr>
              <a:t>依報名類別選擇表件</a:t>
            </a:r>
            <a:endParaRPr lang="en-US" altLang="zh-TW" sz="3200" b="1" dirty="0" smtClean="0">
              <a:solidFill>
                <a:srgbClr val="002060"/>
              </a:solidFill>
            </a:endParaRP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數理：附件二</a:t>
            </a:r>
            <a:r>
              <a:rPr lang="en-US" altLang="zh-TW" sz="2800" b="1" dirty="0" smtClean="0">
                <a:solidFill>
                  <a:srgbClr val="C00000"/>
                </a:solidFill>
              </a:rPr>
              <a:t>-2</a:t>
            </a: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英語：附件四</a:t>
            </a:r>
            <a:r>
              <a:rPr lang="en-US" altLang="zh-TW" sz="2800" b="1" dirty="0" smtClean="0">
                <a:solidFill>
                  <a:srgbClr val="C00000"/>
                </a:solidFill>
              </a:rPr>
              <a:t>-2</a:t>
            </a:r>
            <a:endParaRPr lang="en-US" altLang="zh-TW" sz="2800" b="1" dirty="0">
              <a:solidFill>
                <a:srgbClr val="C00000"/>
              </a:solidFill>
            </a:endParaRPr>
          </a:p>
        </p:txBody>
      </p:sp>
      <p:sp>
        <p:nvSpPr>
          <p:cNvPr id="20" name="標題 1"/>
          <p:cNvSpPr txBox="1">
            <a:spLocks/>
          </p:cNvSpPr>
          <p:nvPr/>
        </p:nvSpPr>
        <p:spPr>
          <a:xfrm>
            <a:off x="2431973" y="745365"/>
            <a:ext cx="2526343" cy="672671"/>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200" b="1" dirty="0" smtClean="0">
                <a:solidFill>
                  <a:srgbClr val="7030A0"/>
                </a:solidFill>
              </a:rPr>
              <a:t>管道一二共用</a:t>
            </a:r>
            <a:endParaRPr lang="zh-TW" altLang="en-US" sz="3200" b="1" dirty="0">
              <a:solidFill>
                <a:srgbClr val="7030A0"/>
              </a:solidFill>
            </a:endParaRPr>
          </a:p>
        </p:txBody>
      </p:sp>
      <p:sp>
        <p:nvSpPr>
          <p:cNvPr id="28" name="內容版面配置區 2"/>
          <p:cNvSpPr txBox="1">
            <a:spLocks/>
          </p:cNvSpPr>
          <p:nvPr/>
        </p:nvSpPr>
        <p:spPr bwMode="gray">
          <a:xfrm>
            <a:off x="475838" y="4135622"/>
            <a:ext cx="4285059" cy="204115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200" b="1" kern="0" dirty="0">
                <a:solidFill>
                  <a:srgbClr val="0070C0"/>
                </a:solidFill>
                <a:latin typeface="Arial" panose="020B0604020202020204" pitchFamily="34" charset="0"/>
              </a:rPr>
              <a:t>過去得獎紀錄</a:t>
            </a:r>
            <a:endParaRPr lang="en-US" altLang="zh-TW" sz="2200" b="1" kern="0" dirty="0">
              <a:solidFill>
                <a:srgbClr val="0070C0"/>
              </a:solidFill>
              <a:latin typeface="Arial" panose="020B0604020202020204" pitchFamily="34" charset="0"/>
            </a:endParaRPr>
          </a:p>
          <a:p>
            <a:pPr>
              <a:spcBef>
                <a:spcPts val="0"/>
              </a:spcBef>
            </a:pPr>
            <a:r>
              <a:rPr lang="zh-TW" altLang="en-US" sz="2200" b="1" kern="0" dirty="0">
                <a:solidFill>
                  <a:srgbClr val="0070C0"/>
                </a:solidFill>
                <a:latin typeface="Arial" panose="020B0604020202020204" pitchFamily="34" charset="0"/>
              </a:rPr>
              <a:t>曾參加之數學競賽</a:t>
            </a:r>
            <a:endParaRPr lang="en-US" altLang="zh-TW" sz="2200" b="1" kern="0" dirty="0">
              <a:solidFill>
                <a:srgbClr val="0070C0"/>
              </a:solidFill>
              <a:latin typeface="Arial" panose="020B0604020202020204" pitchFamily="34" charset="0"/>
            </a:endParaRPr>
          </a:p>
          <a:p>
            <a:pPr>
              <a:spcBef>
                <a:spcPts val="0"/>
              </a:spcBef>
            </a:pPr>
            <a:r>
              <a:rPr lang="zh-TW" altLang="en-US" sz="2200" b="1" kern="0" dirty="0">
                <a:solidFill>
                  <a:srgbClr val="0070C0"/>
                </a:solidFill>
                <a:latin typeface="Arial" panose="020B0604020202020204" pitchFamily="34" charset="0"/>
              </a:rPr>
              <a:t>對數學或自然之喜好興趣表現</a:t>
            </a:r>
            <a:endParaRPr lang="en-US" altLang="zh-TW" sz="2200" b="1" kern="0" dirty="0">
              <a:solidFill>
                <a:srgbClr val="0070C0"/>
              </a:solidFill>
              <a:latin typeface="Arial" panose="020B0604020202020204" pitchFamily="34" charset="0"/>
            </a:endParaRPr>
          </a:p>
          <a:p>
            <a:pPr>
              <a:spcBef>
                <a:spcPts val="0"/>
              </a:spcBef>
            </a:pPr>
            <a:r>
              <a:rPr lang="zh-TW" altLang="en-US" sz="2200" b="1" kern="0" dirty="0">
                <a:solidFill>
                  <a:srgbClr val="0070C0"/>
                </a:solidFill>
                <a:latin typeface="Arial" panose="020B0604020202020204" pitchFamily="34" charset="0"/>
              </a:rPr>
              <a:t>小學數學或自然學習</a:t>
            </a:r>
            <a:r>
              <a:rPr lang="en-US" altLang="zh-TW" sz="2200" b="1" kern="0" dirty="0">
                <a:solidFill>
                  <a:srgbClr val="0070C0"/>
                </a:solidFill>
                <a:latin typeface="Arial" panose="020B0604020202020204" pitchFamily="34" charset="0"/>
              </a:rPr>
              <a:t>/</a:t>
            </a:r>
            <a:r>
              <a:rPr lang="zh-TW" altLang="en-US" sz="2200" b="1" kern="0" dirty="0">
                <a:solidFill>
                  <a:srgbClr val="0070C0"/>
                </a:solidFill>
                <a:latin typeface="Arial" panose="020B0604020202020204" pitchFamily="34" charset="0"/>
              </a:rPr>
              <a:t>段考表現</a:t>
            </a:r>
            <a:endParaRPr lang="en-US" altLang="zh-TW" sz="2200" b="1" kern="0" dirty="0">
              <a:solidFill>
                <a:srgbClr val="0070C0"/>
              </a:solidFill>
              <a:latin typeface="Arial" panose="020B0604020202020204" pitchFamily="34" charset="0"/>
            </a:endParaRPr>
          </a:p>
          <a:p>
            <a:r>
              <a:rPr lang="zh-TW" altLang="en-US" sz="2800" b="1" u="sng" dirty="0" smtClean="0">
                <a:solidFill>
                  <a:srgbClr val="FF0000"/>
                </a:solidFill>
                <a:latin typeface="微軟正黑體" panose="020B0604030504040204" pitchFamily="34" charset="-120"/>
                <a:ea typeface="微軟正黑體" panose="020B0604030504040204" pitchFamily="34" charset="-120"/>
              </a:rPr>
              <a:t>不可以空白</a:t>
            </a:r>
            <a:endParaRPr lang="en-US" altLang="zh-TW" sz="2800" b="1" u="sng" dirty="0" smtClean="0">
              <a:solidFill>
                <a:srgbClr val="FF0000"/>
              </a:solidFill>
              <a:latin typeface="微軟正黑體" panose="020B0604030504040204" pitchFamily="34" charset="-120"/>
              <a:ea typeface="微軟正黑體" panose="020B0604030504040204" pitchFamily="34" charset="-120"/>
            </a:endParaRPr>
          </a:p>
        </p:txBody>
      </p:sp>
      <p:cxnSp>
        <p:nvCxnSpPr>
          <p:cNvPr id="30" name="AutoShape 4"/>
          <p:cNvCxnSpPr>
            <a:cxnSpLocks noChangeShapeType="1"/>
          </p:cNvCxnSpPr>
          <p:nvPr/>
        </p:nvCxnSpPr>
        <p:spPr bwMode="auto">
          <a:xfrm>
            <a:off x="4782163" y="5250599"/>
            <a:ext cx="396000" cy="295601"/>
          </a:xfrm>
          <a:prstGeom prst="straightConnector1">
            <a:avLst/>
          </a:prstGeom>
          <a:noFill/>
          <a:ln w="63500">
            <a:solidFill>
              <a:srgbClr val="0000FF"/>
            </a:solidFill>
            <a:round/>
            <a:headEnd/>
            <a:tailEnd type="triangle" w="med" len="med"/>
          </a:ln>
        </p:spPr>
      </p:cxnSp>
      <p:sp>
        <p:nvSpPr>
          <p:cNvPr id="13" name="Text Box 2"/>
          <p:cNvSpPr txBox="1">
            <a:spLocks noChangeArrowheads="1"/>
          </p:cNvSpPr>
          <p:nvPr/>
        </p:nvSpPr>
        <p:spPr bwMode="auto">
          <a:xfrm>
            <a:off x="10419110" y="2222654"/>
            <a:ext cx="1691375" cy="254732"/>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4" name="圓角矩形 13"/>
          <p:cNvSpPr/>
          <p:nvPr/>
        </p:nvSpPr>
        <p:spPr bwMode="auto">
          <a:xfrm>
            <a:off x="6929920" y="2181044"/>
            <a:ext cx="3250062" cy="43612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fontAlgn="base">
              <a:spcBef>
                <a:spcPct val="0"/>
              </a:spcBef>
              <a:spcAft>
                <a:spcPct val="0"/>
              </a:spcAft>
              <a:defRPr/>
            </a:pPr>
            <a:r>
              <a:rPr lang="en-US" altLang="zh-TW" sz="2400" b="1" kern="0" dirty="0">
                <a:solidFill>
                  <a:schemeClr val="bg1"/>
                </a:solidFill>
                <a:latin typeface="Arial" panose="020B0604020202020204" pitchFamily="34" charset="0"/>
              </a:rPr>
              <a:t>5</a:t>
            </a:r>
            <a:r>
              <a:rPr lang="zh-TW" altLang="en-US" sz="2400" b="1" kern="0" dirty="0">
                <a:solidFill>
                  <a:schemeClr val="bg1"/>
                </a:solidFill>
                <a:latin typeface="Arial" panose="020B0604020202020204" pitchFamily="34" charset="0"/>
              </a:rPr>
              <a:t>最高</a:t>
            </a:r>
            <a:r>
              <a:rPr lang="en-US" altLang="zh-TW" sz="2400" b="1" kern="0" dirty="0">
                <a:solidFill>
                  <a:schemeClr val="bg1"/>
                </a:solidFill>
                <a:latin typeface="Arial" panose="020B0604020202020204" pitchFamily="34" charset="0"/>
              </a:rPr>
              <a:t>,5</a:t>
            </a:r>
            <a:r>
              <a:rPr lang="zh-TW" altLang="en-US" sz="2400" b="1" kern="0" dirty="0">
                <a:solidFill>
                  <a:schemeClr val="bg1"/>
                </a:solidFill>
                <a:latin typeface="Arial" panose="020B0604020202020204" pitchFamily="34" charset="0"/>
              </a:rPr>
              <a:t>→</a:t>
            </a:r>
            <a:r>
              <a:rPr lang="en-US" altLang="zh-TW" sz="2400" b="1" kern="0" dirty="0">
                <a:solidFill>
                  <a:schemeClr val="bg1"/>
                </a:solidFill>
                <a:latin typeface="Arial" panose="020B0604020202020204" pitchFamily="34" charset="0"/>
              </a:rPr>
              <a:t>4</a:t>
            </a:r>
            <a:r>
              <a:rPr lang="zh-TW" altLang="en-US" sz="2400" b="1" kern="0" dirty="0">
                <a:solidFill>
                  <a:schemeClr val="bg1"/>
                </a:solidFill>
                <a:latin typeface="Arial" panose="020B0604020202020204" pitchFamily="34" charset="0"/>
              </a:rPr>
              <a:t>→</a:t>
            </a:r>
            <a:r>
              <a:rPr lang="en-US" altLang="zh-TW" sz="2400" b="1" kern="0" dirty="0">
                <a:solidFill>
                  <a:schemeClr val="bg1"/>
                </a:solidFill>
                <a:latin typeface="Arial" panose="020B0604020202020204" pitchFamily="34" charset="0"/>
              </a:rPr>
              <a:t>3</a:t>
            </a:r>
            <a:r>
              <a:rPr lang="zh-TW" altLang="en-US" sz="2400" b="1" kern="0" dirty="0">
                <a:solidFill>
                  <a:schemeClr val="bg1"/>
                </a:solidFill>
                <a:latin typeface="Arial" panose="020B0604020202020204" pitchFamily="34" charset="0"/>
              </a:rPr>
              <a:t>→</a:t>
            </a:r>
            <a:r>
              <a:rPr lang="en-US" altLang="zh-TW" sz="2400" b="1" kern="0" dirty="0">
                <a:solidFill>
                  <a:schemeClr val="bg1"/>
                </a:solidFill>
                <a:latin typeface="Arial" panose="020B0604020202020204" pitchFamily="34" charset="0"/>
              </a:rPr>
              <a:t>2</a:t>
            </a:r>
            <a:r>
              <a:rPr lang="zh-TW" altLang="en-US" sz="2400" b="1" kern="0" dirty="0">
                <a:solidFill>
                  <a:schemeClr val="bg1"/>
                </a:solidFill>
                <a:latin typeface="Arial" panose="020B0604020202020204" pitchFamily="34" charset="0"/>
              </a:rPr>
              <a:t>→</a:t>
            </a:r>
            <a:r>
              <a:rPr lang="en-US" altLang="zh-TW" sz="2400" b="1" kern="0" dirty="0">
                <a:solidFill>
                  <a:schemeClr val="bg1"/>
                </a:solidFill>
                <a:latin typeface="Arial" panose="020B0604020202020204" pitchFamily="34" charset="0"/>
              </a:rPr>
              <a:t>1</a:t>
            </a:r>
            <a:endParaRPr lang="zh-TW" altLang="en-US" sz="2400" b="1" kern="0" dirty="0">
              <a:solidFill>
                <a:schemeClr val="bg1"/>
              </a:solidFill>
              <a:latin typeface="Arial" panose="020B0604020202020204" pitchFamily="34" charset="0"/>
            </a:endParaRPr>
          </a:p>
        </p:txBody>
      </p:sp>
      <p:sp>
        <p:nvSpPr>
          <p:cNvPr id="15" name="Text Box 2"/>
          <p:cNvSpPr txBox="1">
            <a:spLocks noChangeArrowheads="1"/>
          </p:cNvSpPr>
          <p:nvPr/>
        </p:nvSpPr>
        <p:spPr bwMode="auto">
          <a:xfrm>
            <a:off x="5218072" y="6049437"/>
            <a:ext cx="6736895" cy="482484"/>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圓角矩形 15"/>
          <p:cNvSpPr/>
          <p:nvPr/>
        </p:nvSpPr>
        <p:spPr bwMode="auto">
          <a:xfrm>
            <a:off x="9864531" y="5488886"/>
            <a:ext cx="2090436" cy="43612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400" b="1" dirty="0">
                <a:solidFill>
                  <a:schemeClr val="bg1"/>
                </a:solidFill>
                <a:latin typeface="微軟正黑體" panose="020B0604030504040204" pitchFamily="34" charset="-120"/>
                <a:ea typeface="微軟正黑體" panose="020B0604030504040204" pitchFamily="34" charset="-120"/>
              </a:rPr>
              <a:t>推薦人須簽名</a:t>
            </a:r>
          </a:p>
        </p:txBody>
      </p:sp>
      <p:sp>
        <p:nvSpPr>
          <p:cNvPr id="17" name="Text Box 2"/>
          <p:cNvSpPr txBox="1">
            <a:spLocks noChangeArrowheads="1"/>
          </p:cNvSpPr>
          <p:nvPr/>
        </p:nvSpPr>
        <p:spPr bwMode="auto">
          <a:xfrm>
            <a:off x="6676663" y="170796"/>
            <a:ext cx="570303" cy="317660"/>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 name="Text Box 2"/>
          <p:cNvSpPr txBox="1">
            <a:spLocks noChangeArrowheads="1"/>
          </p:cNvSpPr>
          <p:nvPr/>
        </p:nvSpPr>
        <p:spPr bwMode="auto">
          <a:xfrm>
            <a:off x="5053190" y="4798213"/>
            <a:ext cx="5994038" cy="252252"/>
          </a:xfrm>
          <a:prstGeom prst="rect">
            <a:avLst/>
          </a:prstGeom>
          <a:noFill/>
          <a:ln w="50800">
            <a:solidFill>
              <a:schemeClr val="accent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48715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71" y="0"/>
            <a:ext cx="7189329" cy="6858000"/>
          </a:xfrm>
          <a:prstGeom prst="rect">
            <a:avLst/>
          </a:prstGeom>
        </p:spPr>
      </p:pic>
      <p:sp>
        <p:nvSpPr>
          <p:cNvPr id="2" name="標題 1"/>
          <p:cNvSpPr>
            <a:spLocks noGrp="1"/>
          </p:cNvSpPr>
          <p:nvPr>
            <p:ph type="title"/>
          </p:nvPr>
        </p:nvSpPr>
        <p:spPr>
          <a:xfrm>
            <a:off x="300875" y="204515"/>
            <a:ext cx="5536397" cy="672671"/>
          </a:xfrm>
        </p:spPr>
        <p:txBody>
          <a:bodyPr>
            <a:normAutofit fontScale="90000"/>
          </a:bodyPr>
          <a:lstStyle/>
          <a:p>
            <a:r>
              <a:rPr lang="zh-TW" altLang="en-US" sz="4400" b="1" dirty="0" smtClean="0">
                <a:solidFill>
                  <a:srgbClr val="FF0000"/>
                </a:solidFill>
              </a:rPr>
              <a:t>鑑定證</a:t>
            </a:r>
            <a:endParaRPr lang="zh-TW" altLang="en-US" b="1" dirty="0">
              <a:solidFill>
                <a:srgbClr val="7030A0"/>
              </a:solidFill>
            </a:endParaRPr>
          </a:p>
        </p:txBody>
      </p:sp>
      <p:sp>
        <p:nvSpPr>
          <p:cNvPr id="3" name="內容版面配置區 2"/>
          <p:cNvSpPr>
            <a:spLocks noGrp="1"/>
          </p:cNvSpPr>
          <p:nvPr>
            <p:ph idx="1"/>
          </p:nvPr>
        </p:nvSpPr>
        <p:spPr>
          <a:xfrm>
            <a:off x="216857" y="1751963"/>
            <a:ext cx="4953296" cy="3968353"/>
          </a:xfrm>
        </p:spPr>
        <p:txBody>
          <a:bodyPr>
            <a:noAutofit/>
          </a:bodyPr>
          <a:lstStyle/>
          <a:p>
            <a:pPr>
              <a:lnSpc>
                <a:spcPts val="4000"/>
              </a:lnSpc>
              <a:spcBef>
                <a:spcPts val="600"/>
              </a:spcBef>
              <a:buFont typeface="Wingdings" panose="05000000000000000000" pitchFamily="2" charset="2"/>
              <a:buChar char="l"/>
            </a:pPr>
            <a:r>
              <a:rPr lang="zh-TW" altLang="en-US" sz="3200" b="1" dirty="0" smtClean="0">
                <a:solidFill>
                  <a:srgbClr val="002060"/>
                </a:solidFill>
              </a:rPr>
              <a:t>依報名類別選擇表件</a:t>
            </a:r>
            <a:endParaRPr lang="en-US" altLang="zh-TW" sz="3200" b="1" dirty="0" smtClean="0">
              <a:solidFill>
                <a:srgbClr val="002060"/>
              </a:solidFill>
            </a:endParaRP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數理：附件三</a:t>
            </a:r>
            <a:endParaRPr lang="en-US" altLang="zh-TW" sz="2800" b="1" dirty="0" smtClean="0">
              <a:solidFill>
                <a:srgbClr val="C00000"/>
              </a:solidFill>
            </a:endParaRPr>
          </a:p>
          <a:p>
            <a:pPr marL="346075" indent="15875">
              <a:lnSpc>
                <a:spcPts val="4000"/>
              </a:lnSpc>
              <a:spcBef>
                <a:spcPts val="0"/>
              </a:spcBef>
              <a:buFont typeface="Wingdings" panose="05000000000000000000" pitchFamily="2" charset="2"/>
              <a:buChar char="ü"/>
            </a:pPr>
            <a:r>
              <a:rPr lang="zh-TW" altLang="en-US" sz="2800" b="1" dirty="0" smtClean="0">
                <a:solidFill>
                  <a:srgbClr val="C00000"/>
                </a:solidFill>
              </a:rPr>
              <a:t>英語：附件五</a:t>
            </a:r>
            <a:endParaRPr lang="en-US" altLang="zh-TW" sz="2800" b="1" dirty="0">
              <a:solidFill>
                <a:srgbClr val="C00000"/>
              </a:solidFill>
            </a:endParaRPr>
          </a:p>
        </p:txBody>
      </p:sp>
      <p:sp>
        <p:nvSpPr>
          <p:cNvPr id="20" name="標題 1"/>
          <p:cNvSpPr txBox="1">
            <a:spLocks/>
          </p:cNvSpPr>
          <p:nvPr/>
        </p:nvSpPr>
        <p:spPr>
          <a:xfrm>
            <a:off x="2431973" y="745365"/>
            <a:ext cx="2526343" cy="672671"/>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200" b="1" dirty="0" smtClean="0">
                <a:solidFill>
                  <a:srgbClr val="7030A0"/>
                </a:solidFill>
              </a:rPr>
              <a:t>管道一二共用</a:t>
            </a:r>
            <a:endParaRPr lang="zh-TW" altLang="en-US" sz="3200" b="1" dirty="0">
              <a:solidFill>
                <a:srgbClr val="7030A0"/>
              </a:solidFill>
            </a:endParaRPr>
          </a:p>
        </p:txBody>
      </p:sp>
      <p:sp>
        <p:nvSpPr>
          <p:cNvPr id="29" name="圓角矩形 28"/>
          <p:cNvSpPr/>
          <p:nvPr/>
        </p:nvSpPr>
        <p:spPr bwMode="auto">
          <a:xfrm>
            <a:off x="9143750" y="1209406"/>
            <a:ext cx="1100848" cy="228700"/>
          </a:xfrm>
          <a:prstGeom prst="roundRect">
            <a:avLst/>
          </a:prstGeom>
          <a:solidFill>
            <a:schemeClr val="accent2">
              <a:lumMod val="50000"/>
            </a:schemeClr>
          </a:solidFill>
          <a:ln w="381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00B0F0"/>
              </a:solidFill>
              <a:effectLst/>
              <a:latin typeface="標楷體" panose="03000509000000000000" pitchFamily="65" charset="-120"/>
              <a:ea typeface="標楷體" panose="03000509000000000000" pitchFamily="65" charset="-120"/>
            </a:endParaRPr>
          </a:p>
        </p:txBody>
      </p:sp>
      <p:cxnSp>
        <p:nvCxnSpPr>
          <p:cNvPr id="13" name="AutoShape 7"/>
          <p:cNvCxnSpPr>
            <a:cxnSpLocks noChangeShapeType="1"/>
          </p:cNvCxnSpPr>
          <p:nvPr/>
        </p:nvCxnSpPr>
        <p:spPr bwMode="auto">
          <a:xfrm>
            <a:off x="4652554" y="4147746"/>
            <a:ext cx="504000" cy="0"/>
          </a:xfrm>
          <a:prstGeom prst="straightConnector1">
            <a:avLst/>
          </a:prstGeom>
          <a:noFill/>
          <a:ln w="63500">
            <a:solidFill>
              <a:srgbClr val="0000FF"/>
            </a:solidFill>
            <a:round/>
            <a:headEnd/>
            <a:tailEnd type="triangle" w="med" len="med"/>
          </a:ln>
        </p:spPr>
      </p:cxnSp>
      <p:sp>
        <p:nvSpPr>
          <p:cNvPr id="17" name="Text Box 2"/>
          <p:cNvSpPr txBox="1">
            <a:spLocks noChangeArrowheads="1"/>
          </p:cNvSpPr>
          <p:nvPr/>
        </p:nvSpPr>
        <p:spPr bwMode="auto">
          <a:xfrm>
            <a:off x="5220353" y="1133575"/>
            <a:ext cx="2318126" cy="3898812"/>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 name="圓角矩形 17"/>
          <p:cNvSpPr/>
          <p:nvPr/>
        </p:nvSpPr>
        <p:spPr bwMode="auto">
          <a:xfrm>
            <a:off x="1213301" y="3722951"/>
            <a:ext cx="3394898" cy="849591"/>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65113" indent="-265113">
              <a:buFont typeface="Wingdings" panose="05000000000000000000" pitchFamily="2" charset="2"/>
              <a:buChar char="ü"/>
            </a:pPr>
            <a:r>
              <a:rPr lang="zh-TW" altLang="en-US" sz="2400" b="1" dirty="0" smtClean="0">
                <a:solidFill>
                  <a:schemeClr val="bg1"/>
                </a:solidFill>
                <a:latin typeface="微軟正黑體" panose="020B0604030504040204" pitchFamily="34" charset="-120"/>
                <a:ea typeface="微軟正黑體" panose="020B0604030504040204" pitchFamily="34" charset="-120"/>
              </a:rPr>
              <a:t>學校</a:t>
            </a:r>
            <a:r>
              <a:rPr lang="zh-TW" altLang="en-US" sz="2400" b="1" dirty="0">
                <a:solidFill>
                  <a:schemeClr val="bg1"/>
                </a:solidFill>
                <a:latin typeface="微軟正黑體" panose="020B0604030504040204" pitchFamily="34" charset="-120"/>
                <a:ea typeface="微軟正黑體" panose="020B0604030504040204" pitchFamily="34" charset="-120"/>
              </a:rPr>
              <a:t>、姓名要寫</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marL="265113" indent="-265113">
              <a:buFont typeface="Wingdings" panose="05000000000000000000" pitchFamily="2" charset="2"/>
              <a:buChar char="ü"/>
            </a:pPr>
            <a:r>
              <a:rPr lang="zh-TW" altLang="en-US" sz="2400" b="1" dirty="0" smtClean="0">
                <a:solidFill>
                  <a:schemeClr val="bg1"/>
                </a:solidFill>
                <a:latin typeface="微軟正黑體" panose="020B0604030504040204" pitchFamily="34" charset="-120"/>
                <a:ea typeface="微軟正黑體" panose="020B0604030504040204" pitchFamily="34" charset="-120"/>
              </a:rPr>
              <a:t>照片</a:t>
            </a:r>
            <a:r>
              <a:rPr lang="zh-TW" altLang="en-US" sz="2400" b="1" dirty="0">
                <a:solidFill>
                  <a:schemeClr val="bg1"/>
                </a:solidFill>
                <a:latin typeface="微軟正黑體" panose="020B0604030504040204" pitchFamily="34" charset="-120"/>
                <a:ea typeface="微軟正黑體" panose="020B0604030504040204" pitchFamily="34" charset="-120"/>
              </a:rPr>
              <a:t>須</a:t>
            </a:r>
            <a:r>
              <a:rPr lang="zh-TW" altLang="en-US" sz="2400" b="1" dirty="0" smtClean="0">
                <a:solidFill>
                  <a:schemeClr val="bg1"/>
                </a:solidFill>
                <a:latin typeface="微軟正黑體" panose="020B0604030504040204" pitchFamily="34" charset="-120"/>
                <a:ea typeface="微軟正黑體" panose="020B0604030504040204" pitchFamily="34" charset="-120"/>
              </a:rPr>
              <a:t>與報</a:t>
            </a:r>
            <a:r>
              <a:rPr lang="zh-TW" altLang="en-US" sz="2400" b="1" dirty="0">
                <a:solidFill>
                  <a:schemeClr val="bg1"/>
                </a:solidFill>
                <a:latin typeface="微軟正黑體" panose="020B0604030504040204" pitchFamily="34" charset="-120"/>
                <a:ea typeface="微軟正黑體" panose="020B0604030504040204" pitchFamily="34" charset="-120"/>
              </a:rPr>
              <a:t>名</a:t>
            </a:r>
            <a:r>
              <a:rPr lang="zh-TW" altLang="en-US" sz="2400" b="1" dirty="0" smtClean="0">
                <a:solidFill>
                  <a:schemeClr val="bg1"/>
                </a:solidFill>
                <a:latin typeface="微軟正黑體" panose="020B0604030504040204" pitchFamily="34" charset="-120"/>
                <a:ea typeface="微軟正黑體" panose="020B0604030504040204" pitchFamily="34" charset="-120"/>
              </a:rPr>
              <a:t>表</a:t>
            </a:r>
            <a:r>
              <a:rPr lang="zh-TW" altLang="en-US" sz="2400" b="1" dirty="0">
                <a:solidFill>
                  <a:schemeClr val="bg1"/>
                </a:solidFill>
                <a:latin typeface="微軟正黑體" panose="020B0604030504040204" pitchFamily="34" charset="-120"/>
                <a:ea typeface="微軟正黑體" panose="020B0604030504040204" pitchFamily="34" charset="-120"/>
              </a:rPr>
              <a:t>相同</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19" name="Text Box 2"/>
          <p:cNvSpPr txBox="1">
            <a:spLocks noChangeArrowheads="1"/>
          </p:cNvSpPr>
          <p:nvPr/>
        </p:nvSpPr>
        <p:spPr bwMode="auto">
          <a:xfrm>
            <a:off x="5881627" y="787380"/>
            <a:ext cx="832751" cy="315586"/>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2" name="圓角矩形 21"/>
          <p:cNvSpPr/>
          <p:nvPr/>
        </p:nvSpPr>
        <p:spPr bwMode="auto">
          <a:xfrm>
            <a:off x="9154383" y="2065387"/>
            <a:ext cx="1100848" cy="228700"/>
          </a:xfrm>
          <a:prstGeom prst="roundRect">
            <a:avLst/>
          </a:prstGeom>
          <a:solidFill>
            <a:schemeClr val="accent2">
              <a:lumMod val="50000"/>
            </a:schemeClr>
          </a:solidFill>
          <a:ln w="381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00B0F0"/>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383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9" grpId="0" animBg="1"/>
      <p:bldP spid="17" grpId="0" animBg="1"/>
      <p:bldP spid="18" grpId="0" animBg="1"/>
      <p:bldP spid="19"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r="689"/>
          <a:stretch/>
        </p:blipFill>
        <p:spPr>
          <a:xfrm>
            <a:off x="4944140" y="0"/>
            <a:ext cx="7247860" cy="6858000"/>
          </a:xfrm>
          <a:prstGeom prst="rect">
            <a:avLst/>
          </a:prstGeom>
        </p:spPr>
      </p:pic>
      <p:sp>
        <p:nvSpPr>
          <p:cNvPr id="2" name="標題 1"/>
          <p:cNvSpPr>
            <a:spLocks noGrp="1"/>
          </p:cNvSpPr>
          <p:nvPr>
            <p:ph type="title"/>
          </p:nvPr>
        </p:nvSpPr>
        <p:spPr>
          <a:xfrm>
            <a:off x="300875" y="204515"/>
            <a:ext cx="5536397" cy="672671"/>
          </a:xfrm>
        </p:spPr>
        <p:txBody>
          <a:bodyPr>
            <a:normAutofit fontScale="90000"/>
          </a:bodyPr>
          <a:lstStyle/>
          <a:p>
            <a:r>
              <a:rPr lang="zh-TW" altLang="en-US" sz="4400" b="1" dirty="0" smtClean="0">
                <a:solidFill>
                  <a:srgbClr val="FF0000"/>
                </a:solidFill>
              </a:rPr>
              <a:t>特殊</a:t>
            </a:r>
            <a:r>
              <a:rPr lang="zh-TW" altLang="en-US" sz="4400" b="1" dirty="0">
                <a:solidFill>
                  <a:srgbClr val="FF0000"/>
                </a:solidFill>
              </a:rPr>
              <a:t>鑑定場服務</a:t>
            </a:r>
            <a:r>
              <a:rPr lang="zh-TW" altLang="en-US" sz="4400" b="1" dirty="0" smtClean="0">
                <a:solidFill>
                  <a:srgbClr val="FF0000"/>
                </a:solidFill>
              </a:rPr>
              <a:t>需求</a:t>
            </a:r>
            <a:endParaRPr lang="zh-TW" altLang="en-US" b="1" dirty="0">
              <a:solidFill>
                <a:srgbClr val="7030A0"/>
              </a:solidFill>
            </a:endParaRPr>
          </a:p>
        </p:txBody>
      </p:sp>
      <p:sp>
        <p:nvSpPr>
          <p:cNvPr id="20" name="標題 1"/>
          <p:cNvSpPr txBox="1">
            <a:spLocks/>
          </p:cNvSpPr>
          <p:nvPr/>
        </p:nvSpPr>
        <p:spPr>
          <a:xfrm>
            <a:off x="1162112" y="649672"/>
            <a:ext cx="3122809" cy="6726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2600" b="1" dirty="0" smtClean="0">
                <a:solidFill>
                  <a:srgbClr val="7030A0"/>
                </a:solidFill>
              </a:rPr>
              <a:t>附件六</a:t>
            </a:r>
            <a:r>
              <a:rPr lang="en-US" altLang="zh-TW" sz="2600" b="1" dirty="0" smtClean="0">
                <a:solidFill>
                  <a:srgbClr val="7030A0"/>
                </a:solidFill>
              </a:rPr>
              <a:t>-</a:t>
            </a:r>
            <a:r>
              <a:rPr lang="zh-TW" altLang="en-US" sz="2600" b="1" dirty="0" smtClean="0">
                <a:solidFill>
                  <a:srgbClr val="7030A0"/>
                </a:solidFill>
              </a:rPr>
              <a:t>視</a:t>
            </a:r>
            <a:r>
              <a:rPr lang="zh-TW" altLang="en-US" sz="2600" b="1" dirty="0">
                <a:solidFill>
                  <a:srgbClr val="7030A0"/>
                </a:solidFill>
              </a:rPr>
              <a:t>需要</a:t>
            </a:r>
            <a:r>
              <a:rPr lang="zh-TW" altLang="en-US" sz="2600" b="1" dirty="0" smtClean="0">
                <a:solidFill>
                  <a:srgbClr val="7030A0"/>
                </a:solidFill>
              </a:rPr>
              <a:t>繳交</a:t>
            </a:r>
            <a:endParaRPr lang="zh-TW" altLang="en-US" sz="2600" b="1" dirty="0">
              <a:solidFill>
                <a:srgbClr val="7030A0"/>
              </a:solidFill>
            </a:endParaRPr>
          </a:p>
        </p:txBody>
      </p:sp>
      <p:sp>
        <p:nvSpPr>
          <p:cNvPr id="7" name="Text Box 2"/>
          <p:cNvSpPr txBox="1">
            <a:spLocks noChangeArrowheads="1"/>
          </p:cNvSpPr>
          <p:nvPr/>
        </p:nvSpPr>
        <p:spPr bwMode="auto">
          <a:xfrm>
            <a:off x="5029195" y="710632"/>
            <a:ext cx="4559442" cy="322328"/>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cxnSp>
        <p:nvCxnSpPr>
          <p:cNvPr id="8" name="AutoShape 7"/>
          <p:cNvCxnSpPr>
            <a:cxnSpLocks noChangeShapeType="1"/>
          </p:cNvCxnSpPr>
          <p:nvPr/>
        </p:nvCxnSpPr>
        <p:spPr bwMode="auto">
          <a:xfrm>
            <a:off x="4573688" y="1927492"/>
            <a:ext cx="504000" cy="0"/>
          </a:xfrm>
          <a:prstGeom prst="straightConnector1">
            <a:avLst/>
          </a:prstGeom>
          <a:noFill/>
          <a:ln w="63500">
            <a:solidFill>
              <a:srgbClr val="0000FF"/>
            </a:solidFill>
            <a:round/>
            <a:headEnd/>
            <a:tailEnd type="triangle" w="med" len="med"/>
          </a:ln>
        </p:spPr>
      </p:cxnSp>
      <p:sp>
        <p:nvSpPr>
          <p:cNvPr id="9" name="Text Box 2"/>
          <p:cNvSpPr txBox="1">
            <a:spLocks noChangeArrowheads="1"/>
          </p:cNvSpPr>
          <p:nvPr/>
        </p:nvSpPr>
        <p:spPr bwMode="auto">
          <a:xfrm>
            <a:off x="5145587" y="1603059"/>
            <a:ext cx="6886876" cy="503542"/>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0" name="圓角矩形 9"/>
          <p:cNvSpPr/>
          <p:nvPr/>
        </p:nvSpPr>
        <p:spPr bwMode="auto">
          <a:xfrm>
            <a:off x="1039943" y="1398267"/>
            <a:ext cx="3470399" cy="1241257"/>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身</a:t>
            </a:r>
            <a:r>
              <a:rPr lang="zh-TW" altLang="en-US" sz="2400" b="1" dirty="0">
                <a:solidFill>
                  <a:schemeClr val="bg1"/>
                </a:solidFill>
                <a:latin typeface="微軟正黑體" panose="020B0604030504040204" pitchFamily="34" charset="-120"/>
                <a:ea typeface="微軟正黑體" panose="020B0604030504040204" pitchFamily="34" charset="-120"/>
              </a:rPr>
              <a:t>心</a:t>
            </a:r>
            <a:r>
              <a:rPr lang="zh-TW" altLang="en-US" sz="2400" b="1" dirty="0" smtClean="0">
                <a:solidFill>
                  <a:schemeClr val="bg1"/>
                </a:solidFill>
                <a:latin typeface="微軟正黑體" panose="020B0604030504040204" pitchFamily="34" charset="-120"/>
                <a:ea typeface="微軟正黑體" panose="020B0604030504040204" pitchFamily="34" charset="-120"/>
              </a:rPr>
              <a:t>障礙學生</a:t>
            </a:r>
            <a:r>
              <a:rPr lang="zh-TW" altLang="en-US" sz="2400" b="1" dirty="0">
                <a:solidFill>
                  <a:schemeClr val="bg1"/>
                </a:solidFill>
                <a:latin typeface="微軟正黑體" panose="020B0604030504040204" pitchFamily="34" charset="-120"/>
                <a:ea typeface="微軟正黑體" panose="020B0604030504040204" pitchFamily="34" charset="-120"/>
              </a:rPr>
              <a:t>：</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marL="361950" indent="-361950">
              <a:buFont typeface="Wingdings" panose="05000000000000000000" pitchFamily="2" charset="2"/>
              <a:buChar char="ü"/>
            </a:pPr>
            <a:r>
              <a:rPr lang="en-US" altLang="zh-TW" sz="2400" b="1" dirty="0" err="1" smtClean="0">
                <a:solidFill>
                  <a:schemeClr val="bg1"/>
                </a:solidFill>
                <a:latin typeface="微軟正黑體" panose="020B0604030504040204" pitchFamily="34" charset="-120"/>
                <a:ea typeface="微軟正黑體" panose="020B0604030504040204" pitchFamily="34" charset="-120"/>
              </a:rPr>
              <a:t>IEP</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需求相關資料表</a:t>
            </a:r>
            <a:r>
              <a:rPr lang="en-US" altLang="zh-TW" sz="2400" b="1" dirty="0" smtClean="0">
                <a:solidFill>
                  <a:schemeClr val="bg1"/>
                </a:solidFill>
                <a:latin typeface="微軟正黑體" panose="020B0604030504040204" pitchFamily="34" charset="-120"/>
                <a:ea typeface="微軟正黑體" panose="020B0604030504040204" pitchFamily="34" charset="-120"/>
              </a:rPr>
              <a:t>)</a:t>
            </a:r>
          </a:p>
          <a:p>
            <a:pPr marL="361950" indent="-361950">
              <a:buFont typeface="Wingdings" panose="05000000000000000000" pitchFamily="2" charset="2"/>
              <a:buChar char="ü"/>
            </a:pPr>
            <a:r>
              <a:rPr lang="zh-TW" altLang="en-US" sz="2400" b="1" dirty="0" smtClean="0">
                <a:solidFill>
                  <a:schemeClr val="bg1"/>
                </a:solidFill>
                <a:latin typeface="微軟正黑體" panose="020B0604030504040204" pitchFamily="34" charset="-120"/>
                <a:ea typeface="微軟正黑體" panose="020B0604030504040204" pitchFamily="34" charset="-120"/>
              </a:rPr>
              <a:t>鑑</a:t>
            </a:r>
            <a:r>
              <a:rPr lang="zh-TW" altLang="en-US" sz="2400" b="1" dirty="0">
                <a:solidFill>
                  <a:schemeClr val="bg1"/>
                </a:solidFill>
                <a:latin typeface="微軟正黑體" panose="020B0604030504040204" pitchFamily="34" charset="-120"/>
                <a:ea typeface="微軟正黑體" panose="020B0604030504040204" pitchFamily="34" charset="-120"/>
              </a:rPr>
              <a:t>輔會安置</a:t>
            </a:r>
            <a:r>
              <a:rPr lang="zh-TW" altLang="en-US" sz="2400" b="1" dirty="0" smtClean="0">
                <a:solidFill>
                  <a:schemeClr val="bg1"/>
                </a:solidFill>
                <a:latin typeface="微軟正黑體" panose="020B0604030504040204" pitchFamily="34" charset="-120"/>
                <a:ea typeface="微軟正黑體" panose="020B0604030504040204" pitchFamily="34" charset="-120"/>
              </a:rPr>
              <a:t>建議書</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cxnSp>
        <p:nvCxnSpPr>
          <p:cNvPr id="11" name="AutoShape 7"/>
          <p:cNvCxnSpPr>
            <a:cxnSpLocks noChangeShapeType="1"/>
          </p:cNvCxnSpPr>
          <p:nvPr/>
        </p:nvCxnSpPr>
        <p:spPr bwMode="auto">
          <a:xfrm>
            <a:off x="4584321" y="3675137"/>
            <a:ext cx="504000" cy="0"/>
          </a:xfrm>
          <a:prstGeom prst="straightConnector1">
            <a:avLst/>
          </a:prstGeom>
          <a:noFill/>
          <a:ln w="63500">
            <a:solidFill>
              <a:srgbClr val="0000FF"/>
            </a:solidFill>
            <a:round/>
            <a:headEnd/>
            <a:tailEnd type="triangle" w="med" len="med"/>
          </a:ln>
        </p:spPr>
      </p:cxnSp>
      <p:sp>
        <p:nvSpPr>
          <p:cNvPr id="12" name="Text Box 2"/>
          <p:cNvSpPr txBox="1">
            <a:spLocks noChangeArrowheads="1"/>
          </p:cNvSpPr>
          <p:nvPr/>
        </p:nvSpPr>
        <p:spPr bwMode="auto">
          <a:xfrm>
            <a:off x="5148874" y="2371059"/>
            <a:ext cx="6886876" cy="2784141"/>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3" name="圓角矩形 12"/>
          <p:cNvSpPr/>
          <p:nvPr/>
        </p:nvSpPr>
        <p:spPr bwMode="auto">
          <a:xfrm>
            <a:off x="1053746" y="3052782"/>
            <a:ext cx="3470399" cy="1252818"/>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務必檢附並浮貼相關證明以利審查鑑定場特殊需求項目</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cxnSp>
        <p:nvCxnSpPr>
          <p:cNvPr id="14" name="AutoShape 7"/>
          <p:cNvCxnSpPr>
            <a:cxnSpLocks noChangeShapeType="1"/>
          </p:cNvCxnSpPr>
          <p:nvPr/>
        </p:nvCxnSpPr>
        <p:spPr bwMode="auto">
          <a:xfrm>
            <a:off x="4569324" y="5859065"/>
            <a:ext cx="468000" cy="0"/>
          </a:xfrm>
          <a:prstGeom prst="straightConnector1">
            <a:avLst/>
          </a:prstGeom>
          <a:noFill/>
          <a:ln w="63500">
            <a:solidFill>
              <a:srgbClr val="0000FF"/>
            </a:solidFill>
            <a:round/>
            <a:headEnd/>
            <a:tailEnd type="triangle" w="med" len="med"/>
          </a:ln>
        </p:spPr>
      </p:cxnSp>
      <p:sp>
        <p:nvSpPr>
          <p:cNvPr id="15" name="Text Box 2"/>
          <p:cNvSpPr txBox="1">
            <a:spLocks noChangeArrowheads="1"/>
          </p:cNvSpPr>
          <p:nvPr/>
        </p:nvSpPr>
        <p:spPr bwMode="auto">
          <a:xfrm>
            <a:off x="5096162" y="5305647"/>
            <a:ext cx="7014321" cy="1054096"/>
          </a:xfrm>
          <a:prstGeom prst="rect">
            <a:avLst/>
          </a:prstGeom>
          <a:noFill/>
          <a:ln w="508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圓角矩形 15"/>
          <p:cNvSpPr/>
          <p:nvPr/>
        </p:nvSpPr>
        <p:spPr bwMode="auto">
          <a:xfrm>
            <a:off x="1053746" y="5428055"/>
            <a:ext cx="3470399" cy="814345"/>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indent="-342900">
              <a:buFont typeface="Wingdings" panose="05000000000000000000" pitchFamily="2" charset="2"/>
              <a:buChar char="ü"/>
            </a:pPr>
            <a:r>
              <a:rPr lang="zh-TW" altLang="en-US" sz="2400" b="1" dirty="0">
                <a:solidFill>
                  <a:schemeClr val="bg1"/>
                </a:solidFill>
                <a:latin typeface="微軟正黑體" panose="020B0604030504040204" pitchFamily="34" charset="-120"/>
                <a:ea typeface="微軟正黑體" panose="020B0604030504040204" pitchFamily="34" charset="-120"/>
              </a:rPr>
              <a:t>學生、家長須</a:t>
            </a:r>
            <a:r>
              <a:rPr lang="zh-TW" altLang="en-US" sz="2400" b="1" dirty="0" smtClean="0">
                <a:solidFill>
                  <a:schemeClr val="bg1"/>
                </a:solidFill>
                <a:latin typeface="微軟正黑體" panose="020B0604030504040204" pitchFamily="34" charset="-120"/>
                <a:ea typeface="微軟正黑體" panose="020B0604030504040204" pitchFamily="34" charset="-120"/>
              </a:rPr>
              <a:t>簽名</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2400" b="1" dirty="0" smtClean="0">
                <a:solidFill>
                  <a:schemeClr val="bg1"/>
                </a:solidFill>
                <a:latin typeface="微軟正黑體" panose="020B0604030504040204" pitchFamily="34" charset="-120"/>
                <a:ea typeface="微軟正黑體" panose="020B0604030504040204" pitchFamily="34" charset="-120"/>
              </a:rPr>
              <a:t>就讀學校核章</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390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8400" y="1613699"/>
            <a:ext cx="10770674" cy="4925324"/>
          </a:xfrm>
        </p:spPr>
        <p:txBody>
          <a:bodyPr>
            <a:normAutofit fontScale="92500" lnSpcReduction="10000"/>
          </a:bodyPr>
          <a:lstStyle/>
          <a:p>
            <a:pPr marL="0" indent="0">
              <a:spcBef>
                <a:spcPts val="1200"/>
              </a:spcBef>
              <a:buClr>
                <a:srgbClr val="003399"/>
              </a:buClr>
              <a:buNone/>
            </a:pPr>
            <a:r>
              <a:rPr lang="zh-TW" altLang="en-US" sz="3900" b="1" dirty="0" smtClean="0">
                <a:solidFill>
                  <a:schemeClr val="tx2"/>
                </a:solidFill>
              </a:rPr>
              <a:t>①報名表</a:t>
            </a:r>
            <a:r>
              <a:rPr lang="en-US" altLang="zh-TW" sz="3600" b="1" dirty="0" smtClean="0">
                <a:solidFill>
                  <a:schemeClr val="tx2"/>
                </a:solidFill>
              </a:rPr>
              <a:t>(</a:t>
            </a:r>
            <a:r>
              <a:rPr lang="en-US" altLang="zh-TW" sz="2800" b="1" dirty="0" smtClean="0">
                <a:solidFill>
                  <a:schemeClr val="tx2"/>
                </a:solidFill>
              </a:rPr>
              <a:t>2</a:t>
            </a:r>
            <a:r>
              <a:rPr lang="zh-TW" altLang="en-US" sz="2800" b="1" dirty="0">
                <a:solidFill>
                  <a:schemeClr val="tx2"/>
                </a:solidFill>
              </a:rPr>
              <a:t>吋照片一張，</a:t>
            </a:r>
            <a:r>
              <a:rPr lang="zh-TW" altLang="en-US" sz="2800" b="1" dirty="0" smtClean="0">
                <a:solidFill>
                  <a:schemeClr val="tx2"/>
                </a:solidFill>
              </a:rPr>
              <a:t>同鑑定證</a:t>
            </a:r>
            <a:r>
              <a:rPr lang="en-US" altLang="zh-TW" sz="2800" b="1" dirty="0" smtClean="0">
                <a:solidFill>
                  <a:schemeClr val="tx2"/>
                </a:solidFill>
              </a:rPr>
              <a:t>)</a:t>
            </a:r>
            <a:r>
              <a:rPr lang="zh-TW" altLang="en-US" sz="2800" b="1" dirty="0" smtClean="0">
                <a:solidFill>
                  <a:schemeClr val="tx2"/>
                </a:solidFill>
              </a:rPr>
              <a:t>   </a:t>
            </a:r>
            <a:r>
              <a:rPr lang="en-US" altLang="zh-TW" sz="2600" b="1" dirty="0" smtClean="0">
                <a:solidFill>
                  <a:schemeClr val="tx2"/>
                </a:solidFill>
                <a:latin typeface="華康仿宋體W6" panose="02010609010101010101" pitchFamily="49" charset="-120"/>
                <a:ea typeface="華康仿宋體W6" panose="02010609010101010101" pitchFamily="49" charset="-120"/>
              </a:rPr>
              <a:t>【</a:t>
            </a:r>
            <a:r>
              <a:rPr lang="zh-TW" altLang="en-US" sz="2600" b="1" dirty="0">
                <a:solidFill>
                  <a:schemeClr val="accent5">
                    <a:lumMod val="50000"/>
                  </a:schemeClr>
                </a:solidFill>
              </a:rPr>
              <a:t>數理</a:t>
            </a:r>
            <a:r>
              <a:rPr lang="zh-TW" altLang="en-US" sz="2600" b="1" dirty="0" smtClean="0">
                <a:solidFill>
                  <a:schemeClr val="accent5">
                    <a:lumMod val="50000"/>
                  </a:schemeClr>
                </a:solidFill>
              </a:rPr>
              <a:t>附件二</a:t>
            </a:r>
            <a:r>
              <a:rPr lang="en-US" altLang="zh-TW" sz="2600" b="1" dirty="0" smtClean="0">
                <a:solidFill>
                  <a:schemeClr val="accent5">
                    <a:lumMod val="50000"/>
                  </a:schemeClr>
                </a:solidFill>
              </a:rPr>
              <a:t>-</a:t>
            </a:r>
            <a:r>
              <a:rPr lang="en-US" altLang="zh-TW" sz="2600" b="1" dirty="0">
                <a:solidFill>
                  <a:schemeClr val="accent5">
                    <a:lumMod val="50000"/>
                  </a:schemeClr>
                </a:solidFill>
              </a:rPr>
              <a:t>1</a:t>
            </a:r>
            <a:r>
              <a:rPr lang="zh-TW" altLang="en-US" sz="2600" b="1" dirty="0">
                <a:solidFill>
                  <a:schemeClr val="tx2"/>
                </a:solidFill>
              </a:rPr>
              <a:t>、</a:t>
            </a:r>
            <a:r>
              <a:rPr lang="zh-TW" altLang="en-US" sz="2600" b="1" dirty="0">
                <a:solidFill>
                  <a:srgbClr val="002060"/>
                </a:solidFill>
              </a:rPr>
              <a:t>英語</a:t>
            </a:r>
            <a:r>
              <a:rPr lang="zh-TW" altLang="en-US" sz="2600" b="1" dirty="0" smtClean="0">
                <a:solidFill>
                  <a:srgbClr val="002060"/>
                </a:solidFill>
              </a:rPr>
              <a:t>附件四</a:t>
            </a:r>
            <a:r>
              <a:rPr lang="en-US" altLang="zh-TW" sz="2600" b="1" dirty="0" smtClean="0">
                <a:solidFill>
                  <a:srgbClr val="002060"/>
                </a:solidFill>
              </a:rPr>
              <a:t>-</a:t>
            </a:r>
            <a:r>
              <a:rPr lang="en-US" altLang="zh-TW" sz="2600" b="1" dirty="0">
                <a:solidFill>
                  <a:srgbClr val="002060"/>
                </a:solidFill>
              </a:rPr>
              <a:t>1</a:t>
            </a:r>
            <a:r>
              <a:rPr lang="en-US" altLang="zh-TW" sz="2600" b="1" dirty="0" smtClean="0">
                <a:solidFill>
                  <a:schemeClr val="tx2"/>
                </a:solidFill>
                <a:latin typeface="華康仿宋體W6" panose="02010609010101010101" pitchFamily="49" charset="-120"/>
                <a:ea typeface="華康仿宋體W6" panose="02010609010101010101" pitchFamily="49" charset="-120"/>
              </a:rPr>
              <a:t>】</a:t>
            </a:r>
            <a:endParaRPr lang="en-US" altLang="zh-TW" sz="2600" b="1" dirty="0">
              <a:solidFill>
                <a:schemeClr val="tx2"/>
              </a:solidFill>
            </a:endParaRPr>
          </a:p>
          <a:p>
            <a:pPr marL="0" indent="0">
              <a:spcBef>
                <a:spcPts val="1200"/>
              </a:spcBef>
              <a:buClr>
                <a:srgbClr val="003399"/>
              </a:buClr>
              <a:buNone/>
            </a:pPr>
            <a:r>
              <a:rPr lang="zh-TW" altLang="en-US" sz="3900" b="1" dirty="0" smtClean="0">
                <a:solidFill>
                  <a:schemeClr val="tx2"/>
                </a:solidFill>
              </a:rPr>
              <a:t>②特殊</a:t>
            </a:r>
            <a:r>
              <a:rPr lang="zh-TW" altLang="en-US" sz="3900" b="1" dirty="0">
                <a:solidFill>
                  <a:schemeClr val="tx2"/>
                </a:solidFill>
              </a:rPr>
              <a:t>需求學生特質檢核</a:t>
            </a:r>
            <a:r>
              <a:rPr lang="zh-TW" altLang="en-US" sz="3900" b="1" dirty="0" smtClean="0">
                <a:solidFill>
                  <a:schemeClr val="tx2"/>
                </a:solidFill>
              </a:rPr>
              <a:t>表   </a:t>
            </a:r>
            <a:r>
              <a:rPr lang="en-US" altLang="zh-TW" sz="2600" b="1" dirty="0" smtClean="0">
                <a:solidFill>
                  <a:schemeClr val="tx2"/>
                </a:solidFill>
              </a:rPr>
              <a:t>【</a:t>
            </a:r>
            <a:r>
              <a:rPr lang="zh-TW" altLang="en-US" sz="2600" b="1" dirty="0">
                <a:solidFill>
                  <a:schemeClr val="accent5">
                    <a:lumMod val="50000"/>
                  </a:schemeClr>
                </a:solidFill>
              </a:rPr>
              <a:t>數理附件二</a:t>
            </a:r>
            <a:r>
              <a:rPr lang="en-US" altLang="zh-TW" sz="2600" b="1" dirty="0" smtClean="0">
                <a:solidFill>
                  <a:schemeClr val="accent5">
                    <a:lumMod val="50000"/>
                  </a:schemeClr>
                </a:solidFill>
              </a:rPr>
              <a:t>-</a:t>
            </a:r>
            <a:r>
              <a:rPr lang="en-US" altLang="zh-TW" sz="2600" b="1" dirty="0">
                <a:solidFill>
                  <a:schemeClr val="accent5">
                    <a:lumMod val="50000"/>
                  </a:schemeClr>
                </a:solidFill>
              </a:rPr>
              <a:t>2</a:t>
            </a:r>
            <a:r>
              <a:rPr lang="zh-TW" altLang="en-US" sz="2600" b="1" dirty="0">
                <a:solidFill>
                  <a:schemeClr val="tx2"/>
                </a:solidFill>
              </a:rPr>
              <a:t>、</a:t>
            </a:r>
            <a:r>
              <a:rPr lang="zh-TW" altLang="en-US" sz="2600" b="1" dirty="0">
                <a:solidFill>
                  <a:srgbClr val="002060"/>
                </a:solidFill>
              </a:rPr>
              <a:t>英語附件四</a:t>
            </a:r>
            <a:r>
              <a:rPr lang="en-US" altLang="zh-TW" sz="2600" b="1" dirty="0" smtClean="0">
                <a:solidFill>
                  <a:srgbClr val="002060"/>
                </a:solidFill>
              </a:rPr>
              <a:t>-</a:t>
            </a:r>
            <a:r>
              <a:rPr lang="en-US" altLang="zh-TW" sz="2600" b="1" dirty="0">
                <a:solidFill>
                  <a:srgbClr val="002060"/>
                </a:solidFill>
              </a:rPr>
              <a:t>2</a:t>
            </a:r>
            <a:r>
              <a:rPr lang="en-US" altLang="zh-TW" sz="2600" b="1" dirty="0">
                <a:solidFill>
                  <a:schemeClr val="tx2"/>
                </a:solidFill>
              </a:rPr>
              <a:t>】</a:t>
            </a:r>
          </a:p>
          <a:p>
            <a:pPr marL="0" indent="0">
              <a:spcBef>
                <a:spcPts val="1200"/>
              </a:spcBef>
              <a:buClr>
                <a:srgbClr val="003399"/>
              </a:buClr>
              <a:buNone/>
            </a:pPr>
            <a:r>
              <a:rPr lang="zh-TW" altLang="en-US" sz="3900" b="1" dirty="0">
                <a:solidFill>
                  <a:schemeClr val="tx2"/>
                </a:solidFill>
              </a:rPr>
              <a:t>③鑑定證</a:t>
            </a:r>
            <a:r>
              <a:rPr lang="en-US" altLang="zh-TW" sz="2800" b="1" dirty="0">
                <a:solidFill>
                  <a:schemeClr val="tx2"/>
                </a:solidFill>
              </a:rPr>
              <a:t>(2</a:t>
            </a:r>
            <a:r>
              <a:rPr lang="zh-TW" altLang="en-US" sz="2800" b="1" dirty="0">
                <a:solidFill>
                  <a:schemeClr val="tx2"/>
                </a:solidFill>
              </a:rPr>
              <a:t>吋照片一張，同報名表</a:t>
            </a:r>
            <a:r>
              <a:rPr lang="en-US" altLang="zh-TW" sz="2800" b="1" dirty="0" smtClean="0">
                <a:solidFill>
                  <a:schemeClr val="tx2"/>
                </a:solidFill>
              </a:rPr>
              <a:t>)</a:t>
            </a:r>
            <a:r>
              <a:rPr lang="en-US" altLang="zh-TW" sz="2800" dirty="0">
                <a:solidFill>
                  <a:srgbClr val="C00000"/>
                </a:solidFill>
              </a:rPr>
              <a:t> </a:t>
            </a:r>
            <a:r>
              <a:rPr lang="zh-TW" altLang="en-US" sz="2800" dirty="0" smtClean="0">
                <a:solidFill>
                  <a:srgbClr val="C00000"/>
                </a:solidFill>
              </a:rPr>
              <a:t>  </a:t>
            </a:r>
            <a:r>
              <a:rPr lang="en-US" altLang="zh-TW" sz="2600" b="1" dirty="0" smtClean="0">
                <a:solidFill>
                  <a:schemeClr val="tx2"/>
                </a:solidFill>
              </a:rPr>
              <a:t>【</a:t>
            </a:r>
            <a:r>
              <a:rPr lang="zh-TW" altLang="en-US" sz="2600" b="1" dirty="0" smtClean="0">
                <a:solidFill>
                  <a:schemeClr val="accent5">
                    <a:lumMod val="50000"/>
                  </a:schemeClr>
                </a:solidFill>
              </a:rPr>
              <a:t>數理附件三</a:t>
            </a:r>
            <a:r>
              <a:rPr lang="zh-TW" altLang="en-US" sz="2600" b="1" dirty="0" smtClean="0">
                <a:solidFill>
                  <a:schemeClr val="tx2"/>
                </a:solidFill>
              </a:rPr>
              <a:t>、</a:t>
            </a:r>
            <a:r>
              <a:rPr lang="zh-TW" altLang="en-US" sz="2600" b="1" dirty="0">
                <a:solidFill>
                  <a:srgbClr val="002060"/>
                </a:solidFill>
              </a:rPr>
              <a:t>英語</a:t>
            </a:r>
            <a:r>
              <a:rPr lang="zh-TW" altLang="en-US" sz="2600" b="1" dirty="0" smtClean="0">
                <a:solidFill>
                  <a:srgbClr val="002060"/>
                </a:solidFill>
              </a:rPr>
              <a:t>附件五</a:t>
            </a:r>
            <a:r>
              <a:rPr lang="en-US" altLang="zh-TW" sz="2600" b="1" dirty="0" smtClean="0">
                <a:solidFill>
                  <a:schemeClr val="tx2"/>
                </a:solidFill>
              </a:rPr>
              <a:t>】</a:t>
            </a:r>
            <a:endParaRPr lang="en-US" altLang="zh-TW" sz="2600" b="1" dirty="0">
              <a:solidFill>
                <a:schemeClr val="tx2"/>
              </a:solidFill>
            </a:endParaRPr>
          </a:p>
          <a:p>
            <a:pPr marL="0" indent="0">
              <a:spcBef>
                <a:spcPts val="1200"/>
              </a:spcBef>
              <a:buNone/>
            </a:pPr>
            <a:r>
              <a:rPr lang="zh-TW" altLang="en-US" sz="3900" b="1" dirty="0" smtClean="0">
                <a:solidFill>
                  <a:schemeClr val="tx2"/>
                </a:solidFill>
              </a:rPr>
              <a:t>④</a:t>
            </a:r>
            <a:r>
              <a:rPr lang="zh-TW" altLang="en-US" sz="3900" b="1" dirty="0" smtClean="0">
                <a:solidFill>
                  <a:schemeClr val="accent5">
                    <a:lumMod val="75000"/>
                  </a:schemeClr>
                </a:solidFill>
              </a:rPr>
              <a:t>鑑定費</a:t>
            </a:r>
            <a:r>
              <a:rPr lang="en-US" altLang="zh-TW" sz="3900" b="1" dirty="0" smtClean="0">
                <a:solidFill>
                  <a:schemeClr val="accent5">
                    <a:lumMod val="75000"/>
                  </a:schemeClr>
                </a:solidFill>
              </a:rPr>
              <a:t>$1100</a:t>
            </a:r>
            <a:r>
              <a:rPr lang="zh-TW" altLang="en-US" sz="3900" b="1" dirty="0" smtClean="0">
                <a:solidFill>
                  <a:schemeClr val="accent5">
                    <a:lumMod val="75000"/>
                  </a:schemeClr>
                </a:solidFill>
              </a:rPr>
              <a:t>元</a:t>
            </a:r>
            <a:r>
              <a:rPr lang="en-US" altLang="zh-TW" sz="3200" b="1" dirty="0" smtClean="0">
                <a:solidFill>
                  <a:schemeClr val="accent5">
                    <a:lumMod val="75000"/>
                  </a:schemeClr>
                </a:solidFill>
              </a:rPr>
              <a:t>(</a:t>
            </a:r>
            <a:r>
              <a:rPr lang="zh-TW" altLang="en-US" sz="3200" b="1" dirty="0" smtClean="0">
                <a:solidFill>
                  <a:schemeClr val="accent5">
                    <a:lumMod val="75000"/>
                  </a:schemeClr>
                </a:solidFill>
              </a:rPr>
              <a:t>管道二</a:t>
            </a:r>
            <a:r>
              <a:rPr lang="en-US" altLang="zh-TW" sz="3200" b="1" dirty="0" smtClean="0">
                <a:solidFill>
                  <a:schemeClr val="accent5">
                    <a:lumMod val="75000"/>
                  </a:schemeClr>
                </a:solidFill>
              </a:rPr>
              <a:t>)</a:t>
            </a:r>
            <a:r>
              <a:rPr lang="en-US" altLang="zh-TW" sz="3200" dirty="0" smtClean="0">
                <a:solidFill>
                  <a:schemeClr val="accent5">
                    <a:lumMod val="75000"/>
                  </a:schemeClr>
                </a:solidFill>
              </a:rPr>
              <a:t> </a:t>
            </a:r>
            <a:r>
              <a:rPr lang="zh-TW" altLang="en-US" sz="3200" dirty="0" smtClean="0">
                <a:solidFill>
                  <a:schemeClr val="tx2"/>
                </a:solidFill>
              </a:rPr>
              <a:t>，</a:t>
            </a:r>
            <a:r>
              <a:rPr lang="zh-TW" altLang="en-US" sz="2800" dirty="0" smtClean="0">
                <a:solidFill>
                  <a:schemeClr val="tx2"/>
                </a:solidFill>
              </a:rPr>
              <a:t>低收、中低收入戶附證明免繳</a:t>
            </a:r>
            <a:endParaRPr lang="en-US" altLang="zh-TW" sz="2800" dirty="0">
              <a:solidFill>
                <a:schemeClr val="tx2"/>
              </a:solidFill>
            </a:endParaRPr>
          </a:p>
          <a:p>
            <a:pPr marL="627063" indent="-361950">
              <a:spcBef>
                <a:spcPts val="1200"/>
              </a:spcBef>
              <a:buFont typeface="Wingdings" panose="05000000000000000000" pitchFamily="2" charset="2"/>
              <a:buChar char="ü"/>
            </a:pPr>
            <a:r>
              <a:rPr lang="zh-TW" altLang="en-US" sz="2800" dirty="0" smtClean="0">
                <a:solidFill>
                  <a:schemeClr val="tx2"/>
                </a:solidFill>
              </a:rPr>
              <a:t>特殊鑑定場服務需求申請表</a:t>
            </a:r>
            <a:r>
              <a:rPr lang="en-US" altLang="zh-TW" sz="2800" dirty="0" smtClean="0">
                <a:solidFill>
                  <a:schemeClr val="tx2"/>
                </a:solidFill>
              </a:rPr>
              <a:t>(</a:t>
            </a:r>
            <a:r>
              <a:rPr lang="zh-TW" altLang="en-US" sz="2800" dirty="0" smtClean="0">
                <a:solidFill>
                  <a:schemeClr val="tx2"/>
                </a:solidFill>
              </a:rPr>
              <a:t>視需要繳交，無則免附</a:t>
            </a:r>
            <a:r>
              <a:rPr lang="en-US" altLang="zh-TW" sz="2800" dirty="0" smtClean="0">
                <a:solidFill>
                  <a:schemeClr val="tx2"/>
                </a:solidFill>
              </a:rPr>
              <a:t>)</a:t>
            </a:r>
            <a:r>
              <a:rPr lang="zh-TW" altLang="en-US" sz="2800" dirty="0" smtClean="0">
                <a:solidFill>
                  <a:schemeClr val="tx2"/>
                </a:solidFill>
              </a:rPr>
              <a:t> 。</a:t>
            </a:r>
            <a:endParaRPr lang="en-US" altLang="zh-TW" sz="2800" dirty="0" smtClean="0">
              <a:solidFill>
                <a:schemeClr val="tx2"/>
              </a:solidFill>
            </a:endParaRPr>
          </a:p>
          <a:p>
            <a:pPr marL="627063" indent="-361950">
              <a:lnSpc>
                <a:spcPct val="110000"/>
              </a:lnSpc>
              <a:spcBef>
                <a:spcPts val="1200"/>
              </a:spcBef>
              <a:buFont typeface="Wingdings" panose="05000000000000000000" pitchFamily="2" charset="2"/>
              <a:buChar char="ü"/>
            </a:pPr>
            <a:r>
              <a:rPr lang="zh-TW" altLang="en-US" sz="2800" b="1" dirty="0" smtClean="0">
                <a:solidFill>
                  <a:srgbClr val="7030A0"/>
                </a:solidFill>
              </a:rPr>
              <a:t>管道一</a:t>
            </a:r>
            <a:r>
              <a:rPr lang="zh-TW" altLang="en-US" sz="2800" dirty="0" smtClean="0">
                <a:solidFill>
                  <a:schemeClr val="tx2"/>
                </a:solidFill>
              </a:rPr>
              <a:t>：「</a:t>
            </a:r>
            <a:r>
              <a:rPr lang="zh-TW" altLang="zh-TW" sz="2800" b="1" dirty="0">
                <a:solidFill>
                  <a:schemeClr val="tx2"/>
                </a:solidFill>
              </a:rPr>
              <a:t>書面審查</a:t>
            </a:r>
            <a:r>
              <a:rPr lang="zh-TW" altLang="zh-TW" sz="2800" b="1" dirty="0">
                <a:solidFill>
                  <a:srgbClr val="7030A0"/>
                </a:solidFill>
              </a:rPr>
              <a:t>競賽表現</a:t>
            </a:r>
            <a:r>
              <a:rPr lang="zh-TW" altLang="zh-TW" sz="2800" b="1" dirty="0">
                <a:solidFill>
                  <a:schemeClr val="tx2"/>
                </a:solidFill>
              </a:rPr>
              <a:t>優異佐證資料表、長期</a:t>
            </a:r>
            <a:r>
              <a:rPr lang="zh-TW" altLang="zh-TW" sz="2800" b="1" dirty="0">
                <a:solidFill>
                  <a:srgbClr val="7030A0"/>
                </a:solidFill>
              </a:rPr>
              <a:t>學科研習</a:t>
            </a:r>
            <a:r>
              <a:rPr lang="zh-TW" altLang="zh-TW" sz="2800" b="1" dirty="0">
                <a:solidFill>
                  <a:schemeClr val="tx2"/>
                </a:solidFill>
              </a:rPr>
              <a:t>活動說明表或</a:t>
            </a:r>
            <a:r>
              <a:rPr lang="zh-TW" altLang="zh-TW" sz="2800" b="1" dirty="0">
                <a:solidFill>
                  <a:srgbClr val="7030A0"/>
                </a:solidFill>
              </a:rPr>
              <a:t>獨立研究</a:t>
            </a:r>
            <a:r>
              <a:rPr lang="zh-TW" altLang="zh-TW" sz="2800" b="1" dirty="0">
                <a:solidFill>
                  <a:schemeClr val="tx2"/>
                </a:solidFill>
              </a:rPr>
              <a:t>貢獻說明</a:t>
            </a:r>
            <a:r>
              <a:rPr lang="zh-TW" altLang="zh-TW" sz="2800" b="1" dirty="0" smtClean="0">
                <a:solidFill>
                  <a:schemeClr val="tx2"/>
                </a:solidFill>
              </a:rPr>
              <a:t>表</a:t>
            </a:r>
            <a:r>
              <a:rPr lang="zh-TW" altLang="en-US" sz="2800" dirty="0" smtClean="0">
                <a:solidFill>
                  <a:schemeClr val="tx2"/>
                </a:solidFill>
              </a:rPr>
              <a:t>」、</a:t>
            </a:r>
            <a:r>
              <a:rPr lang="zh-TW" altLang="en-US" sz="2800" b="1" dirty="0">
                <a:solidFill>
                  <a:srgbClr val="7030A0"/>
                </a:solidFill>
              </a:rPr>
              <a:t>鑑定</a:t>
            </a:r>
            <a:r>
              <a:rPr lang="zh-TW" altLang="en-US" sz="2800" b="1" dirty="0" smtClean="0">
                <a:solidFill>
                  <a:srgbClr val="7030A0"/>
                </a:solidFill>
              </a:rPr>
              <a:t>費</a:t>
            </a:r>
            <a:r>
              <a:rPr lang="en-US" altLang="zh-TW" sz="2800" dirty="0" smtClean="0">
                <a:solidFill>
                  <a:srgbClr val="7030A0"/>
                </a:solidFill>
              </a:rPr>
              <a:t>(</a:t>
            </a:r>
            <a:r>
              <a:rPr lang="zh-TW" altLang="en-US" sz="2800" dirty="0" smtClean="0">
                <a:solidFill>
                  <a:srgbClr val="7030A0"/>
                </a:solidFill>
              </a:rPr>
              <a:t>含管道二</a:t>
            </a:r>
            <a:r>
              <a:rPr lang="en-US" altLang="zh-TW" sz="2800" b="1" dirty="0" smtClean="0">
                <a:solidFill>
                  <a:srgbClr val="7030A0"/>
                </a:solidFill>
              </a:rPr>
              <a:t>)$1600</a:t>
            </a:r>
            <a:r>
              <a:rPr lang="zh-TW" altLang="en-US" sz="2800" b="1" dirty="0" smtClean="0">
                <a:solidFill>
                  <a:srgbClr val="7030A0"/>
                </a:solidFill>
              </a:rPr>
              <a:t>元</a:t>
            </a:r>
            <a:r>
              <a:rPr lang="zh-TW" altLang="en-US" sz="2800" dirty="0" smtClean="0">
                <a:solidFill>
                  <a:schemeClr val="tx2"/>
                </a:solidFill>
              </a:rPr>
              <a:t>，管道一書面審查通過後退還</a:t>
            </a:r>
            <a:r>
              <a:rPr lang="en-US" altLang="zh-TW" sz="2800" dirty="0" smtClean="0">
                <a:solidFill>
                  <a:schemeClr val="tx2"/>
                </a:solidFill>
              </a:rPr>
              <a:t>$1100</a:t>
            </a:r>
            <a:r>
              <a:rPr lang="zh-TW" altLang="en-US" sz="2800" dirty="0" smtClean="0">
                <a:solidFill>
                  <a:schemeClr val="tx2"/>
                </a:solidFill>
              </a:rPr>
              <a:t>元，未通過可直接參加管道二測驗。</a:t>
            </a:r>
            <a:endParaRPr lang="en-US" altLang="zh-TW" sz="2800" dirty="0" smtClean="0">
              <a:solidFill>
                <a:schemeClr val="tx2"/>
              </a:solidFill>
            </a:endParaRPr>
          </a:p>
          <a:p>
            <a:pPr marL="627063" indent="-361950">
              <a:spcBef>
                <a:spcPts val="1200"/>
              </a:spcBef>
              <a:buFont typeface="Wingdings" panose="05000000000000000000" pitchFamily="2" charset="2"/>
              <a:buChar char="ü"/>
            </a:pPr>
            <a:r>
              <a:rPr lang="zh-TW" altLang="en-US" sz="2800" u="sng" dirty="0">
                <a:solidFill>
                  <a:schemeClr val="tx2"/>
                </a:solidFill>
              </a:rPr>
              <a:t>非</a:t>
            </a:r>
            <a:r>
              <a:rPr lang="zh-TW" altLang="en-US" sz="2800" u="sng" dirty="0" smtClean="0">
                <a:solidFill>
                  <a:schemeClr val="tx2"/>
                </a:solidFill>
              </a:rPr>
              <a:t>桃園市國小</a:t>
            </a:r>
            <a:r>
              <a:rPr lang="zh-TW" altLang="en-US" sz="2800" dirty="0" smtClean="0">
                <a:solidFill>
                  <a:schemeClr val="tx2"/>
                </a:solidFill>
              </a:rPr>
              <a:t>學生加附「</a:t>
            </a:r>
            <a:r>
              <a:rPr lang="zh-TW" altLang="en-US" sz="2800" u="sng" dirty="0" smtClean="0">
                <a:solidFill>
                  <a:schemeClr val="tx2"/>
                </a:solidFill>
              </a:rPr>
              <a:t>戶口名簿</a:t>
            </a:r>
            <a:r>
              <a:rPr lang="zh-TW" altLang="en-US" sz="2800" dirty="0" smtClean="0">
                <a:solidFill>
                  <a:schemeClr val="tx2"/>
                </a:solidFill>
              </a:rPr>
              <a:t>正本、影本」，正本驗畢</a:t>
            </a:r>
            <a:r>
              <a:rPr lang="zh-TW" altLang="en-US" sz="2800" dirty="0">
                <a:solidFill>
                  <a:schemeClr val="tx2"/>
                </a:solidFill>
              </a:rPr>
              <a:t>歸還</a:t>
            </a:r>
            <a:r>
              <a:rPr lang="zh-TW" altLang="en-US" sz="2800" dirty="0" smtClean="0">
                <a:solidFill>
                  <a:schemeClr val="tx2"/>
                </a:solidFill>
              </a:rPr>
              <a:t>。</a:t>
            </a:r>
            <a:endParaRPr lang="en-US" altLang="zh-TW" sz="2800" dirty="0"/>
          </a:p>
        </p:txBody>
      </p:sp>
      <p:sp>
        <p:nvSpPr>
          <p:cNvPr id="4" name="標題 1"/>
          <p:cNvSpPr txBox="1">
            <a:spLocks/>
          </p:cNvSpPr>
          <p:nvPr/>
        </p:nvSpPr>
        <p:spPr>
          <a:xfrm>
            <a:off x="1065211" y="304800"/>
            <a:ext cx="10583863"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鑑定申請文件</a:t>
            </a:r>
            <a:endParaRPr lang="zh-TW" altLang="en-US" sz="4000" b="1" dirty="0">
              <a:solidFill>
                <a:srgbClr val="FF0000"/>
              </a:solidFill>
            </a:endParaRPr>
          </a:p>
        </p:txBody>
      </p:sp>
    </p:spTree>
    <p:extLst>
      <p:ext uri="{BB962C8B-B14F-4D97-AF65-F5344CB8AC3E}">
        <p14:creationId xmlns:p14="http://schemas.microsoft.com/office/powerpoint/2010/main" val="90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4206" y="1666198"/>
            <a:ext cx="10989709" cy="4763401"/>
          </a:xfrm>
        </p:spPr>
        <p:txBody>
          <a:bodyPr>
            <a:normAutofit/>
          </a:bodyPr>
          <a:lstStyle/>
          <a:p>
            <a:pPr algn="just">
              <a:lnSpc>
                <a:spcPct val="110000"/>
              </a:lnSpc>
              <a:spcBef>
                <a:spcPts val="1200"/>
              </a:spcBef>
              <a:buFont typeface="Wingdings" panose="05000000000000000000" pitchFamily="2" charset="2"/>
              <a:buChar char="l"/>
            </a:pPr>
            <a:r>
              <a:rPr lang="zh-TW" altLang="en-US" sz="3200" dirty="0"/>
              <a:t>所有報名</a:t>
            </a:r>
            <a:r>
              <a:rPr lang="zh-TW" altLang="en-US" sz="3200" dirty="0" smtClean="0"/>
              <a:t>附件請以</a:t>
            </a:r>
            <a:r>
              <a:rPr lang="zh-TW" altLang="en-US" sz="3200" b="1" dirty="0" smtClean="0">
                <a:solidFill>
                  <a:srgbClr val="FF0000"/>
                </a:solidFill>
              </a:rPr>
              <a:t>單面</a:t>
            </a:r>
            <a:r>
              <a:rPr lang="zh-TW" altLang="en-US" sz="3200" b="1" dirty="0">
                <a:solidFill>
                  <a:srgbClr val="FF0000"/>
                </a:solidFill>
              </a:rPr>
              <a:t>列印</a:t>
            </a:r>
            <a:r>
              <a:rPr lang="en-US" altLang="zh-TW" dirty="0"/>
              <a:t>(</a:t>
            </a:r>
            <a:r>
              <a:rPr lang="zh-TW" altLang="en-US" dirty="0"/>
              <a:t>詳實填寫</a:t>
            </a:r>
            <a:r>
              <a:rPr lang="en-US" altLang="zh-TW" dirty="0"/>
              <a:t>)</a:t>
            </a:r>
            <a:r>
              <a:rPr lang="zh-TW" altLang="en-US" sz="3200" dirty="0"/>
              <a:t>，以利順利完成報名及審查作業。</a:t>
            </a:r>
            <a:endParaRPr lang="en-US" altLang="zh-TW" sz="3200" dirty="0"/>
          </a:p>
          <a:p>
            <a:pPr algn="just">
              <a:lnSpc>
                <a:spcPct val="110000"/>
              </a:lnSpc>
              <a:spcBef>
                <a:spcPts val="1200"/>
              </a:spcBef>
              <a:buFont typeface="Wingdings" panose="05000000000000000000" pitchFamily="2" charset="2"/>
              <a:buChar char="l"/>
            </a:pPr>
            <a:r>
              <a:rPr lang="zh-TW" altLang="en-US" sz="3200" b="1" dirty="0" smtClean="0">
                <a:solidFill>
                  <a:srgbClr val="FF0000"/>
                </a:solidFill>
              </a:rPr>
              <a:t>親自或委託報名</a:t>
            </a:r>
            <a:r>
              <a:rPr lang="zh-TW" altLang="en-US" dirty="0"/>
              <a:t>皆</a:t>
            </a:r>
            <a:r>
              <a:rPr lang="zh-TW" altLang="en-US" dirty="0" smtClean="0"/>
              <a:t>可。</a:t>
            </a:r>
            <a:endParaRPr lang="en-US" altLang="zh-TW" dirty="0" smtClean="0"/>
          </a:p>
          <a:p>
            <a:pPr algn="just">
              <a:lnSpc>
                <a:spcPct val="110000"/>
              </a:lnSpc>
              <a:spcBef>
                <a:spcPts val="1200"/>
              </a:spcBef>
              <a:buFont typeface="Wingdings" panose="05000000000000000000" pitchFamily="2" charset="2"/>
              <a:buChar char="l"/>
            </a:pPr>
            <a:r>
              <a:rPr lang="zh-TW" altLang="en-US" sz="2800" dirty="0" smtClean="0"/>
              <a:t>報名費以</a:t>
            </a:r>
            <a:r>
              <a:rPr lang="zh-TW" altLang="en-US" sz="2800" b="1" dirty="0" smtClean="0">
                <a:solidFill>
                  <a:srgbClr val="FF0000"/>
                </a:solidFill>
              </a:rPr>
              <a:t>現金</a:t>
            </a:r>
            <a:r>
              <a:rPr lang="zh-TW" altLang="en-US" sz="2800" dirty="0" smtClean="0"/>
              <a:t>繳交；低收、中低收需檢附區公所證明</a:t>
            </a:r>
            <a:r>
              <a:rPr lang="en-US" altLang="zh-TW" sz="2800" dirty="0" smtClean="0"/>
              <a:t>(</a:t>
            </a:r>
            <a:r>
              <a:rPr lang="zh-TW" altLang="en-US" sz="2800" dirty="0" smtClean="0"/>
              <a:t>非清寒證明</a:t>
            </a:r>
            <a:r>
              <a:rPr lang="en-US" altLang="zh-TW" sz="2800" dirty="0" smtClean="0"/>
              <a:t>)</a:t>
            </a:r>
            <a:r>
              <a:rPr lang="zh-TW" altLang="en-US" sz="2800" dirty="0" smtClean="0"/>
              <a:t>。報名完成後不得以任何理由要求退費。</a:t>
            </a:r>
            <a:endParaRPr lang="en-US" altLang="zh-TW" sz="2800" dirty="0" smtClean="0"/>
          </a:p>
          <a:p>
            <a:pPr algn="just">
              <a:lnSpc>
                <a:spcPct val="110000"/>
              </a:lnSpc>
              <a:spcBef>
                <a:spcPts val="1200"/>
              </a:spcBef>
              <a:buFont typeface="Wingdings" panose="05000000000000000000" pitchFamily="2" charset="2"/>
              <a:buChar char="l"/>
            </a:pPr>
            <a:r>
              <a:rPr lang="zh-TW" altLang="en-US" sz="2800" dirty="0" smtClean="0"/>
              <a:t>報名完成後，立即領回鑑定證，</a:t>
            </a:r>
            <a:r>
              <a:rPr lang="zh-TW" altLang="en-US" sz="3000" b="1" dirty="0" smtClean="0">
                <a:solidFill>
                  <a:srgbClr val="FF0000"/>
                </a:solidFill>
              </a:rPr>
              <a:t>鑑定證即准考證</a:t>
            </a:r>
            <a:r>
              <a:rPr lang="zh-TW" altLang="en-US" sz="2800" dirty="0" smtClean="0"/>
              <a:t>。</a:t>
            </a:r>
            <a:endParaRPr lang="en-US" altLang="zh-TW" sz="2800" dirty="0" smtClean="0"/>
          </a:p>
          <a:p>
            <a:pPr algn="just">
              <a:lnSpc>
                <a:spcPct val="110000"/>
              </a:lnSpc>
              <a:spcBef>
                <a:spcPts val="1200"/>
              </a:spcBef>
              <a:buFont typeface="Wingdings" panose="05000000000000000000" pitchFamily="2" charset="2"/>
              <a:buChar char="l"/>
            </a:pPr>
            <a:r>
              <a:rPr lang="zh-TW" altLang="en-US" sz="2800" dirty="0"/>
              <a:t>不接受通訊報名</a:t>
            </a:r>
            <a:r>
              <a:rPr lang="zh-TW" altLang="en-US" sz="2800" dirty="0" smtClean="0"/>
              <a:t>。</a:t>
            </a:r>
            <a:endParaRPr lang="zh-TW" altLang="en-US" sz="2800" u="sng" dirty="0">
              <a:solidFill>
                <a:srgbClr val="FF0000"/>
              </a:solidFill>
            </a:endParaRPr>
          </a:p>
        </p:txBody>
      </p:sp>
      <p:sp>
        <p:nvSpPr>
          <p:cNvPr id="4" name="標題 1"/>
          <p:cNvSpPr txBox="1">
            <a:spLocks/>
          </p:cNvSpPr>
          <p:nvPr/>
        </p:nvSpPr>
        <p:spPr>
          <a:xfrm>
            <a:off x="1065212" y="3048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smtClean="0"/>
              <a:t>資優鑑定報名</a:t>
            </a:r>
            <a:r>
              <a:rPr lang="zh-TW" altLang="en-US" sz="5400" b="1" dirty="0"/>
              <a:t>注意事項</a:t>
            </a:r>
          </a:p>
        </p:txBody>
      </p:sp>
    </p:spTree>
    <p:extLst>
      <p:ext uri="{BB962C8B-B14F-4D97-AF65-F5344CB8AC3E}">
        <p14:creationId xmlns:p14="http://schemas.microsoft.com/office/powerpoint/2010/main" val="41283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sz="6600" b="1" dirty="0" smtClean="0">
                <a:solidFill>
                  <a:srgbClr val="0070C0"/>
                </a:solidFill>
                <a:latin typeface="Arial"/>
                <a:ea typeface="+mj-ea"/>
              </a:rPr>
              <a:t>鑑定測驗注意事項</a:t>
            </a:r>
            <a:endParaRPr lang="zh-TW" altLang="en-US" dirty="0"/>
          </a:p>
        </p:txBody>
      </p:sp>
    </p:spTree>
    <p:extLst>
      <p:ext uri="{BB962C8B-B14F-4D97-AF65-F5344CB8AC3E}">
        <p14:creationId xmlns:p14="http://schemas.microsoft.com/office/powerpoint/2010/main" val="89560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rtl="0"/>
            <a:r>
              <a:rPr lang="zh-TW" altLang="en-US" sz="4800" b="1" dirty="0" smtClean="0">
                <a:solidFill>
                  <a:srgbClr val="FF0000"/>
                </a:solidFill>
                <a:latin typeface="Salesforce Sans"/>
                <a:sym typeface="Salesforce Sans"/>
              </a:rPr>
              <a:t>數理</a:t>
            </a:r>
            <a:r>
              <a:rPr lang="zh-TW" altLang="en-US" sz="4800" b="1" dirty="0" smtClean="0">
                <a:latin typeface="Salesforce Sans"/>
                <a:sym typeface="Salesforce Sans"/>
              </a:rPr>
              <a:t>資優鑑定測驗時間、地點</a:t>
            </a:r>
            <a:endParaRPr lang="zh-TW" altLang="en-US" sz="4800" b="1" dirty="0">
              <a:latin typeface="Salesforce Sans"/>
              <a:sym typeface="Salesforce Sans"/>
            </a:endParaRPr>
          </a:p>
        </p:txBody>
      </p:sp>
      <p:graphicFrame>
        <p:nvGraphicFramePr>
          <p:cNvPr id="7" name="表格 6"/>
          <p:cNvGraphicFramePr>
            <a:graphicFrameLocks noGrp="1"/>
          </p:cNvGraphicFramePr>
          <p:nvPr>
            <p:extLst>
              <p:ext uri="{D42A27DB-BD31-4B8C-83A1-F6EECF244321}">
                <p14:modId xmlns:p14="http://schemas.microsoft.com/office/powerpoint/2010/main" val="2098319145"/>
              </p:ext>
            </p:extLst>
          </p:nvPr>
        </p:nvGraphicFramePr>
        <p:xfrm>
          <a:off x="432000" y="1524000"/>
          <a:ext cx="11073600" cy="5006413"/>
        </p:xfrm>
        <a:graphic>
          <a:graphicData uri="http://schemas.openxmlformats.org/drawingml/2006/table">
            <a:tbl>
              <a:tblPr firstRow="1" firstCol="1" bandRow="1">
                <a:tableStyleId>{22838BEF-8BB2-4498-84A7-C5851F593DF1}</a:tableStyleId>
              </a:tblPr>
              <a:tblGrid>
                <a:gridCol w="1684800">
                  <a:extLst>
                    <a:ext uri="{9D8B030D-6E8A-4147-A177-3AD203B41FA5}">
                      <a16:colId xmlns:a16="http://schemas.microsoft.com/office/drawing/2014/main" val="3196166690"/>
                    </a:ext>
                  </a:extLst>
                </a:gridCol>
                <a:gridCol w="4624922">
                  <a:extLst>
                    <a:ext uri="{9D8B030D-6E8A-4147-A177-3AD203B41FA5}">
                      <a16:colId xmlns:a16="http://schemas.microsoft.com/office/drawing/2014/main" val="974808213"/>
                    </a:ext>
                  </a:extLst>
                </a:gridCol>
                <a:gridCol w="4763878">
                  <a:extLst>
                    <a:ext uri="{9D8B030D-6E8A-4147-A177-3AD203B41FA5}">
                      <a16:colId xmlns:a16="http://schemas.microsoft.com/office/drawing/2014/main" val="2136166781"/>
                    </a:ext>
                  </a:extLst>
                </a:gridCol>
              </a:tblGrid>
              <a:tr h="510480">
                <a:tc>
                  <a:txBody>
                    <a:bodyPr/>
                    <a:lstStyle/>
                    <a:p>
                      <a:pPr>
                        <a:spcAft>
                          <a:spcPts val="0"/>
                        </a:spcAft>
                      </a:pPr>
                      <a:r>
                        <a:rPr lang="zh-TW" sz="2000" kern="100" dirty="0" smtClean="0">
                          <a:effectLst/>
                          <a:latin typeface="微軟正黑體" panose="020B0604030504040204" pitchFamily="34" charset="-120"/>
                          <a:ea typeface="微軟正黑體" panose="020B0604030504040204" pitchFamily="34" charset="-120"/>
                        </a:rPr>
                        <a:t>鑑定</a:t>
                      </a:r>
                      <a:r>
                        <a:rPr lang="zh-TW" sz="2000" kern="100" dirty="0">
                          <a:effectLst/>
                          <a:latin typeface="微軟正黑體" panose="020B0604030504040204" pitchFamily="34" charset="-120"/>
                          <a:ea typeface="微軟正黑體" panose="020B0604030504040204" pitchFamily="34" charset="-120"/>
                        </a:rPr>
                        <a:t>場位置</a:t>
                      </a:r>
                      <a:r>
                        <a:rPr lang="zh-TW" sz="2000" kern="100" dirty="0" smtClean="0">
                          <a:effectLst/>
                          <a:latin typeface="微軟正黑體" panose="020B0604030504040204" pitchFamily="34" charset="-120"/>
                          <a:ea typeface="微軟正黑體" panose="020B0604030504040204" pitchFamily="34" charset="-120"/>
                        </a:rPr>
                        <a:t>圖</a:t>
                      </a:r>
                      <a:endParaRPr lang="zh-TW" sz="20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400" kern="100" dirty="0" smtClean="0">
                          <a:effectLst/>
                          <a:latin typeface="微軟正黑體" panose="020B0604030504040204" pitchFamily="34" charset="-120"/>
                          <a:ea typeface="微軟正黑體" panose="020B0604030504040204" pitchFamily="34" charset="-120"/>
                        </a:rPr>
                        <a:t>109</a:t>
                      </a:r>
                      <a:r>
                        <a:rPr lang="zh-TW" sz="2400" kern="100" dirty="0">
                          <a:effectLst/>
                          <a:latin typeface="微軟正黑體" panose="020B0604030504040204" pitchFamily="34" charset="-120"/>
                          <a:ea typeface="微軟正黑體" panose="020B0604030504040204" pitchFamily="34" charset="-120"/>
                        </a:rPr>
                        <a:t>年</a:t>
                      </a:r>
                      <a:r>
                        <a:rPr lang="en-US" sz="2400" kern="100" dirty="0">
                          <a:effectLst/>
                          <a:latin typeface="微軟正黑體" panose="020B0604030504040204" pitchFamily="34" charset="-120"/>
                          <a:ea typeface="微軟正黑體" panose="020B0604030504040204" pitchFamily="34" charset="-120"/>
                        </a:rPr>
                        <a:t>3</a:t>
                      </a:r>
                      <a:r>
                        <a:rPr lang="zh-TW" sz="2400" kern="100" dirty="0">
                          <a:effectLst/>
                          <a:latin typeface="微軟正黑體" panose="020B0604030504040204" pitchFamily="34" charset="-120"/>
                          <a:ea typeface="微軟正黑體" panose="020B0604030504040204" pitchFamily="34" charset="-120"/>
                        </a:rPr>
                        <a:t>月</a:t>
                      </a:r>
                      <a:r>
                        <a:rPr lang="en-US" sz="2400" kern="100" dirty="0">
                          <a:effectLst/>
                          <a:latin typeface="微軟正黑體" panose="020B0604030504040204" pitchFamily="34" charset="-120"/>
                          <a:ea typeface="微軟正黑體" panose="020B0604030504040204" pitchFamily="34" charset="-120"/>
                        </a:rPr>
                        <a:t>20</a:t>
                      </a:r>
                      <a:r>
                        <a:rPr lang="zh-TW" sz="2400" kern="100" dirty="0">
                          <a:effectLst/>
                          <a:latin typeface="微軟正黑體" panose="020B0604030504040204" pitchFamily="34" charset="-120"/>
                          <a:ea typeface="微軟正黑體" panose="020B0604030504040204" pitchFamily="34" charset="-120"/>
                        </a:rPr>
                        <a:t>日</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五</a:t>
                      </a:r>
                      <a:r>
                        <a:rPr lang="en-US" sz="2400" kern="100" dirty="0">
                          <a:effectLst/>
                          <a:latin typeface="微軟正黑體" panose="020B0604030504040204" pitchFamily="34" charset="-120"/>
                          <a:ea typeface="微軟正黑體" panose="020B0604030504040204" pitchFamily="34" charset="-120"/>
                        </a:rPr>
                        <a:t>)16</a:t>
                      </a:r>
                      <a:r>
                        <a:rPr lang="zh-TW" sz="2400" kern="100" dirty="0">
                          <a:effectLst/>
                          <a:latin typeface="微軟正黑體" panose="020B0604030504040204" pitchFamily="34" charset="-120"/>
                          <a:ea typeface="微軟正黑體" panose="020B0604030504040204" pitchFamily="34" charset="-120"/>
                        </a:rPr>
                        <a:t>：</a:t>
                      </a:r>
                      <a:r>
                        <a:rPr lang="en-US" sz="2400" kern="100" dirty="0" smtClean="0">
                          <a:effectLst/>
                          <a:latin typeface="微軟正黑體" panose="020B0604030504040204" pitchFamily="34" charset="-120"/>
                          <a:ea typeface="微軟正黑體" panose="020B0604030504040204" pitchFamily="34" charset="-120"/>
                        </a:rPr>
                        <a:t>00</a:t>
                      </a:r>
                      <a:r>
                        <a:rPr lang="zh-TW" altLang="zh-TW" sz="2400" kern="100" dirty="0" smtClean="0">
                          <a:effectLst/>
                          <a:latin typeface="微軟正黑體" panose="020B0604030504040204" pitchFamily="34" charset="-120"/>
                          <a:ea typeface="微軟正黑體" panose="020B0604030504040204" pitchFamily="34" charset="-120"/>
                        </a:rPr>
                        <a:t>公告</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2904289798"/>
                  </a:ext>
                </a:extLst>
              </a:tr>
              <a:tr h="510480">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項目</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algn="ctr">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extLst>
                  <a:ext uri="{0D108BD9-81ED-4DB2-BD59-A6C34878D82A}">
                    <a16:rowId xmlns:a16="http://schemas.microsoft.com/office/drawing/2014/main" val="207864908"/>
                  </a:ext>
                </a:extLst>
              </a:tr>
              <a:tr h="955671">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就讀國小</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zh-TW" sz="2400" kern="100" dirty="0">
                          <a:effectLst/>
                          <a:latin typeface="微軟正黑體" panose="020B0604030504040204" pitchFamily="34" charset="-120"/>
                          <a:ea typeface="微軟正黑體" panose="020B0604030504040204" pitchFamily="34" charset="-120"/>
                        </a:rPr>
                        <a:t>所在行政區</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algn="ctr">
                        <a:spcAft>
                          <a:spcPts val="0"/>
                        </a:spcAft>
                      </a:pPr>
                      <a:r>
                        <a:rPr lang="zh-TW" sz="2600" b="1" kern="100" dirty="0">
                          <a:solidFill>
                            <a:srgbClr val="002060"/>
                          </a:solidFill>
                          <a:effectLst/>
                          <a:latin typeface="微軟正黑體" panose="020B0604030504040204" pitchFamily="34" charset="-120"/>
                          <a:ea typeface="微軟正黑體" panose="020B0604030504040204" pitchFamily="34" charset="-120"/>
                        </a:rPr>
                        <a:t>桃園區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sz="2600" b="1" kern="100" dirty="0">
                          <a:solidFill>
                            <a:srgbClr val="002060"/>
                          </a:solidFill>
                          <a:effectLst/>
                          <a:latin typeface="微軟正黑體" panose="020B0604030504040204" pitchFamily="34" charset="-120"/>
                          <a:ea typeface="微軟正黑體" panose="020B0604030504040204" pitchFamily="34" charset="-120"/>
                        </a:rPr>
                        <a:t>蘆竹區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sz="2600" b="1" kern="100" dirty="0">
                          <a:solidFill>
                            <a:srgbClr val="002060"/>
                          </a:solidFill>
                          <a:effectLst/>
                          <a:latin typeface="微軟正黑體" panose="020B0604030504040204" pitchFamily="34" charset="-120"/>
                          <a:ea typeface="微軟正黑體" panose="020B0604030504040204" pitchFamily="34" charset="-120"/>
                        </a:rPr>
                        <a:t>大</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園區</a:t>
                      </a:r>
                      <a:r>
                        <a:rPr lang="zh-TW" altLang="en-US" sz="26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龜山</a:t>
                      </a:r>
                      <a:r>
                        <a:rPr lang="zh-TW" sz="2600" b="1" kern="100" dirty="0">
                          <a:solidFill>
                            <a:srgbClr val="002060"/>
                          </a:solidFill>
                          <a:effectLst/>
                          <a:latin typeface="微軟正黑體" panose="020B0604030504040204" pitchFamily="34" charset="-120"/>
                          <a:ea typeface="微軟正黑體" panose="020B0604030504040204" pitchFamily="34" charset="-120"/>
                        </a:rPr>
                        <a:t>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endParaRPr lang="en-US" sz="2600" b="1" kern="100" dirty="0" smtClean="0">
                        <a:solidFill>
                          <a:srgbClr val="002060"/>
                        </a:solidFill>
                        <a:effectLst/>
                        <a:latin typeface="微軟正黑體" panose="020B0604030504040204" pitchFamily="34" charset="-120"/>
                        <a:ea typeface="微軟正黑體" panose="020B0604030504040204" pitchFamily="34" charset="-120"/>
                      </a:endParaRPr>
                    </a:p>
                    <a:p>
                      <a:pPr algn="ctr">
                        <a:spcAft>
                          <a:spcPts val="0"/>
                        </a:spcAft>
                      </a:pPr>
                      <a:r>
                        <a:rPr lang="zh-TW" sz="2600" b="1" kern="100" dirty="0" smtClean="0">
                          <a:solidFill>
                            <a:srgbClr val="002060"/>
                          </a:solidFill>
                          <a:effectLst/>
                          <a:latin typeface="微軟正黑體" panose="020B0604030504040204" pitchFamily="34" charset="-120"/>
                          <a:ea typeface="微軟正黑體" panose="020B0604030504040204" pitchFamily="34" charset="-120"/>
                        </a:rPr>
                        <a:t>八德</a:t>
                      </a:r>
                      <a:r>
                        <a:rPr lang="zh-TW" sz="2600" b="1" kern="100" dirty="0">
                          <a:solidFill>
                            <a:srgbClr val="002060"/>
                          </a:solidFill>
                          <a:effectLst/>
                          <a:latin typeface="微軟正黑體" panose="020B0604030504040204" pitchFamily="34" charset="-120"/>
                          <a:ea typeface="微軟正黑體" panose="020B0604030504040204" pitchFamily="34" charset="-120"/>
                        </a:rPr>
                        <a:t>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6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非桃園市</a:t>
                      </a:r>
                      <a:r>
                        <a:rPr lang="zh-TW" sz="2600" b="1" kern="100" dirty="0">
                          <a:solidFill>
                            <a:srgbClr val="002060"/>
                          </a:solidFill>
                          <a:effectLst/>
                          <a:latin typeface="微軟正黑體" panose="020B0604030504040204" pitchFamily="34" charset="-120"/>
                          <a:ea typeface="微軟正黑體" panose="020B0604030504040204" pitchFamily="34" charset="-120"/>
                        </a:rPr>
                        <a:t>區域</a:t>
                      </a:r>
                      <a:endParaRPr lang="zh-TW" sz="26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龍潭</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區</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新屋區 </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大溪</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extLst>
                  <a:ext uri="{0D108BD9-81ED-4DB2-BD59-A6C34878D82A}">
                    <a16:rowId xmlns:a16="http://schemas.microsoft.com/office/drawing/2014/main" val="124890512"/>
                  </a:ext>
                </a:extLst>
              </a:tr>
              <a:tr h="510480">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查看鑑定場</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800" kern="100" dirty="0">
                          <a:effectLst/>
                          <a:latin typeface="微軟正黑體" panose="020B0604030504040204" pitchFamily="34" charset="-120"/>
                          <a:ea typeface="微軟正黑體" panose="020B0604030504040204" pitchFamily="34" charset="-120"/>
                        </a:rPr>
                        <a:t>109</a:t>
                      </a:r>
                      <a:r>
                        <a:rPr lang="zh-TW" sz="2800" kern="100" dirty="0">
                          <a:effectLst/>
                          <a:latin typeface="微軟正黑體" panose="020B0604030504040204" pitchFamily="34" charset="-120"/>
                          <a:ea typeface="微軟正黑體" panose="020B0604030504040204" pitchFamily="34" charset="-120"/>
                        </a:rPr>
                        <a:t>年</a:t>
                      </a:r>
                      <a:r>
                        <a:rPr lang="en-US" sz="3200" kern="100" dirty="0">
                          <a:effectLst/>
                          <a:latin typeface="微軟正黑體" panose="020B0604030504040204" pitchFamily="34" charset="-120"/>
                          <a:ea typeface="微軟正黑體" panose="020B0604030504040204" pitchFamily="34" charset="-120"/>
                        </a:rPr>
                        <a:t>3</a:t>
                      </a:r>
                      <a:r>
                        <a:rPr lang="zh-TW" sz="3200" kern="100" dirty="0">
                          <a:effectLst/>
                          <a:latin typeface="微軟正黑體" panose="020B0604030504040204" pitchFamily="34" charset="-120"/>
                          <a:ea typeface="微軟正黑體" panose="020B0604030504040204" pitchFamily="34" charset="-120"/>
                        </a:rPr>
                        <a:t>月</a:t>
                      </a:r>
                      <a:r>
                        <a:rPr lang="en-US" sz="3200" kern="100" dirty="0">
                          <a:effectLst/>
                          <a:latin typeface="微軟正黑體" panose="020B0604030504040204" pitchFamily="34" charset="-120"/>
                          <a:ea typeface="微軟正黑體" panose="020B0604030504040204" pitchFamily="34" charset="-120"/>
                        </a:rPr>
                        <a:t>21</a:t>
                      </a:r>
                      <a:r>
                        <a:rPr lang="zh-TW" sz="3200" kern="100" dirty="0">
                          <a:effectLst/>
                          <a:latin typeface="微軟正黑體" panose="020B0604030504040204" pitchFamily="34" charset="-120"/>
                          <a:ea typeface="微軟正黑體" panose="020B0604030504040204" pitchFamily="34" charset="-120"/>
                        </a:rPr>
                        <a:t>日</a:t>
                      </a:r>
                      <a:r>
                        <a:rPr lang="en-US" sz="2800" kern="100" dirty="0" smtClean="0">
                          <a:effectLst/>
                          <a:latin typeface="微軟正黑體" panose="020B0604030504040204" pitchFamily="34" charset="-120"/>
                          <a:ea typeface="微軟正黑體" panose="020B0604030504040204" pitchFamily="34" charset="-120"/>
                        </a:rPr>
                        <a:t>(</a:t>
                      </a:r>
                      <a:r>
                        <a:rPr lang="zh-TW" sz="2800" kern="100" dirty="0" smtClean="0">
                          <a:effectLst/>
                          <a:latin typeface="微軟正黑體" panose="020B0604030504040204" pitchFamily="34" charset="-120"/>
                          <a:ea typeface="微軟正黑體" panose="020B0604030504040204" pitchFamily="34" charset="-120"/>
                        </a:rPr>
                        <a:t>六</a:t>
                      </a:r>
                      <a:r>
                        <a:rPr lang="en-US" sz="2800" kern="100" dirty="0">
                          <a:effectLst/>
                          <a:latin typeface="微軟正黑體" panose="020B0604030504040204" pitchFamily="34" charset="-120"/>
                          <a:ea typeface="微軟正黑體" panose="020B0604030504040204" pitchFamily="34" charset="-120"/>
                        </a:rPr>
                        <a:t>) 8</a:t>
                      </a:r>
                      <a:r>
                        <a:rPr lang="zh-TW" sz="2800" kern="100" dirty="0">
                          <a:effectLst/>
                          <a:latin typeface="微軟正黑體" panose="020B0604030504040204" pitchFamily="34" charset="-120"/>
                          <a:ea typeface="微軟正黑體" panose="020B0604030504040204" pitchFamily="34" charset="-120"/>
                        </a:rPr>
                        <a:t>：</a:t>
                      </a:r>
                      <a:r>
                        <a:rPr lang="en-US" sz="2800" kern="100" dirty="0">
                          <a:effectLst/>
                          <a:latin typeface="微軟正黑體" panose="020B0604030504040204" pitchFamily="34" charset="-120"/>
                          <a:ea typeface="微軟正黑體" panose="020B0604030504040204" pitchFamily="34" charset="-120"/>
                        </a:rPr>
                        <a:t>00~8</a:t>
                      </a:r>
                      <a:r>
                        <a:rPr lang="zh-TW" sz="2800" kern="100" dirty="0">
                          <a:effectLst/>
                          <a:latin typeface="微軟正黑體" panose="020B0604030504040204" pitchFamily="34" charset="-120"/>
                          <a:ea typeface="微軟正黑體" panose="020B0604030504040204" pitchFamily="34" charset="-120"/>
                        </a:rPr>
                        <a:t>：</a:t>
                      </a:r>
                      <a:r>
                        <a:rPr lang="en-US" sz="2800" kern="100" dirty="0">
                          <a:effectLst/>
                          <a:latin typeface="微軟正黑體" panose="020B0604030504040204" pitchFamily="34" charset="-120"/>
                          <a:ea typeface="微軟正黑體" panose="020B0604030504040204" pitchFamily="34" charset="-120"/>
                        </a:rPr>
                        <a:t>30</a:t>
                      </a:r>
                      <a:endParaRPr lang="zh-TW" sz="2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3035740245"/>
                  </a:ext>
                </a:extLst>
              </a:tr>
              <a:tr h="661689">
                <a:tc>
                  <a:txBody>
                    <a:bodyPr/>
                    <a:lstStyle/>
                    <a:p>
                      <a:pPr>
                        <a:spcAft>
                          <a:spcPts val="0"/>
                        </a:spcAft>
                      </a:pPr>
                      <a:r>
                        <a:rPr lang="zh-TW" sz="26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2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800" b="1" kern="100" dirty="0">
                          <a:solidFill>
                            <a:srgbClr val="FF0000"/>
                          </a:solidFill>
                          <a:effectLst/>
                          <a:latin typeface="微軟正黑體" panose="020B0604030504040204" pitchFamily="34" charset="-120"/>
                          <a:ea typeface="微軟正黑體" panose="020B0604030504040204" pitchFamily="34" charset="-120"/>
                        </a:rPr>
                        <a:t>109</a:t>
                      </a:r>
                      <a:r>
                        <a:rPr lang="zh-TW" sz="2800" b="1" kern="100" dirty="0">
                          <a:solidFill>
                            <a:srgbClr val="FF0000"/>
                          </a:solidFill>
                          <a:effectLst/>
                          <a:latin typeface="微軟正黑體" panose="020B0604030504040204" pitchFamily="34" charset="-120"/>
                          <a:ea typeface="微軟正黑體" panose="020B0604030504040204" pitchFamily="34" charset="-120"/>
                        </a:rPr>
                        <a:t>年</a:t>
                      </a:r>
                      <a:r>
                        <a:rPr lang="en-US" sz="3200" b="1" kern="100" dirty="0">
                          <a:solidFill>
                            <a:srgbClr val="FF0000"/>
                          </a:solidFill>
                          <a:effectLst/>
                          <a:latin typeface="微軟正黑體" panose="020B0604030504040204" pitchFamily="34" charset="-120"/>
                          <a:ea typeface="微軟正黑體" panose="020B0604030504040204" pitchFamily="34" charset="-120"/>
                        </a:rPr>
                        <a:t>3</a:t>
                      </a:r>
                      <a:r>
                        <a:rPr lang="zh-TW" sz="3200" b="1" kern="100" dirty="0">
                          <a:solidFill>
                            <a:srgbClr val="FF0000"/>
                          </a:solidFill>
                          <a:effectLst/>
                          <a:latin typeface="微軟正黑體" panose="020B0604030504040204" pitchFamily="34" charset="-120"/>
                          <a:ea typeface="微軟正黑體" panose="020B0604030504040204" pitchFamily="34" charset="-120"/>
                        </a:rPr>
                        <a:t>月</a:t>
                      </a:r>
                      <a:r>
                        <a:rPr lang="en-US" sz="3200" b="1" kern="100" dirty="0">
                          <a:solidFill>
                            <a:srgbClr val="FF0000"/>
                          </a:solidFill>
                          <a:effectLst/>
                          <a:latin typeface="微軟正黑體" panose="020B0604030504040204" pitchFamily="34" charset="-120"/>
                          <a:ea typeface="微軟正黑體" panose="020B0604030504040204" pitchFamily="34" charset="-120"/>
                        </a:rPr>
                        <a:t>21</a:t>
                      </a:r>
                      <a:r>
                        <a:rPr lang="zh-TW" sz="3200" b="1" kern="100" dirty="0">
                          <a:solidFill>
                            <a:srgbClr val="FF0000"/>
                          </a:solidFill>
                          <a:effectLst/>
                          <a:latin typeface="微軟正黑體" panose="020B0604030504040204" pitchFamily="34" charset="-120"/>
                          <a:ea typeface="微軟正黑體" panose="020B0604030504040204" pitchFamily="34" charset="-120"/>
                        </a:rPr>
                        <a:t>日</a:t>
                      </a:r>
                      <a:r>
                        <a:rPr lang="en-US" sz="2800" b="1" kern="100" dirty="0" smtClean="0">
                          <a:solidFill>
                            <a:srgbClr val="FF0000"/>
                          </a:solidFill>
                          <a:effectLst/>
                          <a:latin typeface="微軟正黑體" panose="020B0604030504040204" pitchFamily="34" charset="-120"/>
                          <a:ea typeface="微軟正黑體" panose="020B0604030504040204" pitchFamily="34" charset="-120"/>
                        </a:rPr>
                        <a:t>(</a:t>
                      </a:r>
                      <a:r>
                        <a:rPr lang="zh-TW" sz="2800" b="1" kern="100" dirty="0" smtClean="0">
                          <a:solidFill>
                            <a:srgbClr val="FF0000"/>
                          </a:solidFill>
                          <a:effectLst/>
                          <a:latin typeface="微軟正黑體" panose="020B0604030504040204" pitchFamily="34" charset="-120"/>
                          <a:ea typeface="微軟正黑體" panose="020B0604030504040204" pitchFamily="34" charset="-120"/>
                        </a:rPr>
                        <a:t>六</a:t>
                      </a:r>
                      <a:r>
                        <a:rPr lang="en-US" sz="28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rPr>
                        <a:t> </a:t>
                      </a:r>
                      <a:r>
                        <a:rPr lang="zh-TW" sz="2800" b="1" kern="100" dirty="0" smtClean="0">
                          <a:solidFill>
                            <a:srgbClr val="FF0000"/>
                          </a:solidFill>
                          <a:effectLst/>
                          <a:latin typeface="微軟正黑體" panose="020B0604030504040204" pitchFamily="34" charset="-120"/>
                          <a:ea typeface="微軟正黑體" panose="020B0604030504040204" pitchFamily="34" charset="-120"/>
                        </a:rPr>
                        <a:t>上午 </a:t>
                      </a:r>
                      <a:r>
                        <a:rPr lang="en-US" sz="2800" b="1" kern="100" dirty="0">
                          <a:solidFill>
                            <a:srgbClr val="FF0000"/>
                          </a:solidFill>
                          <a:effectLst/>
                          <a:latin typeface="微軟正黑體" panose="020B0604030504040204" pitchFamily="34" charset="-120"/>
                          <a:ea typeface="微軟正黑體" panose="020B0604030504040204" pitchFamily="34" charset="-120"/>
                        </a:rPr>
                        <a:t>8</a:t>
                      </a:r>
                      <a:r>
                        <a:rPr lang="zh-TW" sz="2800" b="1" kern="100" dirty="0">
                          <a:solidFill>
                            <a:srgbClr val="FF0000"/>
                          </a:solidFill>
                          <a:effectLst/>
                          <a:latin typeface="微軟正黑體" panose="020B0604030504040204" pitchFamily="34" charset="-120"/>
                          <a:ea typeface="微軟正黑體" panose="020B0604030504040204" pitchFamily="34" charset="-120"/>
                        </a:rPr>
                        <a:t>：</a:t>
                      </a:r>
                      <a:r>
                        <a:rPr lang="en-US" sz="2800" b="1" kern="100" dirty="0">
                          <a:solidFill>
                            <a:srgbClr val="FF0000"/>
                          </a:solidFill>
                          <a:effectLst/>
                          <a:latin typeface="微軟正黑體" panose="020B0604030504040204" pitchFamily="34" charset="-120"/>
                          <a:ea typeface="微軟正黑體" panose="020B0604030504040204" pitchFamily="34" charset="-120"/>
                        </a:rPr>
                        <a:t>50</a:t>
                      </a:r>
                      <a:r>
                        <a:rPr lang="zh-TW" sz="2800" b="1" kern="100" dirty="0">
                          <a:solidFill>
                            <a:srgbClr val="FF0000"/>
                          </a:solidFill>
                          <a:effectLst/>
                          <a:latin typeface="微軟正黑體" panose="020B0604030504040204" pitchFamily="34" charset="-120"/>
                          <a:ea typeface="微軟正黑體" panose="020B0604030504040204" pitchFamily="34" charset="-120"/>
                        </a:rPr>
                        <a:t>進場、下午 </a:t>
                      </a:r>
                      <a:r>
                        <a:rPr lang="en-US" sz="2800" b="1" kern="100" dirty="0">
                          <a:solidFill>
                            <a:srgbClr val="FF0000"/>
                          </a:solidFill>
                          <a:effectLst/>
                          <a:latin typeface="微軟正黑體" panose="020B0604030504040204" pitchFamily="34" charset="-120"/>
                          <a:ea typeface="微軟正黑體" panose="020B0604030504040204" pitchFamily="34" charset="-120"/>
                        </a:rPr>
                        <a:t>13</a:t>
                      </a:r>
                      <a:r>
                        <a:rPr lang="zh-TW" sz="28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800" b="1" kern="100" dirty="0">
                          <a:solidFill>
                            <a:srgbClr val="FF0000"/>
                          </a:solidFill>
                          <a:effectLst/>
                          <a:latin typeface="微軟正黑體" panose="020B0604030504040204" pitchFamily="34" charset="-120"/>
                          <a:ea typeface="微軟正黑體" panose="020B0604030504040204" pitchFamily="34" charset="-120"/>
                        </a:rPr>
                        <a:t>2</a:t>
                      </a:r>
                      <a:r>
                        <a:rPr lang="en-US" sz="2800" b="1" kern="100" dirty="0" smtClean="0">
                          <a:solidFill>
                            <a:srgbClr val="FF0000"/>
                          </a:solidFill>
                          <a:effectLst/>
                          <a:latin typeface="微軟正黑體" panose="020B0604030504040204" pitchFamily="34" charset="-120"/>
                          <a:ea typeface="微軟正黑體" panose="020B0604030504040204" pitchFamily="34" charset="-120"/>
                        </a:rPr>
                        <a:t>0</a:t>
                      </a:r>
                      <a:r>
                        <a:rPr lang="zh-TW" sz="2800" b="1" kern="100" dirty="0">
                          <a:solidFill>
                            <a:srgbClr val="FF0000"/>
                          </a:solidFill>
                          <a:effectLst/>
                          <a:latin typeface="微軟正黑體" panose="020B0604030504040204" pitchFamily="34" charset="-120"/>
                          <a:ea typeface="微軟正黑體" panose="020B0604030504040204" pitchFamily="34" charset="-120"/>
                        </a:rPr>
                        <a:t>進場 </a:t>
                      </a:r>
                      <a:endParaRPr lang="zh-TW" sz="2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1366931665"/>
                  </a:ext>
                </a:extLst>
              </a:tr>
              <a:tr h="849609">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數理資優</a:t>
                      </a:r>
                    </a:p>
                    <a:p>
                      <a:pPr>
                        <a:spcAft>
                          <a:spcPts val="0"/>
                        </a:spcAft>
                      </a:pPr>
                      <a:r>
                        <a:rPr lang="zh-TW" sz="2400" kern="100" dirty="0">
                          <a:effectLst/>
                          <a:latin typeface="微軟正黑體" panose="020B0604030504040204" pitchFamily="34" charset="-120"/>
                          <a:ea typeface="微軟正黑體" panose="020B0604030504040204" pitchFamily="34" charset="-120"/>
                        </a:rPr>
                        <a:t>測驗地點</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cs typeface="+mn-cs"/>
                        </a:rPr>
                        <a:t>大有國中</a:t>
                      </a:r>
                    </a:p>
                  </a:txBody>
                  <a:tcPr marL="68580" marR="68580" marT="9525" marB="0" anchor="ctr"/>
                </a:tc>
                <a:tc>
                  <a:txBody>
                    <a:bodyPr/>
                    <a:lstStyle/>
                    <a:p>
                      <a:pPr marL="0" algn="ctr" defTabSz="914400" rtl="0" eaLnBrk="1" latinLnBrk="0" hangingPunct="1">
                        <a:spcAft>
                          <a:spcPts val="0"/>
                        </a:spcAft>
                      </a:pPr>
                      <a:r>
                        <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平興國中</a:t>
                      </a:r>
                    </a:p>
                  </a:txBody>
                  <a:tcPr marL="68580" marR="68580" marT="9525" marB="0" anchor="ctr"/>
                </a:tc>
                <a:extLst>
                  <a:ext uri="{0D108BD9-81ED-4DB2-BD59-A6C34878D82A}">
                    <a16:rowId xmlns:a16="http://schemas.microsoft.com/office/drawing/2014/main" val="374536795"/>
                  </a:ext>
                </a:extLst>
              </a:tr>
              <a:tr h="1008004">
                <a:tc>
                  <a:txBody>
                    <a:bodyPr/>
                    <a:lstStyle/>
                    <a:p>
                      <a:pPr>
                        <a:spcAft>
                          <a:spcPts val="0"/>
                        </a:spcAft>
                      </a:pPr>
                      <a:r>
                        <a:rPr lang="zh-TW" sz="2400" kern="100">
                          <a:effectLst/>
                          <a:latin typeface="微軟正黑體" panose="020B0604030504040204" pitchFamily="34" charset="-120"/>
                          <a:ea typeface="微軟正黑體" panose="020B0604030504040204" pitchFamily="34" charset="-120"/>
                        </a:rPr>
                        <a:t>測驗項目</a:t>
                      </a:r>
                      <a:endParaRPr lang="zh-TW" sz="2400" kern="10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spcAft>
                          <a:spcPts val="0"/>
                        </a:spcAft>
                      </a:pPr>
                      <a:r>
                        <a:rPr lang="zh-TW" sz="2600" b="1" kern="100" dirty="0">
                          <a:solidFill>
                            <a:schemeClr val="accent2">
                              <a:lumMod val="50000"/>
                            </a:schemeClr>
                          </a:solidFill>
                          <a:effectLst/>
                          <a:latin typeface="微軟正黑體" panose="020B0604030504040204" pitchFamily="34" charset="-120"/>
                          <a:ea typeface="微軟正黑體" panose="020B0604030504040204" pitchFamily="34" charset="-120"/>
                        </a:rPr>
                        <a:t>上午</a:t>
                      </a:r>
                      <a:r>
                        <a:rPr lang="zh-TW" sz="2600" kern="100" dirty="0">
                          <a:effectLst/>
                          <a:latin typeface="微軟正黑體" panose="020B0604030504040204" pitchFamily="34" charset="-120"/>
                          <a:ea typeface="微軟正黑體" panose="020B0604030504040204" pitchFamily="34" charset="-120"/>
                        </a:rPr>
                        <a:t>：數學科</a:t>
                      </a:r>
                      <a:r>
                        <a:rPr lang="zh-TW" sz="2600" b="1" kern="100" dirty="0">
                          <a:solidFill>
                            <a:schemeClr val="accent2">
                              <a:lumMod val="50000"/>
                            </a:schemeClr>
                          </a:solidFill>
                          <a:effectLst/>
                          <a:latin typeface="微軟正黑體" panose="020B0604030504040204" pitchFamily="34" charset="-120"/>
                          <a:ea typeface="微軟正黑體" panose="020B0604030504040204" pitchFamily="34" charset="-120"/>
                          <a:cs typeface="+mn-cs"/>
                        </a:rPr>
                        <a:t>性向</a:t>
                      </a:r>
                      <a:r>
                        <a:rPr lang="zh-TW" sz="2600" kern="100" dirty="0">
                          <a:effectLst/>
                          <a:latin typeface="微軟正黑體" panose="020B0604030504040204" pitchFamily="34" charset="-120"/>
                          <a:ea typeface="微軟正黑體" panose="020B0604030504040204" pitchFamily="34" charset="-120"/>
                        </a:rPr>
                        <a:t>測驗、自然科</a:t>
                      </a:r>
                      <a:r>
                        <a:rPr lang="zh-TW" sz="2600" b="1" kern="100" dirty="0" smtClean="0">
                          <a:solidFill>
                            <a:schemeClr val="accent2">
                              <a:lumMod val="50000"/>
                            </a:schemeClr>
                          </a:solidFill>
                          <a:effectLst/>
                          <a:latin typeface="微軟正黑體" panose="020B0604030504040204" pitchFamily="34" charset="-120"/>
                          <a:ea typeface="微軟正黑體" panose="020B0604030504040204" pitchFamily="34" charset="-120"/>
                          <a:cs typeface="+mn-cs"/>
                        </a:rPr>
                        <a:t>性向</a:t>
                      </a:r>
                      <a:r>
                        <a:rPr lang="zh-TW" sz="2600" kern="100" dirty="0" smtClean="0">
                          <a:effectLst/>
                          <a:latin typeface="微軟正黑體" panose="020B0604030504040204" pitchFamily="34" charset="-120"/>
                          <a:ea typeface="微軟正黑體" panose="020B0604030504040204" pitchFamily="34" charset="-120"/>
                        </a:rPr>
                        <a:t>測驗</a:t>
                      </a:r>
                      <a:r>
                        <a:rPr lang="zh-TW" altLang="en-US" sz="2600" kern="100" dirty="0" smtClean="0">
                          <a:effectLst/>
                          <a:latin typeface="微軟正黑體" panose="020B0604030504040204" pitchFamily="34" charset="-120"/>
                          <a:ea typeface="微軟正黑體" panose="020B0604030504040204" pitchFamily="34" charset="-120"/>
                        </a:rPr>
                        <a:t> </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各約</a:t>
                      </a:r>
                      <a:r>
                        <a:rPr lang="en-US" sz="2400" kern="100" dirty="0">
                          <a:effectLst/>
                          <a:latin typeface="微軟正黑體" panose="020B0604030504040204" pitchFamily="34" charset="-120"/>
                          <a:ea typeface="微軟正黑體" panose="020B0604030504040204" pitchFamily="34" charset="-120"/>
                        </a:rPr>
                        <a:t>1.5</a:t>
                      </a:r>
                      <a:r>
                        <a:rPr lang="zh-TW" sz="2400" kern="100" dirty="0">
                          <a:effectLst/>
                          <a:latin typeface="微軟正黑體" panose="020B0604030504040204" pitchFamily="34" charset="-120"/>
                          <a:ea typeface="微軟正黑體" panose="020B0604030504040204" pitchFamily="34" charset="-120"/>
                        </a:rPr>
                        <a:t>小時</a:t>
                      </a:r>
                      <a:r>
                        <a:rPr lang="en-US" sz="2400" kern="100" dirty="0">
                          <a:effectLst/>
                          <a:latin typeface="微軟正黑體" panose="020B0604030504040204" pitchFamily="34" charset="-120"/>
                          <a:ea typeface="微軟正黑體" panose="020B0604030504040204" pitchFamily="34" charset="-120"/>
                        </a:rPr>
                        <a:t>)</a:t>
                      </a:r>
                      <a:endParaRPr lang="zh-TW" sz="2400" kern="100" dirty="0" smtClean="0">
                        <a:effectLst/>
                        <a:latin typeface="微軟正黑體" panose="020B0604030504040204" pitchFamily="34" charset="-120"/>
                        <a:ea typeface="微軟正黑體" panose="020B0604030504040204" pitchFamily="34" charset="-120"/>
                      </a:endParaRPr>
                    </a:p>
                    <a:p>
                      <a:pPr>
                        <a:spcAft>
                          <a:spcPts val="0"/>
                        </a:spcAft>
                      </a:pPr>
                      <a:r>
                        <a:rPr lang="zh-TW" altLang="en-US" sz="2600" b="1" kern="100" dirty="0" smtClean="0">
                          <a:solidFill>
                            <a:schemeClr val="accent3">
                              <a:lumMod val="75000"/>
                            </a:schemeClr>
                          </a:solidFill>
                          <a:effectLst/>
                          <a:latin typeface="微軟正黑體" panose="020B0604030504040204" pitchFamily="34" charset="-120"/>
                          <a:ea typeface="微軟正黑體" panose="020B0604030504040204" pitchFamily="34" charset="-120"/>
                          <a:cs typeface="+mn-cs"/>
                        </a:rPr>
                        <a:t>下</a:t>
                      </a:r>
                      <a:r>
                        <a:rPr lang="zh-TW" sz="2600" b="1" kern="100" dirty="0" smtClean="0">
                          <a:solidFill>
                            <a:schemeClr val="accent3">
                              <a:lumMod val="75000"/>
                            </a:schemeClr>
                          </a:solidFill>
                          <a:effectLst/>
                          <a:latin typeface="微軟正黑體" panose="020B0604030504040204" pitchFamily="34" charset="-120"/>
                          <a:ea typeface="微軟正黑體" panose="020B0604030504040204" pitchFamily="34" charset="-120"/>
                          <a:cs typeface="+mn-cs"/>
                        </a:rPr>
                        <a:t>午</a:t>
                      </a:r>
                      <a:r>
                        <a:rPr lang="zh-TW" sz="2600" kern="100" dirty="0">
                          <a:effectLst/>
                          <a:latin typeface="微軟正黑體" panose="020B0604030504040204" pitchFamily="34" charset="-120"/>
                          <a:ea typeface="微軟正黑體" panose="020B0604030504040204" pitchFamily="34" charset="-120"/>
                        </a:rPr>
                        <a:t>：數學科</a:t>
                      </a:r>
                      <a:r>
                        <a:rPr lang="zh-TW" sz="2600" b="1" kern="100" dirty="0">
                          <a:solidFill>
                            <a:schemeClr val="accent3">
                              <a:lumMod val="75000"/>
                            </a:schemeClr>
                          </a:solidFill>
                          <a:effectLst/>
                          <a:latin typeface="微軟正黑體" panose="020B0604030504040204" pitchFamily="34" charset="-120"/>
                          <a:ea typeface="微軟正黑體" panose="020B0604030504040204" pitchFamily="34" charset="-120"/>
                          <a:cs typeface="+mn-cs"/>
                        </a:rPr>
                        <a:t>成就</a:t>
                      </a:r>
                      <a:r>
                        <a:rPr lang="zh-TW" sz="2600" kern="100" dirty="0">
                          <a:effectLst/>
                          <a:latin typeface="微軟正黑體" panose="020B0604030504040204" pitchFamily="34" charset="-120"/>
                          <a:ea typeface="微軟正黑體" panose="020B0604030504040204" pitchFamily="34" charset="-120"/>
                        </a:rPr>
                        <a:t>測驗、自然科</a:t>
                      </a:r>
                      <a:r>
                        <a:rPr lang="zh-TW" sz="2600" b="1" kern="100" dirty="0">
                          <a:solidFill>
                            <a:schemeClr val="accent3">
                              <a:lumMod val="75000"/>
                            </a:schemeClr>
                          </a:solidFill>
                          <a:effectLst/>
                          <a:latin typeface="微軟正黑體" panose="020B0604030504040204" pitchFamily="34" charset="-120"/>
                          <a:ea typeface="微軟正黑體" panose="020B0604030504040204" pitchFamily="34" charset="-120"/>
                          <a:cs typeface="+mn-cs"/>
                        </a:rPr>
                        <a:t>成就</a:t>
                      </a:r>
                      <a:r>
                        <a:rPr lang="zh-TW" sz="2600" kern="100" dirty="0" smtClean="0">
                          <a:effectLst/>
                          <a:latin typeface="微軟正黑體" panose="020B0604030504040204" pitchFamily="34" charset="-120"/>
                          <a:ea typeface="微軟正黑體" panose="020B0604030504040204" pitchFamily="34" charset="-120"/>
                        </a:rPr>
                        <a:t>測驗</a:t>
                      </a:r>
                      <a:r>
                        <a:rPr lang="zh-TW" altLang="en-US" sz="2400" kern="100" dirty="0" smtClean="0">
                          <a:effectLst/>
                          <a:latin typeface="微軟正黑體" panose="020B0604030504040204" pitchFamily="34" charset="-120"/>
                          <a:ea typeface="微軟正黑體" panose="020B0604030504040204" pitchFamily="34" charset="-120"/>
                        </a:rPr>
                        <a:t> </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各約</a:t>
                      </a:r>
                      <a:r>
                        <a:rPr lang="en-US" sz="2400" kern="100" dirty="0">
                          <a:effectLst/>
                          <a:latin typeface="微軟正黑體" panose="020B0604030504040204" pitchFamily="34" charset="-120"/>
                          <a:ea typeface="微軟正黑體" panose="020B0604030504040204" pitchFamily="34" charset="-120"/>
                        </a:rPr>
                        <a:t>1</a:t>
                      </a:r>
                      <a:r>
                        <a:rPr lang="zh-TW" sz="2400" kern="100" dirty="0">
                          <a:effectLst/>
                          <a:latin typeface="微軟正黑體" panose="020B0604030504040204" pitchFamily="34" charset="-120"/>
                          <a:ea typeface="微軟正黑體" panose="020B0604030504040204" pitchFamily="34" charset="-120"/>
                        </a:rPr>
                        <a:t>小時</a:t>
                      </a:r>
                      <a:r>
                        <a:rPr lang="en-US" sz="2400" kern="100" dirty="0">
                          <a:effectLst/>
                          <a:latin typeface="微軟正黑體" panose="020B0604030504040204" pitchFamily="34" charset="-120"/>
                          <a:ea typeface="微軟正黑體" panose="020B0604030504040204" pitchFamily="34" charset="-120"/>
                        </a:rPr>
                        <a:t>)</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5" name="Text Box 2"/>
          <p:cNvSpPr txBox="1">
            <a:spLocks noChangeArrowheads="1"/>
          </p:cNvSpPr>
          <p:nvPr/>
        </p:nvSpPr>
        <p:spPr bwMode="auto">
          <a:xfrm>
            <a:off x="431999" y="1509201"/>
            <a:ext cx="11073600" cy="533400"/>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8" name="Text Box 2"/>
          <p:cNvSpPr txBox="1">
            <a:spLocks noChangeArrowheads="1"/>
          </p:cNvSpPr>
          <p:nvPr/>
        </p:nvSpPr>
        <p:spPr bwMode="auto">
          <a:xfrm>
            <a:off x="431998" y="3520561"/>
            <a:ext cx="11073601" cy="1175658"/>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9" name="Text Box 2"/>
          <p:cNvSpPr txBox="1">
            <a:spLocks noChangeArrowheads="1"/>
          </p:cNvSpPr>
          <p:nvPr/>
        </p:nvSpPr>
        <p:spPr bwMode="auto">
          <a:xfrm>
            <a:off x="431999" y="5502727"/>
            <a:ext cx="11073601" cy="1042485"/>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6046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5400" b="1" dirty="0">
                <a:solidFill>
                  <a:schemeClr val="tx2"/>
                </a:solidFill>
              </a:rPr>
              <a:t>簡報大綱</a:t>
            </a:r>
          </a:p>
        </p:txBody>
      </p:sp>
      <p:sp>
        <p:nvSpPr>
          <p:cNvPr id="5" name="Rectangle 3"/>
          <p:cNvSpPr txBox="1">
            <a:spLocks/>
          </p:cNvSpPr>
          <p:nvPr/>
        </p:nvSpPr>
        <p:spPr bwMode="auto">
          <a:xfrm>
            <a:off x="1065211" y="1165123"/>
            <a:ext cx="10335291" cy="4955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lnSpc>
                <a:spcPct val="90000"/>
              </a:lnSpc>
              <a:spcBef>
                <a:spcPct val="20000"/>
              </a:spcBef>
              <a:spcAft>
                <a:spcPct val="0"/>
              </a:spcAft>
              <a:defRPr/>
            </a:pPr>
            <a:endParaRPr lang="en-US" altLang="zh-TW" sz="3600" dirty="0">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smtClean="0">
                <a:solidFill>
                  <a:schemeClr val="tx2"/>
                </a:solidFill>
                <a:latin typeface="微軟正黑體" panose="020B0604030504040204" pitchFamily="34" charset="-120"/>
                <a:ea typeface="微軟正黑體" panose="020B0604030504040204" pitchFamily="34" charset="-120"/>
              </a:rPr>
              <a:t>資</a:t>
            </a:r>
            <a:r>
              <a:rPr lang="zh-TW" altLang="en-US" sz="3600" dirty="0">
                <a:solidFill>
                  <a:schemeClr val="tx2"/>
                </a:solidFill>
                <a:latin typeface="微軟正黑體" panose="020B0604030504040204" pitchFamily="34" charset="-120"/>
                <a:ea typeface="微軟正黑體" panose="020B0604030504040204" pitchFamily="34" charset="-120"/>
              </a:rPr>
              <a:t>優教育基本</a:t>
            </a:r>
            <a:r>
              <a:rPr lang="zh-TW" altLang="en-US" sz="3600" dirty="0" smtClean="0">
                <a:solidFill>
                  <a:schemeClr val="tx2"/>
                </a:solidFill>
                <a:latin typeface="微軟正黑體" panose="020B0604030504040204" pitchFamily="34" charset="-120"/>
                <a:ea typeface="微軟正黑體" panose="020B0604030504040204" pitchFamily="34" charset="-120"/>
              </a:rPr>
              <a:t>理念</a:t>
            </a:r>
            <a:endParaRPr lang="en-US" altLang="zh-TW" sz="3600" dirty="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smtClean="0">
                <a:solidFill>
                  <a:schemeClr val="tx2"/>
                </a:solidFill>
                <a:latin typeface="微軟正黑體" panose="020B0604030504040204" pitchFamily="34" charset="-120"/>
                <a:ea typeface="微軟正黑體" panose="020B0604030504040204" pitchFamily="34" charset="-120"/>
              </a:rPr>
              <a:t>資優鑑定標準</a:t>
            </a:r>
            <a:endParaRPr lang="en-US" altLang="zh-TW" sz="3600" dirty="0" smtClean="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a:solidFill>
                  <a:schemeClr val="tx2"/>
                </a:solidFill>
                <a:latin typeface="微軟正黑體" panose="020B0604030504040204" pitchFamily="34" charset="-120"/>
                <a:ea typeface="微軟正黑體" panose="020B0604030504040204" pitchFamily="34" charset="-120"/>
              </a:rPr>
              <a:t>桃園市各類資優鑑定流程、申請表格填寫的</a:t>
            </a:r>
            <a:r>
              <a:rPr lang="zh-TW" altLang="en-US" sz="3600" dirty="0" smtClean="0">
                <a:solidFill>
                  <a:schemeClr val="tx2"/>
                </a:solidFill>
                <a:latin typeface="微軟正黑體" panose="020B0604030504040204" pitchFamily="34" charset="-120"/>
                <a:ea typeface="微軟正黑體" panose="020B0604030504040204" pitchFamily="34" charset="-120"/>
              </a:rPr>
              <a:t>說明</a:t>
            </a:r>
            <a:endParaRPr lang="en-US" altLang="zh-TW" sz="3600" dirty="0" smtClean="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smtClean="0">
                <a:solidFill>
                  <a:schemeClr val="tx2"/>
                </a:solidFill>
                <a:latin typeface="微軟正黑體" panose="020B0604030504040204" pitchFamily="34" charset="-120"/>
                <a:ea typeface="微軟正黑體" panose="020B0604030504040204" pitchFamily="34" charset="-120"/>
              </a:rPr>
              <a:t>桃園市資優學生安置原則</a:t>
            </a:r>
            <a:endParaRPr lang="en-US" altLang="zh-TW" sz="3600" dirty="0" smtClean="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smtClean="0">
                <a:solidFill>
                  <a:schemeClr val="tx2"/>
                </a:solidFill>
                <a:latin typeface="微軟正黑體" panose="020B0604030504040204" pitchFamily="34" charset="-120"/>
                <a:ea typeface="微軟正黑體" panose="020B0604030504040204" pitchFamily="34" charset="-120"/>
              </a:rPr>
              <a:t>資優教育課程與服</a:t>
            </a:r>
            <a:r>
              <a:rPr lang="zh-TW" altLang="en-US" sz="3600" dirty="0">
                <a:solidFill>
                  <a:schemeClr val="tx2"/>
                </a:solidFill>
                <a:latin typeface="微軟正黑體" panose="020B0604030504040204" pitchFamily="34" charset="-120"/>
                <a:ea typeface="微軟正黑體" panose="020B0604030504040204" pitchFamily="34" charset="-120"/>
              </a:rPr>
              <a:t>務</a:t>
            </a:r>
            <a:endParaRPr lang="en-US" altLang="zh-TW" sz="3600" dirty="0" smtClean="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600" dirty="0" smtClean="0">
                <a:solidFill>
                  <a:schemeClr val="tx2"/>
                </a:solidFill>
                <a:latin typeface="微軟正黑體" panose="020B0604030504040204" pitchFamily="34" charset="-120"/>
                <a:ea typeface="微軟正黑體" panose="020B0604030504040204" pitchFamily="34" charset="-120"/>
              </a:rPr>
              <a:t>綜合</a:t>
            </a:r>
            <a:r>
              <a:rPr lang="zh-TW" altLang="en-US" sz="3600" dirty="0">
                <a:solidFill>
                  <a:schemeClr val="tx2"/>
                </a:solidFill>
                <a:latin typeface="微軟正黑體" panose="020B0604030504040204" pitchFamily="34" charset="-120"/>
                <a:ea typeface="微軟正黑體" panose="020B0604030504040204" pitchFamily="34" charset="-120"/>
              </a:rPr>
              <a:t>座談</a:t>
            </a:r>
            <a:endParaRPr lang="en-US" altLang="zh-TW" sz="3600" dirty="0">
              <a:solidFill>
                <a:schemeClr val="tx2"/>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6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rtl="0"/>
            <a:r>
              <a:rPr lang="zh-TW" altLang="en-US" sz="4800" b="1" dirty="0" smtClean="0">
                <a:solidFill>
                  <a:srgbClr val="FF0000"/>
                </a:solidFill>
                <a:latin typeface="Salesforce Sans"/>
                <a:sym typeface="Salesforce Sans"/>
              </a:rPr>
              <a:t>英語</a:t>
            </a:r>
            <a:r>
              <a:rPr lang="zh-TW" altLang="en-US" sz="4800" b="1" dirty="0" smtClean="0">
                <a:latin typeface="Salesforce Sans"/>
                <a:sym typeface="Salesforce Sans"/>
              </a:rPr>
              <a:t>資優鑑定測驗時間、地點</a:t>
            </a:r>
            <a:endParaRPr lang="zh-TW" altLang="en-US" sz="4800" b="1" dirty="0">
              <a:latin typeface="Salesforce Sans"/>
              <a:sym typeface="Salesforce Sans"/>
            </a:endParaRPr>
          </a:p>
        </p:txBody>
      </p:sp>
      <p:graphicFrame>
        <p:nvGraphicFramePr>
          <p:cNvPr id="7" name="表格 6"/>
          <p:cNvGraphicFramePr>
            <a:graphicFrameLocks noGrp="1"/>
          </p:cNvGraphicFramePr>
          <p:nvPr>
            <p:extLst>
              <p:ext uri="{D42A27DB-BD31-4B8C-83A1-F6EECF244321}">
                <p14:modId xmlns:p14="http://schemas.microsoft.com/office/powerpoint/2010/main" val="374278822"/>
              </p:ext>
            </p:extLst>
          </p:nvPr>
        </p:nvGraphicFramePr>
        <p:xfrm>
          <a:off x="432000" y="1524000"/>
          <a:ext cx="11073600" cy="5006413"/>
        </p:xfrm>
        <a:graphic>
          <a:graphicData uri="http://schemas.openxmlformats.org/drawingml/2006/table">
            <a:tbl>
              <a:tblPr firstRow="1" firstCol="1" bandRow="1">
                <a:tableStyleId>{22838BEF-8BB2-4498-84A7-C5851F593DF1}</a:tableStyleId>
              </a:tblPr>
              <a:tblGrid>
                <a:gridCol w="1684800">
                  <a:extLst>
                    <a:ext uri="{9D8B030D-6E8A-4147-A177-3AD203B41FA5}">
                      <a16:colId xmlns:a16="http://schemas.microsoft.com/office/drawing/2014/main" val="3196166690"/>
                    </a:ext>
                  </a:extLst>
                </a:gridCol>
                <a:gridCol w="4624922">
                  <a:extLst>
                    <a:ext uri="{9D8B030D-6E8A-4147-A177-3AD203B41FA5}">
                      <a16:colId xmlns:a16="http://schemas.microsoft.com/office/drawing/2014/main" val="974808213"/>
                    </a:ext>
                  </a:extLst>
                </a:gridCol>
                <a:gridCol w="4763878">
                  <a:extLst>
                    <a:ext uri="{9D8B030D-6E8A-4147-A177-3AD203B41FA5}">
                      <a16:colId xmlns:a16="http://schemas.microsoft.com/office/drawing/2014/main" val="2136166781"/>
                    </a:ext>
                  </a:extLst>
                </a:gridCol>
              </a:tblGrid>
              <a:tr h="510480">
                <a:tc>
                  <a:txBody>
                    <a:bodyPr/>
                    <a:lstStyle/>
                    <a:p>
                      <a:pPr>
                        <a:spcAft>
                          <a:spcPts val="0"/>
                        </a:spcAft>
                      </a:pPr>
                      <a:r>
                        <a:rPr lang="zh-TW" sz="2000" kern="100" dirty="0" smtClean="0">
                          <a:effectLst/>
                          <a:latin typeface="微軟正黑體" panose="020B0604030504040204" pitchFamily="34" charset="-120"/>
                          <a:ea typeface="微軟正黑體" panose="020B0604030504040204" pitchFamily="34" charset="-120"/>
                        </a:rPr>
                        <a:t>鑑定</a:t>
                      </a:r>
                      <a:r>
                        <a:rPr lang="zh-TW" sz="2000" kern="100" dirty="0">
                          <a:effectLst/>
                          <a:latin typeface="微軟正黑體" panose="020B0604030504040204" pitchFamily="34" charset="-120"/>
                          <a:ea typeface="微軟正黑體" panose="020B0604030504040204" pitchFamily="34" charset="-120"/>
                        </a:rPr>
                        <a:t>場位置</a:t>
                      </a:r>
                      <a:r>
                        <a:rPr lang="zh-TW" sz="2000" kern="100" dirty="0" smtClean="0">
                          <a:effectLst/>
                          <a:latin typeface="微軟正黑體" panose="020B0604030504040204" pitchFamily="34" charset="-120"/>
                          <a:ea typeface="微軟正黑體" panose="020B0604030504040204" pitchFamily="34" charset="-120"/>
                        </a:rPr>
                        <a:t>圖</a:t>
                      </a:r>
                      <a:endParaRPr lang="zh-TW" sz="20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400" kern="100" dirty="0" smtClean="0">
                          <a:effectLst/>
                          <a:latin typeface="微軟正黑體" panose="020B0604030504040204" pitchFamily="34" charset="-120"/>
                          <a:ea typeface="微軟正黑體" panose="020B0604030504040204" pitchFamily="34" charset="-120"/>
                        </a:rPr>
                        <a:t>109</a:t>
                      </a:r>
                      <a:r>
                        <a:rPr lang="zh-TW" sz="2400" kern="100" dirty="0">
                          <a:effectLst/>
                          <a:latin typeface="微軟正黑體" panose="020B0604030504040204" pitchFamily="34" charset="-120"/>
                          <a:ea typeface="微軟正黑體" panose="020B0604030504040204" pitchFamily="34" charset="-120"/>
                        </a:rPr>
                        <a:t>年</a:t>
                      </a:r>
                      <a:r>
                        <a:rPr lang="en-US" sz="2400" kern="100" dirty="0">
                          <a:effectLst/>
                          <a:latin typeface="微軟正黑體" panose="020B0604030504040204" pitchFamily="34" charset="-120"/>
                          <a:ea typeface="微軟正黑體" panose="020B0604030504040204" pitchFamily="34" charset="-120"/>
                        </a:rPr>
                        <a:t>3</a:t>
                      </a:r>
                      <a:r>
                        <a:rPr lang="zh-TW" sz="2400" kern="100" dirty="0">
                          <a:effectLst/>
                          <a:latin typeface="微軟正黑體" panose="020B0604030504040204" pitchFamily="34" charset="-120"/>
                          <a:ea typeface="微軟正黑體" panose="020B0604030504040204" pitchFamily="34" charset="-120"/>
                        </a:rPr>
                        <a:t>月</a:t>
                      </a:r>
                      <a:r>
                        <a:rPr lang="en-US" sz="2400" kern="100" dirty="0">
                          <a:effectLst/>
                          <a:latin typeface="微軟正黑體" panose="020B0604030504040204" pitchFamily="34" charset="-120"/>
                          <a:ea typeface="微軟正黑體" panose="020B0604030504040204" pitchFamily="34" charset="-120"/>
                        </a:rPr>
                        <a:t>20</a:t>
                      </a:r>
                      <a:r>
                        <a:rPr lang="zh-TW" sz="2400" kern="100" dirty="0">
                          <a:effectLst/>
                          <a:latin typeface="微軟正黑體" panose="020B0604030504040204" pitchFamily="34" charset="-120"/>
                          <a:ea typeface="微軟正黑體" panose="020B0604030504040204" pitchFamily="34" charset="-120"/>
                        </a:rPr>
                        <a:t>日</a:t>
                      </a:r>
                      <a:r>
                        <a:rPr lang="en-US" sz="2400" kern="100" dirty="0">
                          <a:effectLst/>
                          <a:latin typeface="微軟正黑體" panose="020B0604030504040204" pitchFamily="34" charset="-120"/>
                          <a:ea typeface="微軟正黑體" panose="020B0604030504040204" pitchFamily="34" charset="-120"/>
                        </a:rPr>
                        <a:t>(</a:t>
                      </a:r>
                      <a:r>
                        <a:rPr lang="zh-TW" sz="2400" kern="100" dirty="0">
                          <a:effectLst/>
                          <a:latin typeface="微軟正黑體" panose="020B0604030504040204" pitchFamily="34" charset="-120"/>
                          <a:ea typeface="微軟正黑體" panose="020B0604030504040204" pitchFamily="34" charset="-120"/>
                        </a:rPr>
                        <a:t>五</a:t>
                      </a:r>
                      <a:r>
                        <a:rPr lang="en-US" sz="2400" kern="100" dirty="0">
                          <a:effectLst/>
                          <a:latin typeface="微軟正黑體" panose="020B0604030504040204" pitchFamily="34" charset="-120"/>
                          <a:ea typeface="微軟正黑體" panose="020B0604030504040204" pitchFamily="34" charset="-120"/>
                        </a:rPr>
                        <a:t>)16</a:t>
                      </a:r>
                      <a:r>
                        <a:rPr lang="zh-TW" sz="2400" kern="100" dirty="0">
                          <a:effectLst/>
                          <a:latin typeface="微軟正黑體" panose="020B0604030504040204" pitchFamily="34" charset="-120"/>
                          <a:ea typeface="微軟正黑體" panose="020B0604030504040204" pitchFamily="34" charset="-120"/>
                        </a:rPr>
                        <a:t>：</a:t>
                      </a:r>
                      <a:r>
                        <a:rPr lang="en-US" sz="2400" kern="100" dirty="0" smtClean="0">
                          <a:effectLst/>
                          <a:latin typeface="微軟正黑體" panose="020B0604030504040204" pitchFamily="34" charset="-120"/>
                          <a:ea typeface="微軟正黑體" panose="020B0604030504040204" pitchFamily="34" charset="-120"/>
                        </a:rPr>
                        <a:t>00</a:t>
                      </a:r>
                      <a:r>
                        <a:rPr lang="zh-TW" altLang="zh-TW" sz="2400" kern="100" dirty="0" smtClean="0">
                          <a:effectLst/>
                          <a:latin typeface="微軟正黑體" panose="020B0604030504040204" pitchFamily="34" charset="-120"/>
                          <a:ea typeface="微軟正黑體" panose="020B0604030504040204" pitchFamily="34" charset="-120"/>
                        </a:rPr>
                        <a:t>公告</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2904289798"/>
                  </a:ext>
                </a:extLst>
              </a:tr>
              <a:tr h="510480">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項目</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algn="ctr">
                        <a:spcAft>
                          <a:spcPts val="0"/>
                        </a:spcAft>
                      </a:pPr>
                      <a:r>
                        <a:rPr lang="zh-TW" sz="28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extLst>
                  <a:ext uri="{0D108BD9-81ED-4DB2-BD59-A6C34878D82A}">
                    <a16:rowId xmlns:a16="http://schemas.microsoft.com/office/drawing/2014/main" val="207864908"/>
                  </a:ext>
                </a:extLst>
              </a:tr>
              <a:tr h="955671">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就讀國小</a:t>
                      </a:r>
                      <a:r>
                        <a:rPr lang="en-US" sz="2400" kern="100" dirty="0">
                          <a:effectLst/>
                          <a:latin typeface="微軟正黑體" panose="020B0604030504040204" pitchFamily="34" charset="-120"/>
                          <a:ea typeface="微軟正黑體" panose="020B0604030504040204" pitchFamily="34" charset="-120"/>
                        </a:rPr>
                        <a:t/>
                      </a:r>
                      <a:br>
                        <a:rPr lang="en-US" sz="2400" kern="100" dirty="0">
                          <a:effectLst/>
                          <a:latin typeface="微軟正黑體" panose="020B0604030504040204" pitchFamily="34" charset="-120"/>
                          <a:ea typeface="微軟正黑體" panose="020B0604030504040204" pitchFamily="34" charset="-120"/>
                        </a:rPr>
                      </a:br>
                      <a:r>
                        <a:rPr lang="zh-TW" sz="2400" kern="100" dirty="0">
                          <a:effectLst/>
                          <a:latin typeface="微軟正黑體" panose="020B0604030504040204" pitchFamily="34" charset="-120"/>
                          <a:ea typeface="微軟正黑體" panose="020B0604030504040204" pitchFamily="34" charset="-120"/>
                        </a:rPr>
                        <a:t>所在行政區</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algn="ctr">
                        <a:spcAft>
                          <a:spcPts val="0"/>
                        </a:spcAft>
                      </a:pPr>
                      <a:r>
                        <a:rPr lang="zh-TW" sz="2600" b="1" kern="100" dirty="0">
                          <a:solidFill>
                            <a:srgbClr val="002060"/>
                          </a:solidFill>
                          <a:effectLst/>
                          <a:latin typeface="微軟正黑體" panose="020B0604030504040204" pitchFamily="34" charset="-120"/>
                          <a:ea typeface="微軟正黑體" panose="020B0604030504040204" pitchFamily="34" charset="-120"/>
                        </a:rPr>
                        <a:t>桃園區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sz="2600" b="1" kern="100" dirty="0">
                          <a:solidFill>
                            <a:srgbClr val="002060"/>
                          </a:solidFill>
                          <a:effectLst/>
                          <a:latin typeface="微軟正黑體" panose="020B0604030504040204" pitchFamily="34" charset="-120"/>
                          <a:ea typeface="微軟正黑體" panose="020B0604030504040204" pitchFamily="34" charset="-120"/>
                        </a:rPr>
                        <a:t>蘆竹區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sz="2600" b="1" kern="100" dirty="0">
                          <a:solidFill>
                            <a:srgbClr val="002060"/>
                          </a:solidFill>
                          <a:effectLst/>
                          <a:latin typeface="微軟正黑體" panose="020B0604030504040204" pitchFamily="34" charset="-120"/>
                          <a:ea typeface="微軟正黑體" panose="020B0604030504040204" pitchFamily="34" charset="-120"/>
                        </a:rPr>
                        <a:t>大</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園區</a:t>
                      </a:r>
                      <a:r>
                        <a:rPr lang="zh-TW" altLang="en-US" sz="26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龜山</a:t>
                      </a:r>
                      <a:r>
                        <a:rPr lang="zh-TW" sz="2600" b="1" kern="100" dirty="0">
                          <a:solidFill>
                            <a:srgbClr val="002060"/>
                          </a:solidFill>
                          <a:effectLst/>
                          <a:latin typeface="微軟正黑體" panose="020B0604030504040204" pitchFamily="34" charset="-120"/>
                          <a:ea typeface="微軟正黑體" panose="020B0604030504040204" pitchFamily="34" charset="-120"/>
                        </a:rPr>
                        <a:t>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endParaRPr lang="en-US" sz="2600" b="1" kern="100" dirty="0" smtClean="0">
                        <a:solidFill>
                          <a:srgbClr val="002060"/>
                        </a:solidFill>
                        <a:effectLst/>
                        <a:latin typeface="微軟正黑體" panose="020B0604030504040204" pitchFamily="34" charset="-120"/>
                        <a:ea typeface="微軟正黑體" panose="020B0604030504040204" pitchFamily="34" charset="-120"/>
                      </a:endParaRPr>
                    </a:p>
                    <a:p>
                      <a:pPr algn="ctr">
                        <a:spcAft>
                          <a:spcPts val="0"/>
                        </a:spcAft>
                      </a:pPr>
                      <a:r>
                        <a:rPr lang="zh-TW" sz="2600" b="1" kern="100" dirty="0" smtClean="0">
                          <a:solidFill>
                            <a:srgbClr val="002060"/>
                          </a:solidFill>
                          <a:effectLst/>
                          <a:latin typeface="微軟正黑體" panose="020B0604030504040204" pitchFamily="34" charset="-120"/>
                          <a:ea typeface="微軟正黑體" panose="020B0604030504040204" pitchFamily="34" charset="-120"/>
                        </a:rPr>
                        <a:t>八德</a:t>
                      </a:r>
                      <a:r>
                        <a:rPr lang="zh-TW" sz="2600" b="1" kern="100" dirty="0">
                          <a:solidFill>
                            <a:srgbClr val="002060"/>
                          </a:solidFill>
                          <a:effectLst/>
                          <a:latin typeface="微軟正黑體" panose="020B0604030504040204" pitchFamily="34" charset="-120"/>
                          <a:ea typeface="微軟正黑體" panose="020B0604030504040204" pitchFamily="34" charset="-120"/>
                        </a:rPr>
                        <a:t>區</a:t>
                      </a:r>
                      <a:r>
                        <a:rPr lang="en-US" sz="26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6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600" b="1" kern="100" dirty="0" smtClean="0">
                          <a:solidFill>
                            <a:srgbClr val="002060"/>
                          </a:solidFill>
                          <a:effectLst/>
                          <a:latin typeface="微軟正黑體" panose="020B0604030504040204" pitchFamily="34" charset="-120"/>
                          <a:ea typeface="微軟正黑體" panose="020B0604030504040204" pitchFamily="34" charset="-120"/>
                        </a:rPr>
                        <a:t>非桃園市</a:t>
                      </a:r>
                      <a:r>
                        <a:rPr lang="zh-TW" sz="2600" b="1" kern="100" dirty="0">
                          <a:solidFill>
                            <a:srgbClr val="002060"/>
                          </a:solidFill>
                          <a:effectLst/>
                          <a:latin typeface="微軟正黑體" panose="020B0604030504040204" pitchFamily="34" charset="-120"/>
                          <a:ea typeface="微軟正黑體" panose="020B0604030504040204" pitchFamily="34" charset="-120"/>
                        </a:rPr>
                        <a:t>區域</a:t>
                      </a:r>
                      <a:endParaRPr lang="zh-TW" sz="26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龍潭</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區</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新屋區 </a:t>
                      </a:r>
                      <a:r>
                        <a:rPr lang="zh-TW" altLang="en-US"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大溪</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6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6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extLst>
                  <a:ext uri="{0D108BD9-81ED-4DB2-BD59-A6C34878D82A}">
                    <a16:rowId xmlns:a16="http://schemas.microsoft.com/office/drawing/2014/main" val="124890512"/>
                  </a:ext>
                </a:extLst>
              </a:tr>
              <a:tr h="510480">
                <a:tc>
                  <a:txBody>
                    <a:bodyPr/>
                    <a:lstStyle/>
                    <a:p>
                      <a:pPr>
                        <a:spcAft>
                          <a:spcPts val="0"/>
                        </a:spcAft>
                      </a:pPr>
                      <a:r>
                        <a:rPr lang="zh-TW" sz="2400" kern="100" dirty="0">
                          <a:effectLst/>
                          <a:latin typeface="微軟正黑體" panose="020B0604030504040204" pitchFamily="34" charset="-120"/>
                          <a:ea typeface="微軟正黑體" panose="020B0604030504040204" pitchFamily="34" charset="-120"/>
                        </a:rPr>
                        <a:t>查看鑑定場</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800" kern="100" dirty="0">
                          <a:effectLst/>
                          <a:latin typeface="微軟正黑體" panose="020B0604030504040204" pitchFamily="34" charset="-120"/>
                          <a:ea typeface="微軟正黑體" panose="020B0604030504040204" pitchFamily="34" charset="-120"/>
                        </a:rPr>
                        <a:t>109</a:t>
                      </a:r>
                      <a:r>
                        <a:rPr lang="zh-TW" sz="2800" kern="100" dirty="0">
                          <a:effectLst/>
                          <a:latin typeface="微軟正黑體" panose="020B0604030504040204" pitchFamily="34" charset="-120"/>
                          <a:ea typeface="微軟正黑體" panose="020B0604030504040204" pitchFamily="34" charset="-120"/>
                        </a:rPr>
                        <a:t>年</a:t>
                      </a:r>
                      <a:r>
                        <a:rPr lang="en-US" sz="3200" kern="100" dirty="0">
                          <a:effectLst/>
                          <a:latin typeface="微軟正黑體" panose="020B0604030504040204" pitchFamily="34" charset="-120"/>
                          <a:ea typeface="微軟正黑體" panose="020B0604030504040204" pitchFamily="34" charset="-120"/>
                        </a:rPr>
                        <a:t>3</a:t>
                      </a:r>
                      <a:r>
                        <a:rPr lang="zh-TW" sz="3200" kern="100" dirty="0">
                          <a:effectLst/>
                          <a:latin typeface="微軟正黑體" panose="020B0604030504040204" pitchFamily="34" charset="-120"/>
                          <a:ea typeface="微軟正黑體" panose="020B0604030504040204" pitchFamily="34" charset="-120"/>
                        </a:rPr>
                        <a:t>月</a:t>
                      </a:r>
                      <a:r>
                        <a:rPr lang="en-US" sz="3200" kern="100" dirty="0" smtClean="0">
                          <a:effectLst/>
                          <a:latin typeface="微軟正黑體" panose="020B0604030504040204" pitchFamily="34" charset="-120"/>
                          <a:ea typeface="微軟正黑體" panose="020B0604030504040204" pitchFamily="34" charset="-120"/>
                        </a:rPr>
                        <a:t>22</a:t>
                      </a:r>
                      <a:r>
                        <a:rPr lang="zh-TW" sz="3200" kern="100" dirty="0" smtClean="0">
                          <a:effectLst/>
                          <a:latin typeface="微軟正黑體" panose="020B0604030504040204" pitchFamily="34" charset="-120"/>
                          <a:ea typeface="微軟正黑體" panose="020B0604030504040204" pitchFamily="34" charset="-120"/>
                        </a:rPr>
                        <a:t>日</a:t>
                      </a:r>
                      <a:r>
                        <a:rPr lang="en-US" sz="2800" kern="100" dirty="0" smtClean="0">
                          <a:effectLst/>
                          <a:latin typeface="微軟正黑體" panose="020B0604030504040204" pitchFamily="34" charset="-120"/>
                          <a:ea typeface="微軟正黑體" panose="020B0604030504040204" pitchFamily="34" charset="-120"/>
                        </a:rPr>
                        <a:t>(</a:t>
                      </a:r>
                      <a:r>
                        <a:rPr lang="zh-TW" altLang="en-US" sz="2800" kern="100" dirty="0" smtClean="0">
                          <a:effectLst/>
                          <a:latin typeface="微軟正黑體" panose="020B0604030504040204" pitchFamily="34" charset="-120"/>
                          <a:ea typeface="微軟正黑體" panose="020B0604030504040204" pitchFamily="34" charset="-120"/>
                        </a:rPr>
                        <a:t>日</a:t>
                      </a:r>
                      <a:r>
                        <a:rPr lang="en-US" sz="2800" kern="100" dirty="0" smtClean="0">
                          <a:effectLst/>
                          <a:latin typeface="微軟正黑體" panose="020B0604030504040204" pitchFamily="34" charset="-120"/>
                          <a:ea typeface="微軟正黑體" panose="020B0604030504040204" pitchFamily="34" charset="-120"/>
                        </a:rPr>
                        <a:t>) </a:t>
                      </a:r>
                      <a:r>
                        <a:rPr lang="en-US" sz="2800" kern="100" dirty="0">
                          <a:effectLst/>
                          <a:latin typeface="微軟正黑體" panose="020B0604030504040204" pitchFamily="34" charset="-120"/>
                          <a:ea typeface="微軟正黑體" panose="020B0604030504040204" pitchFamily="34" charset="-120"/>
                        </a:rPr>
                        <a:t>8</a:t>
                      </a:r>
                      <a:r>
                        <a:rPr lang="zh-TW" sz="2800" kern="100" dirty="0">
                          <a:effectLst/>
                          <a:latin typeface="微軟正黑體" panose="020B0604030504040204" pitchFamily="34" charset="-120"/>
                          <a:ea typeface="微軟正黑體" panose="020B0604030504040204" pitchFamily="34" charset="-120"/>
                        </a:rPr>
                        <a:t>：</a:t>
                      </a:r>
                      <a:r>
                        <a:rPr lang="en-US" sz="2800" kern="100" dirty="0">
                          <a:effectLst/>
                          <a:latin typeface="微軟正黑體" panose="020B0604030504040204" pitchFamily="34" charset="-120"/>
                          <a:ea typeface="微軟正黑體" panose="020B0604030504040204" pitchFamily="34" charset="-120"/>
                        </a:rPr>
                        <a:t>00~8</a:t>
                      </a:r>
                      <a:r>
                        <a:rPr lang="zh-TW" sz="2800" kern="100" dirty="0">
                          <a:effectLst/>
                          <a:latin typeface="微軟正黑體" panose="020B0604030504040204" pitchFamily="34" charset="-120"/>
                          <a:ea typeface="微軟正黑體" panose="020B0604030504040204" pitchFamily="34" charset="-120"/>
                        </a:rPr>
                        <a:t>：</a:t>
                      </a:r>
                      <a:r>
                        <a:rPr lang="en-US" sz="2800" kern="100" dirty="0">
                          <a:effectLst/>
                          <a:latin typeface="微軟正黑體" panose="020B0604030504040204" pitchFamily="34" charset="-120"/>
                          <a:ea typeface="微軟正黑體" panose="020B0604030504040204" pitchFamily="34" charset="-120"/>
                        </a:rPr>
                        <a:t>30</a:t>
                      </a:r>
                      <a:endParaRPr lang="zh-TW" sz="26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3035740245"/>
                  </a:ext>
                </a:extLst>
              </a:tr>
              <a:tr h="661689">
                <a:tc>
                  <a:txBody>
                    <a:bodyPr/>
                    <a:lstStyle/>
                    <a:p>
                      <a:pPr>
                        <a:spcAft>
                          <a:spcPts val="0"/>
                        </a:spcAft>
                      </a:pPr>
                      <a:r>
                        <a:rPr lang="zh-TW" sz="26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2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lgn="ctr">
                        <a:spcAft>
                          <a:spcPts val="0"/>
                        </a:spcAft>
                      </a:pPr>
                      <a:r>
                        <a:rPr lang="en-US" sz="2800" b="1" kern="100" dirty="0">
                          <a:solidFill>
                            <a:srgbClr val="FF0000"/>
                          </a:solidFill>
                          <a:effectLst/>
                          <a:latin typeface="微軟正黑體" panose="020B0604030504040204" pitchFamily="34" charset="-120"/>
                          <a:ea typeface="微軟正黑體" panose="020B0604030504040204" pitchFamily="34" charset="-120"/>
                        </a:rPr>
                        <a:t>109</a:t>
                      </a:r>
                      <a:r>
                        <a:rPr lang="zh-TW" sz="2800" b="1" kern="100" dirty="0">
                          <a:solidFill>
                            <a:srgbClr val="FF0000"/>
                          </a:solidFill>
                          <a:effectLst/>
                          <a:latin typeface="微軟正黑體" panose="020B0604030504040204" pitchFamily="34" charset="-120"/>
                          <a:ea typeface="微軟正黑體" panose="020B0604030504040204" pitchFamily="34" charset="-120"/>
                        </a:rPr>
                        <a:t>年</a:t>
                      </a:r>
                      <a:r>
                        <a:rPr lang="en-US" sz="3200" b="1" kern="100" dirty="0">
                          <a:solidFill>
                            <a:srgbClr val="FF0000"/>
                          </a:solidFill>
                          <a:effectLst/>
                          <a:latin typeface="微軟正黑體" panose="020B0604030504040204" pitchFamily="34" charset="-120"/>
                          <a:ea typeface="微軟正黑體" panose="020B0604030504040204" pitchFamily="34" charset="-120"/>
                        </a:rPr>
                        <a:t>3</a:t>
                      </a:r>
                      <a:r>
                        <a:rPr lang="zh-TW" sz="3200" b="1" kern="100" dirty="0">
                          <a:solidFill>
                            <a:srgbClr val="FF0000"/>
                          </a:solidFill>
                          <a:effectLst/>
                          <a:latin typeface="微軟正黑體" panose="020B0604030504040204" pitchFamily="34" charset="-120"/>
                          <a:ea typeface="微軟正黑體" panose="020B0604030504040204" pitchFamily="34" charset="-120"/>
                        </a:rPr>
                        <a:t>月</a:t>
                      </a:r>
                      <a:r>
                        <a:rPr lang="en-US" sz="3200" b="1" kern="100" dirty="0" smtClean="0">
                          <a:solidFill>
                            <a:srgbClr val="FF0000"/>
                          </a:solidFill>
                          <a:effectLst/>
                          <a:latin typeface="微軟正黑體" panose="020B0604030504040204" pitchFamily="34" charset="-120"/>
                          <a:ea typeface="微軟正黑體" panose="020B0604030504040204" pitchFamily="34" charset="-120"/>
                        </a:rPr>
                        <a:t>22</a:t>
                      </a:r>
                      <a:r>
                        <a:rPr lang="zh-TW" sz="32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8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8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rPr>
                        <a:t> </a:t>
                      </a:r>
                      <a:r>
                        <a:rPr lang="zh-TW" sz="2800" b="1" kern="100" dirty="0" smtClean="0">
                          <a:solidFill>
                            <a:srgbClr val="FF0000"/>
                          </a:solidFill>
                          <a:effectLst/>
                          <a:latin typeface="微軟正黑體" panose="020B0604030504040204" pitchFamily="34" charset="-120"/>
                          <a:ea typeface="微軟正黑體" panose="020B0604030504040204" pitchFamily="34" charset="-120"/>
                        </a:rPr>
                        <a:t>上午 </a:t>
                      </a:r>
                      <a:r>
                        <a:rPr lang="en-US" sz="2800" b="1" kern="100" dirty="0">
                          <a:solidFill>
                            <a:srgbClr val="FF0000"/>
                          </a:solidFill>
                          <a:effectLst/>
                          <a:latin typeface="微軟正黑體" panose="020B0604030504040204" pitchFamily="34" charset="-120"/>
                          <a:ea typeface="微軟正黑體" panose="020B0604030504040204" pitchFamily="34" charset="-120"/>
                        </a:rPr>
                        <a:t>8</a:t>
                      </a:r>
                      <a:r>
                        <a:rPr lang="zh-TW" sz="2800" b="1" kern="100" dirty="0">
                          <a:solidFill>
                            <a:srgbClr val="FF0000"/>
                          </a:solidFill>
                          <a:effectLst/>
                          <a:latin typeface="微軟正黑體" panose="020B0604030504040204" pitchFamily="34" charset="-120"/>
                          <a:ea typeface="微軟正黑體" panose="020B0604030504040204" pitchFamily="34" charset="-120"/>
                        </a:rPr>
                        <a:t>：</a:t>
                      </a:r>
                      <a:r>
                        <a:rPr lang="en-US" sz="2800" b="1" kern="100" dirty="0">
                          <a:solidFill>
                            <a:srgbClr val="FF0000"/>
                          </a:solidFill>
                          <a:effectLst/>
                          <a:latin typeface="微軟正黑體" panose="020B0604030504040204" pitchFamily="34" charset="-120"/>
                          <a:ea typeface="微軟正黑體" panose="020B0604030504040204" pitchFamily="34" charset="-120"/>
                        </a:rPr>
                        <a:t>50</a:t>
                      </a:r>
                      <a:r>
                        <a:rPr lang="zh-TW" sz="2800" b="1" kern="100" dirty="0" smtClean="0">
                          <a:solidFill>
                            <a:srgbClr val="FF0000"/>
                          </a:solidFill>
                          <a:effectLst/>
                          <a:latin typeface="微軟正黑體" panose="020B0604030504040204" pitchFamily="34" charset="-120"/>
                          <a:ea typeface="微軟正黑體" panose="020B0604030504040204" pitchFamily="34" charset="-120"/>
                        </a:rPr>
                        <a:t>進場</a:t>
                      </a:r>
                      <a:endParaRPr lang="zh-TW" sz="2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1366931665"/>
                  </a:ext>
                </a:extLst>
              </a:tr>
              <a:tr h="849609">
                <a:tc>
                  <a:txBody>
                    <a:bodyPr/>
                    <a:lstStyle/>
                    <a:p>
                      <a:pPr>
                        <a:spcAft>
                          <a:spcPts val="0"/>
                        </a:spcAft>
                      </a:pPr>
                      <a:r>
                        <a:rPr lang="zh-TW" altLang="en-US" sz="2400" kern="100" dirty="0" smtClean="0">
                          <a:effectLst/>
                          <a:latin typeface="微軟正黑體" panose="020B0604030504040204" pitchFamily="34" charset="-120"/>
                          <a:ea typeface="微軟正黑體" panose="020B0604030504040204" pitchFamily="34" charset="-120"/>
                        </a:rPr>
                        <a:t>英語</a:t>
                      </a:r>
                      <a:r>
                        <a:rPr lang="zh-TW" sz="2400" kern="100" dirty="0" smtClean="0">
                          <a:effectLst/>
                          <a:latin typeface="微軟正黑體" panose="020B0604030504040204" pitchFamily="34" charset="-120"/>
                          <a:ea typeface="微軟正黑體" panose="020B0604030504040204" pitchFamily="34" charset="-120"/>
                        </a:rPr>
                        <a:t>資</a:t>
                      </a:r>
                      <a:r>
                        <a:rPr lang="zh-TW" sz="2400" kern="100" dirty="0">
                          <a:effectLst/>
                          <a:latin typeface="微軟正黑體" panose="020B0604030504040204" pitchFamily="34" charset="-120"/>
                          <a:ea typeface="微軟正黑體" panose="020B0604030504040204" pitchFamily="34" charset="-120"/>
                        </a:rPr>
                        <a:t>優</a:t>
                      </a:r>
                    </a:p>
                    <a:p>
                      <a:pPr>
                        <a:spcAft>
                          <a:spcPts val="0"/>
                        </a:spcAft>
                      </a:pPr>
                      <a:r>
                        <a:rPr lang="zh-TW" sz="2400" kern="100" dirty="0">
                          <a:effectLst/>
                          <a:latin typeface="微軟正黑體" panose="020B0604030504040204" pitchFamily="34" charset="-120"/>
                          <a:ea typeface="微軟正黑體" panose="020B0604030504040204" pitchFamily="34" charset="-120"/>
                        </a:rPr>
                        <a:t>測驗地點</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algn="ctr" defTabSz="914400" rtl="0" eaLnBrk="1" latinLnBrk="0" hangingPunct="1">
                        <a:spcAft>
                          <a:spcPts val="0"/>
                        </a:spcAft>
                      </a:pPr>
                      <a:r>
                        <a:rPr lang="zh-TW" altLang="en-US" sz="2800" b="1" kern="100" dirty="0" smtClean="0">
                          <a:solidFill>
                            <a:srgbClr val="002060"/>
                          </a:solidFill>
                          <a:effectLst/>
                          <a:latin typeface="微軟正黑體" panose="020B0604030504040204" pitchFamily="34" charset="-120"/>
                          <a:ea typeface="微軟正黑體" panose="020B0604030504040204" pitchFamily="34" charset="-120"/>
                          <a:cs typeface="+mn-cs"/>
                        </a:rPr>
                        <a:t>光明</a:t>
                      </a:r>
                      <a:r>
                        <a:rPr lang="zh-TW" sz="2800" b="1" kern="100" dirty="0" smtClean="0">
                          <a:solidFill>
                            <a:srgbClr val="002060"/>
                          </a:solidFill>
                          <a:effectLst/>
                          <a:latin typeface="微軟正黑體" panose="020B0604030504040204" pitchFamily="34" charset="-120"/>
                          <a:ea typeface="微軟正黑體" panose="020B0604030504040204" pitchFamily="34" charset="-120"/>
                          <a:cs typeface="+mn-cs"/>
                        </a:rPr>
                        <a:t>國中</a:t>
                      </a:r>
                      <a:endParaRPr lang="zh-TW" sz="2800" b="1"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tc>
                  <a:txBody>
                    <a:bodyPr/>
                    <a:lstStyle/>
                    <a:p>
                      <a:pPr marL="0" algn="ctr" defTabSz="914400" rtl="0" eaLnBrk="1" latinLnBrk="0" hangingPunct="1">
                        <a:spcAft>
                          <a:spcPts val="0"/>
                        </a:spcAft>
                      </a:pPr>
                      <a:r>
                        <a:rPr lang="zh-TW" altLang="en-US" sz="28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中壢</a:t>
                      </a:r>
                      <a:r>
                        <a:rPr lang="zh-TW" sz="28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endParaRPr lang="zh-TW" sz="28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9525" marB="0" anchor="ctr"/>
                </a:tc>
                <a:extLst>
                  <a:ext uri="{0D108BD9-81ED-4DB2-BD59-A6C34878D82A}">
                    <a16:rowId xmlns:a16="http://schemas.microsoft.com/office/drawing/2014/main" val="374536795"/>
                  </a:ext>
                </a:extLst>
              </a:tr>
              <a:tr h="1008004">
                <a:tc>
                  <a:txBody>
                    <a:bodyPr/>
                    <a:lstStyle/>
                    <a:p>
                      <a:pPr>
                        <a:spcAft>
                          <a:spcPts val="0"/>
                        </a:spcAft>
                      </a:pPr>
                      <a:r>
                        <a:rPr lang="zh-TW" sz="2400" kern="100">
                          <a:effectLst/>
                          <a:latin typeface="微軟正黑體" panose="020B0604030504040204" pitchFamily="34" charset="-120"/>
                          <a:ea typeface="微軟正黑體" panose="020B0604030504040204" pitchFamily="34" charset="-120"/>
                        </a:rPr>
                        <a:t>測驗項目</a:t>
                      </a:r>
                      <a:endParaRPr lang="zh-TW" sz="2400" kern="10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gridSpan="2">
                  <a:txBody>
                    <a:bodyPr/>
                    <a:lstStyle/>
                    <a:p>
                      <a:pPr>
                        <a:spcAft>
                          <a:spcPts val="0"/>
                        </a:spcAft>
                      </a:pPr>
                      <a:r>
                        <a:rPr lang="zh-TW" altLang="en-US" sz="2600" kern="100" dirty="0" smtClean="0">
                          <a:effectLst/>
                          <a:latin typeface="微軟正黑體" panose="020B0604030504040204" pitchFamily="34" charset="-120"/>
                          <a:ea typeface="微軟正黑體" panose="020B0604030504040204" pitchFamily="34" charset="-120"/>
                        </a:rPr>
                        <a:t>英語科</a:t>
                      </a:r>
                      <a:r>
                        <a:rPr lang="zh-TW" sz="2600" b="1" kern="100" dirty="0" smtClean="0">
                          <a:solidFill>
                            <a:schemeClr val="accent2">
                              <a:lumMod val="50000"/>
                            </a:schemeClr>
                          </a:solidFill>
                          <a:effectLst/>
                          <a:latin typeface="微軟正黑體" panose="020B0604030504040204" pitchFamily="34" charset="-120"/>
                          <a:ea typeface="微軟正黑體" panose="020B0604030504040204" pitchFamily="34" charset="-120"/>
                          <a:cs typeface="+mn-cs"/>
                        </a:rPr>
                        <a:t>性向</a:t>
                      </a:r>
                      <a:r>
                        <a:rPr lang="zh-TW" sz="2600" kern="100" dirty="0" smtClean="0">
                          <a:effectLst/>
                          <a:latin typeface="微軟正黑體" panose="020B0604030504040204" pitchFamily="34" charset="-120"/>
                          <a:ea typeface="微軟正黑體" panose="020B0604030504040204" pitchFamily="34" charset="-120"/>
                        </a:rPr>
                        <a:t>測驗 </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smtClean="0">
                          <a:effectLst/>
                          <a:latin typeface="微軟正黑體" panose="020B0604030504040204" pitchFamily="34" charset="-120"/>
                          <a:ea typeface="微軟正黑體" panose="020B0604030504040204" pitchFamily="34" charset="-120"/>
                        </a:rPr>
                        <a:t>約</a:t>
                      </a:r>
                      <a:r>
                        <a:rPr lang="en-US" altLang="zh-TW" sz="2400" kern="100" dirty="0" smtClean="0">
                          <a:effectLst/>
                          <a:latin typeface="微軟正黑體" panose="020B0604030504040204" pitchFamily="34" charset="-120"/>
                          <a:ea typeface="微軟正黑體" panose="020B0604030504040204" pitchFamily="34" charset="-120"/>
                        </a:rPr>
                        <a:t>2</a:t>
                      </a:r>
                      <a:r>
                        <a:rPr lang="zh-TW" sz="2400" kern="100" dirty="0" smtClean="0">
                          <a:effectLst/>
                          <a:latin typeface="微軟正黑體" panose="020B0604030504040204" pitchFamily="34" charset="-120"/>
                          <a:ea typeface="微軟正黑體" panose="020B0604030504040204" pitchFamily="34" charset="-120"/>
                        </a:rPr>
                        <a:t>小時</a:t>
                      </a:r>
                      <a:r>
                        <a:rPr lang="en-US" sz="2400" kern="100" dirty="0" smtClean="0">
                          <a:effectLst/>
                          <a:latin typeface="微軟正黑體" panose="020B0604030504040204" pitchFamily="34" charset="-120"/>
                          <a:ea typeface="微軟正黑體" panose="020B0604030504040204" pitchFamily="34" charset="-120"/>
                        </a:rPr>
                        <a:t>)</a:t>
                      </a:r>
                      <a:r>
                        <a:rPr lang="zh-TW" sz="2600" kern="100" dirty="0" smtClean="0">
                          <a:effectLst/>
                          <a:latin typeface="微軟正黑體" panose="020B0604030504040204" pitchFamily="34" charset="-120"/>
                          <a:ea typeface="微軟正黑體" panose="020B0604030504040204" pitchFamily="34" charset="-120"/>
                        </a:rPr>
                        <a:t>、</a:t>
                      </a:r>
                      <a:r>
                        <a:rPr lang="zh-TW" altLang="en-US" sz="2600" kern="100" dirty="0" smtClean="0">
                          <a:effectLst/>
                          <a:latin typeface="微軟正黑體" panose="020B0604030504040204" pitchFamily="34" charset="-120"/>
                          <a:ea typeface="微軟正黑體" panose="020B0604030504040204" pitchFamily="34" charset="-120"/>
                        </a:rPr>
                        <a:t>英語</a:t>
                      </a:r>
                      <a:r>
                        <a:rPr lang="zh-TW" sz="2600" kern="100" dirty="0" smtClean="0">
                          <a:effectLst/>
                          <a:latin typeface="微軟正黑體" panose="020B0604030504040204" pitchFamily="34" charset="-120"/>
                          <a:ea typeface="微軟正黑體" panose="020B0604030504040204" pitchFamily="34" charset="-120"/>
                        </a:rPr>
                        <a:t>科</a:t>
                      </a:r>
                      <a:r>
                        <a:rPr lang="zh-TW" sz="2600" b="1" kern="100" dirty="0">
                          <a:solidFill>
                            <a:schemeClr val="accent3">
                              <a:lumMod val="75000"/>
                            </a:schemeClr>
                          </a:solidFill>
                          <a:effectLst/>
                          <a:latin typeface="微軟正黑體" panose="020B0604030504040204" pitchFamily="34" charset="-120"/>
                          <a:ea typeface="微軟正黑體" panose="020B0604030504040204" pitchFamily="34" charset="-120"/>
                          <a:cs typeface="+mn-cs"/>
                        </a:rPr>
                        <a:t>成就</a:t>
                      </a:r>
                      <a:r>
                        <a:rPr lang="zh-TW" sz="2600" kern="100" dirty="0" smtClean="0">
                          <a:effectLst/>
                          <a:latin typeface="微軟正黑體" panose="020B0604030504040204" pitchFamily="34" charset="-120"/>
                          <a:ea typeface="微軟正黑體" panose="020B0604030504040204" pitchFamily="34" charset="-120"/>
                        </a:rPr>
                        <a:t>測驗</a:t>
                      </a:r>
                      <a:r>
                        <a:rPr lang="zh-TW" altLang="en-US" sz="2400" kern="100" dirty="0" smtClean="0">
                          <a:effectLst/>
                          <a:latin typeface="微軟正黑體" panose="020B0604030504040204" pitchFamily="34" charset="-120"/>
                          <a:ea typeface="微軟正黑體" panose="020B0604030504040204" pitchFamily="34" charset="-120"/>
                        </a:rPr>
                        <a:t> </a:t>
                      </a:r>
                      <a:r>
                        <a:rPr lang="en-US" sz="2400" kern="100" dirty="0" smtClean="0">
                          <a:effectLst/>
                          <a:latin typeface="微軟正黑體" panose="020B0604030504040204" pitchFamily="34" charset="-120"/>
                          <a:ea typeface="微軟正黑體" panose="020B0604030504040204" pitchFamily="34" charset="-120"/>
                        </a:rPr>
                        <a:t>(</a:t>
                      </a:r>
                      <a:r>
                        <a:rPr lang="zh-TW" sz="2400" kern="100" dirty="0" smtClean="0">
                          <a:effectLst/>
                          <a:latin typeface="微軟正黑體" panose="020B0604030504040204" pitchFamily="34" charset="-120"/>
                          <a:ea typeface="微軟正黑體" panose="020B0604030504040204" pitchFamily="34" charset="-120"/>
                        </a:rPr>
                        <a:t>約</a:t>
                      </a:r>
                      <a:r>
                        <a:rPr lang="en-US" sz="2400" kern="100" dirty="0">
                          <a:effectLst/>
                          <a:latin typeface="微軟正黑體" panose="020B0604030504040204" pitchFamily="34" charset="-120"/>
                          <a:ea typeface="微軟正黑體" panose="020B0604030504040204" pitchFamily="34" charset="-120"/>
                        </a:rPr>
                        <a:t>1</a:t>
                      </a:r>
                      <a:r>
                        <a:rPr lang="zh-TW" sz="2400" kern="100" dirty="0">
                          <a:effectLst/>
                          <a:latin typeface="微軟正黑體" panose="020B0604030504040204" pitchFamily="34" charset="-120"/>
                          <a:ea typeface="微軟正黑體" panose="020B0604030504040204" pitchFamily="34" charset="-120"/>
                        </a:rPr>
                        <a:t>小時</a:t>
                      </a:r>
                      <a:r>
                        <a:rPr lang="en-US" sz="2400" kern="100" dirty="0">
                          <a:effectLst/>
                          <a:latin typeface="微軟正黑體" panose="020B0604030504040204" pitchFamily="34" charset="-120"/>
                          <a:ea typeface="微軟正黑體" panose="020B0604030504040204" pitchFamily="34" charset="-120"/>
                        </a:rPr>
                        <a:t>)</a:t>
                      </a:r>
                      <a:endParaRPr lang="zh-TW" sz="24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432001" y="1524000"/>
            <a:ext cx="11073600" cy="533400"/>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5" name="Text Box 2"/>
          <p:cNvSpPr txBox="1">
            <a:spLocks noChangeArrowheads="1"/>
          </p:cNvSpPr>
          <p:nvPr/>
        </p:nvSpPr>
        <p:spPr bwMode="auto">
          <a:xfrm>
            <a:off x="431998" y="3509884"/>
            <a:ext cx="11073601" cy="1175658"/>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Text Box 2"/>
          <p:cNvSpPr txBox="1">
            <a:spLocks noChangeArrowheads="1"/>
          </p:cNvSpPr>
          <p:nvPr/>
        </p:nvSpPr>
        <p:spPr bwMode="auto">
          <a:xfrm>
            <a:off x="431997" y="5506918"/>
            <a:ext cx="11073601" cy="1042485"/>
          </a:xfrm>
          <a:prstGeom prst="rect">
            <a:avLst/>
          </a:prstGeom>
          <a:noFill/>
          <a:ln w="5080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96428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smtClean="0"/>
              <a:t>鑑定測驗內容</a:t>
            </a:r>
            <a:endParaRPr lang="zh-TW" altLang="en-US" sz="4800" b="1" dirty="0"/>
          </a:p>
        </p:txBody>
      </p:sp>
      <p:sp>
        <p:nvSpPr>
          <p:cNvPr id="3" name="文字版面配置區 2"/>
          <p:cNvSpPr>
            <a:spLocks noGrp="1"/>
          </p:cNvSpPr>
          <p:nvPr>
            <p:ph type="body" idx="1"/>
          </p:nvPr>
        </p:nvSpPr>
        <p:spPr>
          <a:xfrm>
            <a:off x="893618" y="1509865"/>
            <a:ext cx="4956048" cy="823912"/>
          </a:xfrm>
        </p:spPr>
        <p:txBody>
          <a:bodyPr>
            <a:normAutofit/>
          </a:bodyPr>
          <a:lstStyle/>
          <a:p>
            <a:r>
              <a:rPr lang="zh-TW" altLang="en-US" sz="4000" dirty="0" smtClean="0"/>
              <a:t>性向測驗</a:t>
            </a:r>
            <a:endParaRPr lang="zh-TW" altLang="en-US" sz="4000" dirty="0"/>
          </a:p>
        </p:txBody>
      </p:sp>
      <p:sp>
        <p:nvSpPr>
          <p:cNvPr id="4" name="內容版面配置區 3"/>
          <p:cNvSpPr>
            <a:spLocks noGrp="1"/>
          </p:cNvSpPr>
          <p:nvPr>
            <p:ph sz="half" idx="2"/>
          </p:nvPr>
        </p:nvSpPr>
        <p:spPr>
          <a:xfrm>
            <a:off x="1069847" y="2372099"/>
            <a:ext cx="4703631" cy="3476625"/>
          </a:xfrm>
        </p:spPr>
        <p:txBody>
          <a:bodyPr>
            <a:noAutofit/>
          </a:bodyPr>
          <a:lstStyle/>
          <a:p>
            <a:pPr>
              <a:spcBef>
                <a:spcPts val="1200"/>
              </a:spcBef>
              <a:buFont typeface="Wingdings" panose="05000000000000000000" pitchFamily="2" charset="2"/>
              <a:buChar char="ü"/>
            </a:pPr>
            <a:r>
              <a:rPr lang="zh-TW" altLang="en-US" sz="2800" dirty="0" smtClean="0"/>
              <a:t>標準化測驗</a:t>
            </a:r>
            <a:endParaRPr lang="en-US" altLang="zh-TW" sz="2800" dirty="0" smtClean="0"/>
          </a:p>
          <a:p>
            <a:pPr>
              <a:spcBef>
                <a:spcPts val="1200"/>
              </a:spcBef>
              <a:buFont typeface="Wingdings" panose="05000000000000000000" pitchFamily="2" charset="2"/>
              <a:buChar char="ü"/>
            </a:pPr>
            <a:r>
              <a:rPr lang="zh-TW" altLang="en-US" sz="2800" dirty="0"/>
              <a:t>性向指個體在學習某種事物之前，對學習該事物所具有的潛在</a:t>
            </a:r>
            <a:r>
              <a:rPr lang="zh-TW" altLang="en-US" sz="2800" dirty="0" smtClean="0"/>
              <a:t>能力。</a:t>
            </a:r>
            <a:endParaRPr lang="en-US" altLang="zh-TW" sz="2800" dirty="0" smtClean="0"/>
          </a:p>
          <a:p>
            <a:pPr>
              <a:spcBef>
                <a:spcPts val="1200"/>
              </a:spcBef>
              <a:buFont typeface="Wingdings" panose="05000000000000000000" pitchFamily="2" charset="2"/>
              <a:buChar char="ü"/>
            </a:pPr>
            <a:r>
              <a:rPr lang="zh-TW" altLang="en-US" sz="2800" dirty="0" smtClean="0">
                <a:latin typeface="華康仿宋體W6" panose="02010609010101010101" pitchFamily="49" charset="-120"/>
                <a:ea typeface="華康仿宋體W6" panose="02010609010101010101" pitchFamily="49" charset="-120"/>
              </a:rPr>
              <a:t>「</a:t>
            </a:r>
            <a:r>
              <a:rPr lang="zh-TW" altLang="zh-TW" sz="2800" dirty="0" smtClean="0"/>
              <a:t>性向測驗</a:t>
            </a:r>
            <a:r>
              <a:rPr lang="zh-TW" altLang="zh-TW" sz="2800" dirty="0"/>
              <a:t>」泛指用來測量個體潛在能力的</a:t>
            </a:r>
            <a:r>
              <a:rPr lang="zh-TW" altLang="zh-TW" sz="2800" dirty="0" smtClean="0"/>
              <a:t>測驗</a:t>
            </a:r>
            <a:endParaRPr lang="en-US" altLang="zh-TW" sz="2800" dirty="0" smtClean="0"/>
          </a:p>
          <a:p>
            <a:pPr>
              <a:spcBef>
                <a:spcPts val="1200"/>
              </a:spcBef>
              <a:buFont typeface="Wingdings" panose="05000000000000000000" pitchFamily="2" charset="2"/>
              <a:buChar char="ü"/>
            </a:pPr>
            <a:r>
              <a:rPr lang="zh-TW" altLang="en-US" sz="2800" dirty="0" smtClean="0"/>
              <a:t>例如英語性向測驗：測驗語感</a:t>
            </a:r>
            <a:r>
              <a:rPr lang="en-US" altLang="zh-TW" sz="2800" dirty="0" smtClean="0"/>
              <a:t>(</a:t>
            </a:r>
            <a:r>
              <a:rPr lang="zh-TW" altLang="en-US" sz="2800" dirty="0" smtClean="0"/>
              <a:t>語料可能非英語</a:t>
            </a:r>
            <a:r>
              <a:rPr lang="en-US" altLang="zh-TW" sz="2800" dirty="0" smtClean="0"/>
              <a:t>)</a:t>
            </a:r>
            <a:endParaRPr lang="zh-TW" altLang="en-US" sz="2800" dirty="0"/>
          </a:p>
        </p:txBody>
      </p:sp>
      <p:sp>
        <p:nvSpPr>
          <p:cNvPr id="5" name="文字版面配置區 4"/>
          <p:cNvSpPr>
            <a:spLocks noGrp="1"/>
          </p:cNvSpPr>
          <p:nvPr>
            <p:ph type="body" sz="quarter" idx="3"/>
          </p:nvPr>
        </p:nvSpPr>
        <p:spPr>
          <a:xfrm>
            <a:off x="6167566" y="1558875"/>
            <a:ext cx="4956048" cy="823912"/>
          </a:xfrm>
        </p:spPr>
        <p:txBody>
          <a:bodyPr>
            <a:normAutofit/>
          </a:bodyPr>
          <a:lstStyle/>
          <a:p>
            <a:r>
              <a:rPr lang="zh-TW" altLang="en-US" sz="4000" dirty="0" smtClean="0">
                <a:solidFill>
                  <a:srgbClr val="C00000"/>
                </a:solidFill>
              </a:rPr>
              <a:t>成就測驗</a:t>
            </a:r>
            <a:endParaRPr lang="zh-TW" altLang="en-US" sz="4000" dirty="0">
              <a:solidFill>
                <a:srgbClr val="C00000"/>
              </a:solidFill>
            </a:endParaRPr>
          </a:p>
        </p:txBody>
      </p:sp>
      <p:sp>
        <p:nvSpPr>
          <p:cNvPr id="6" name="內容版面配置區 5"/>
          <p:cNvSpPr>
            <a:spLocks noGrp="1"/>
          </p:cNvSpPr>
          <p:nvPr>
            <p:ph sz="quarter" idx="4"/>
          </p:nvPr>
        </p:nvSpPr>
        <p:spPr>
          <a:xfrm>
            <a:off x="6374218" y="2389875"/>
            <a:ext cx="4956048" cy="3476625"/>
          </a:xfrm>
        </p:spPr>
        <p:txBody>
          <a:bodyPr>
            <a:normAutofit/>
          </a:bodyPr>
          <a:lstStyle/>
          <a:p>
            <a:pPr>
              <a:buFont typeface="Wingdings" panose="05000000000000000000" pitchFamily="2" charset="2"/>
              <a:buChar char="ü"/>
            </a:pPr>
            <a:r>
              <a:rPr lang="zh-TW" altLang="en-US" sz="2800" dirty="0" smtClean="0">
                <a:solidFill>
                  <a:srgbClr val="C00000"/>
                </a:solidFill>
              </a:rPr>
              <a:t>測量某一</a:t>
            </a:r>
            <a:r>
              <a:rPr lang="zh-TW" altLang="en-US" sz="2800" dirty="0">
                <a:solidFill>
                  <a:srgbClr val="C00000"/>
                </a:solidFill>
              </a:rPr>
              <a:t>學</a:t>
            </a:r>
            <a:r>
              <a:rPr lang="zh-TW" altLang="en-US" sz="2800" dirty="0" smtClean="0">
                <a:solidFill>
                  <a:srgbClr val="C00000"/>
                </a:solidFill>
              </a:rPr>
              <a:t>科的成就水準</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920" y="4405101"/>
            <a:ext cx="2956042" cy="1663998"/>
          </a:xfrm>
          <a:prstGeom prst="rect">
            <a:avLst/>
          </a:prstGeom>
          <a:effectLst>
            <a:softEdge rad="63500"/>
          </a:effectLst>
        </p:spPr>
      </p:pic>
    </p:spTree>
    <p:extLst>
      <p:ext uri="{BB962C8B-B14F-4D97-AF65-F5344CB8AC3E}">
        <p14:creationId xmlns:p14="http://schemas.microsoft.com/office/powerpoint/2010/main" val="23438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065212" y="283534"/>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800" b="1" dirty="0" smtClean="0"/>
              <a:t>鑑定結果公告</a:t>
            </a:r>
            <a:endParaRPr lang="zh-TW" altLang="en-US" sz="4800" b="1" dirty="0"/>
          </a:p>
        </p:txBody>
      </p:sp>
      <p:graphicFrame>
        <p:nvGraphicFramePr>
          <p:cNvPr id="5" name="內容版面配置區 3"/>
          <p:cNvGraphicFramePr>
            <a:graphicFrameLocks noGrp="1"/>
          </p:cNvGraphicFramePr>
          <p:nvPr>
            <p:ph sz="quarter" idx="1"/>
            <p:extLst>
              <p:ext uri="{D42A27DB-BD31-4B8C-83A1-F6EECF244321}">
                <p14:modId xmlns:p14="http://schemas.microsoft.com/office/powerpoint/2010/main" val="3815899426"/>
              </p:ext>
            </p:extLst>
          </p:nvPr>
        </p:nvGraphicFramePr>
        <p:xfrm>
          <a:off x="496800" y="1524000"/>
          <a:ext cx="11199014" cy="3775199"/>
        </p:xfrm>
        <a:graphic>
          <a:graphicData uri="http://schemas.openxmlformats.org/drawingml/2006/table">
            <a:tbl>
              <a:tblPr firstRow="1" bandRow="1">
                <a:tableStyleId>{5C22544A-7EE6-4342-B048-85BDC9FD1C3A}</a:tableStyleId>
              </a:tblPr>
              <a:tblGrid>
                <a:gridCol w="3191060">
                  <a:extLst>
                    <a:ext uri="{9D8B030D-6E8A-4147-A177-3AD203B41FA5}">
                      <a16:colId xmlns:a16="http://schemas.microsoft.com/office/drawing/2014/main" val="20000"/>
                    </a:ext>
                  </a:extLst>
                </a:gridCol>
                <a:gridCol w="3540039">
                  <a:extLst>
                    <a:ext uri="{9D8B030D-6E8A-4147-A177-3AD203B41FA5}">
                      <a16:colId xmlns:a16="http://schemas.microsoft.com/office/drawing/2014/main" val="20001"/>
                    </a:ext>
                  </a:extLst>
                </a:gridCol>
                <a:gridCol w="4467915">
                  <a:extLst>
                    <a:ext uri="{9D8B030D-6E8A-4147-A177-3AD203B41FA5}">
                      <a16:colId xmlns:a16="http://schemas.microsoft.com/office/drawing/2014/main" val="20002"/>
                    </a:ext>
                  </a:extLst>
                </a:gridCol>
              </a:tblGrid>
              <a:tr h="520365">
                <a:tc>
                  <a:txBody>
                    <a:bodyPr/>
                    <a:lstStyle/>
                    <a:p>
                      <a:pPr algn="ctr"/>
                      <a:r>
                        <a:rPr lang="zh-TW" altLang="en-US" sz="2800" dirty="0" smtClean="0">
                          <a:latin typeface="微軟正黑體" panose="020B0604030504040204" pitchFamily="34" charset="-120"/>
                          <a:ea typeface="微軟正黑體" panose="020B0604030504040204" pitchFamily="34" charset="-120"/>
                        </a:rPr>
                        <a:t>項目</a:t>
                      </a:r>
                      <a:endParaRPr lang="zh-TW" altLang="en-US" sz="2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時間</a:t>
                      </a:r>
                      <a:endParaRPr lang="zh-TW" altLang="en-US" sz="2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備註</a:t>
                      </a:r>
                      <a:endParaRPr lang="zh-TW" altLang="en-US" sz="2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0"/>
                  </a:ext>
                </a:extLst>
              </a:tr>
              <a:tr h="708018">
                <a:tc>
                  <a:txBody>
                    <a:bodyPr/>
                    <a:lstStyle/>
                    <a:p>
                      <a:pPr algn="ctr"/>
                      <a:r>
                        <a:rPr lang="zh-TW" altLang="en-US" sz="3200" b="1" dirty="0" smtClean="0">
                          <a:solidFill>
                            <a:srgbClr val="FF0000"/>
                          </a:solidFill>
                          <a:latin typeface="微軟正黑體" panose="020B0604030504040204" pitchFamily="34" charset="-120"/>
                          <a:ea typeface="微軟正黑體" panose="020B0604030504040204" pitchFamily="34" charset="-120"/>
                        </a:rPr>
                        <a:t>管道一</a:t>
                      </a:r>
                      <a:r>
                        <a:rPr lang="en-US" altLang="zh-TW" sz="2800" dirty="0" smtClean="0">
                          <a:solidFill>
                            <a:srgbClr val="002060"/>
                          </a:solidFill>
                          <a:latin typeface="微軟正黑體" panose="020B0604030504040204" pitchFamily="34" charset="-120"/>
                          <a:ea typeface="微軟正黑體" panose="020B0604030504040204" pitchFamily="34" charset="-120"/>
                        </a:rPr>
                        <a:t>(</a:t>
                      </a:r>
                      <a:r>
                        <a:rPr lang="zh-TW" altLang="en-US" sz="2800" dirty="0" smtClean="0">
                          <a:solidFill>
                            <a:srgbClr val="002060"/>
                          </a:solidFill>
                          <a:latin typeface="微軟正黑體" panose="020B0604030504040204" pitchFamily="34" charset="-120"/>
                          <a:ea typeface="微軟正黑體" panose="020B0604030504040204" pitchFamily="34" charset="-120"/>
                        </a:rPr>
                        <a:t>書面審查</a:t>
                      </a:r>
                      <a:r>
                        <a:rPr lang="en-US" altLang="zh-TW" sz="2800"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dirty="0" smtClean="0">
                          <a:solidFill>
                            <a:srgbClr val="002060"/>
                          </a:solidFill>
                          <a:latin typeface="微軟正黑體" panose="020B0604030504040204" pitchFamily="34" charset="-120"/>
                          <a:ea typeface="微軟正黑體" panose="020B0604030504040204" pitchFamily="34" charset="-120"/>
                        </a:rPr>
                        <a:t>3</a:t>
                      </a:r>
                      <a:r>
                        <a:rPr lang="zh-TW" altLang="en-US" sz="2800" dirty="0" smtClean="0">
                          <a:solidFill>
                            <a:srgbClr val="002060"/>
                          </a:solidFill>
                          <a:latin typeface="微軟正黑體" panose="020B0604030504040204" pitchFamily="34" charset="-120"/>
                          <a:ea typeface="微軟正黑體" panose="020B0604030504040204" pitchFamily="34" charset="-120"/>
                        </a:rPr>
                        <a:t>月</a:t>
                      </a:r>
                      <a:r>
                        <a:rPr lang="en-US" altLang="zh-TW" sz="2800" dirty="0" smtClean="0">
                          <a:solidFill>
                            <a:srgbClr val="002060"/>
                          </a:solidFill>
                          <a:latin typeface="微軟正黑體" panose="020B0604030504040204" pitchFamily="34" charset="-120"/>
                          <a:ea typeface="微軟正黑體" panose="020B0604030504040204" pitchFamily="34" charset="-120"/>
                        </a:rPr>
                        <a:t>13</a:t>
                      </a:r>
                      <a:r>
                        <a:rPr lang="zh-TW" altLang="en-US" sz="2800" dirty="0" smtClean="0">
                          <a:solidFill>
                            <a:srgbClr val="002060"/>
                          </a:solidFill>
                          <a:latin typeface="微軟正黑體" panose="020B0604030504040204" pitchFamily="34" charset="-120"/>
                          <a:ea typeface="微軟正黑體" panose="020B0604030504040204" pitchFamily="34" charset="-120"/>
                        </a:rPr>
                        <a:t>日</a:t>
                      </a:r>
                      <a:r>
                        <a:rPr lang="en-US" altLang="zh-TW" sz="2800" dirty="0" smtClean="0">
                          <a:solidFill>
                            <a:srgbClr val="002060"/>
                          </a:solidFill>
                          <a:latin typeface="微軟正黑體" panose="020B0604030504040204" pitchFamily="34" charset="-120"/>
                          <a:ea typeface="微軟正黑體" panose="020B0604030504040204" pitchFamily="34" charset="-120"/>
                        </a:rPr>
                        <a:t>(</a:t>
                      </a:r>
                      <a:r>
                        <a:rPr lang="zh-TW" altLang="en-US" sz="2800" dirty="0" smtClean="0">
                          <a:solidFill>
                            <a:srgbClr val="002060"/>
                          </a:solidFill>
                          <a:latin typeface="微軟正黑體" panose="020B0604030504040204" pitchFamily="34" charset="-120"/>
                          <a:ea typeface="微軟正黑體" panose="020B0604030504040204" pitchFamily="34" charset="-120"/>
                        </a:rPr>
                        <a:t>五</a:t>
                      </a:r>
                      <a:r>
                        <a:rPr lang="en-US" altLang="zh-TW" sz="2800" dirty="0" smtClean="0">
                          <a:solidFill>
                            <a:srgbClr val="002060"/>
                          </a:solidFill>
                          <a:latin typeface="微軟正黑體" panose="020B0604030504040204" pitchFamily="34" charset="-120"/>
                          <a:ea typeface="微軟正黑體" panose="020B0604030504040204" pitchFamily="34" charset="-120"/>
                        </a:rPr>
                        <a:t>)17</a:t>
                      </a:r>
                      <a:r>
                        <a:rPr lang="zh-TW" altLang="en-US" sz="2800" dirty="0" smtClean="0">
                          <a:solidFill>
                            <a:srgbClr val="002060"/>
                          </a:solidFill>
                          <a:latin typeface="微軟正黑體" panose="020B0604030504040204" pitchFamily="34" charset="-120"/>
                          <a:ea typeface="微軟正黑體" panose="020B0604030504040204" pitchFamily="34" charset="-120"/>
                        </a:rPr>
                        <a:t>：</a:t>
                      </a:r>
                      <a:r>
                        <a:rPr lang="en-US" altLang="zh-TW" sz="2800" dirty="0" smtClean="0">
                          <a:solidFill>
                            <a:srgbClr val="002060"/>
                          </a:solidFill>
                          <a:latin typeface="微軟正黑體" panose="020B0604030504040204" pitchFamily="34" charset="-120"/>
                          <a:ea typeface="微軟正黑體" panose="020B0604030504040204" pitchFamily="34" charset="-120"/>
                        </a:rPr>
                        <a:t>00</a:t>
                      </a:r>
                      <a:endParaRPr lang="zh-TW" altLang="en-US" sz="2800" dirty="0">
                        <a:solidFill>
                          <a:srgbClr val="002060"/>
                        </a:solidFill>
                        <a:latin typeface="微軟正黑體" panose="020B0604030504040204" pitchFamily="34" charset="-120"/>
                        <a:ea typeface="微軟正黑體" panose="020B0604030504040204" pitchFamily="34" charset="-120"/>
                      </a:endParaRPr>
                    </a:p>
                  </a:txBody>
                  <a:tcPr anchor="ctr"/>
                </a:tc>
                <a:tc rowSpan="2">
                  <a:txBody>
                    <a:bodyPr/>
                    <a:lstStyle/>
                    <a:p>
                      <a:pPr algn="just"/>
                      <a:r>
                        <a:rPr lang="zh-TW" altLang="en-US" sz="2400" b="0" i="0" u="none" strike="noStrike" kern="1200" baseline="0" dirty="0" smtClean="0">
                          <a:solidFill>
                            <a:srgbClr val="002060"/>
                          </a:solidFill>
                          <a:latin typeface="微軟正黑體" panose="020B0604030504040204" pitchFamily="34" charset="-120"/>
                          <a:ea typeface="微軟正黑體" panose="020B0604030504040204" pitchFamily="34" charset="-120"/>
                          <a:cs typeface="+mn-cs"/>
                        </a:rPr>
                        <a:t>公告於本市政府教育局、資優教育資源中心及各承辦學校網站，考生之</a:t>
                      </a:r>
                      <a:r>
                        <a:rPr lang="zh-TW" altLang="en-US" sz="28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鑑定</a:t>
                      </a:r>
                      <a:r>
                        <a:rPr lang="zh-TW" altLang="en-US" sz="2800" b="1" u="none" kern="1200" dirty="0" smtClean="0">
                          <a:solidFill>
                            <a:srgbClr val="FF0000"/>
                          </a:solidFill>
                          <a:latin typeface="微軟正黑體" panose="020B0604030504040204" pitchFamily="34" charset="-120"/>
                          <a:ea typeface="微軟正黑體" panose="020B0604030504040204" pitchFamily="34" charset="-120"/>
                          <a:cs typeface="+mn-cs"/>
                        </a:rPr>
                        <a:t>結果通知單由原就讀國小轉發</a:t>
                      </a:r>
                      <a:endParaRPr lang="zh-TW" altLang="en-US" sz="2800" b="1" u="none"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1"/>
                  </a:ext>
                </a:extLst>
              </a:tr>
              <a:tr h="975517">
                <a:tc>
                  <a:txBody>
                    <a:bodyPr/>
                    <a:lstStyle/>
                    <a:p>
                      <a:pPr algn="ctr"/>
                      <a:r>
                        <a:rPr lang="zh-TW" altLang="en-US" sz="3200" b="1" kern="1200" dirty="0" smtClean="0">
                          <a:solidFill>
                            <a:srgbClr val="FF0000"/>
                          </a:solidFill>
                          <a:latin typeface="微軟正黑體" panose="020B0604030504040204" pitchFamily="34" charset="-120"/>
                          <a:ea typeface="微軟正黑體" panose="020B0604030504040204" pitchFamily="34" charset="-120"/>
                          <a:cs typeface="+mn-cs"/>
                        </a:rPr>
                        <a:t>管道二</a:t>
                      </a:r>
                      <a:r>
                        <a:rPr lang="en-US" altLang="zh-TW" sz="2800" dirty="0" smtClean="0">
                          <a:solidFill>
                            <a:srgbClr val="002060"/>
                          </a:solidFill>
                          <a:latin typeface="微軟正黑體" panose="020B0604030504040204" pitchFamily="34" charset="-120"/>
                          <a:ea typeface="微軟正黑體" panose="020B0604030504040204" pitchFamily="34" charset="-120"/>
                        </a:rPr>
                        <a:t>(</a:t>
                      </a:r>
                      <a:r>
                        <a:rPr lang="zh-TW" altLang="en-US" sz="2800" dirty="0" smtClean="0">
                          <a:solidFill>
                            <a:srgbClr val="002060"/>
                          </a:solidFill>
                          <a:latin typeface="微軟正黑體" panose="020B0604030504040204" pitchFamily="34" charset="-120"/>
                          <a:ea typeface="微軟正黑體" panose="020B0604030504040204" pitchFamily="34" charset="-120"/>
                        </a:rPr>
                        <a:t>測驗方式</a:t>
                      </a:r>
                      <a:r>
                        <a:rPr lang="en-US" altLang="zh-TW" sz="2800"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dirty="0" smtClean="0">
                          <a:solidFill>
                            <a:srgbClr val="002060"/>
                          </a:solidFill>
                          <a:latin typeface="微軟正黑體" panose="020B0604030504040204" pitchFamily="34" charset="-120"/>
                          <a:ea typeface="微軟正黑體" panose="020B0604030504040204" pitchFamily="34" charset="-120"/>
                        </a:rPr>
                        <a:t>4</a:t>
                      </a:r>
                      <a:r>
                        <a:rPr lang="zh-TW" altLang="en-US" sz="2800" dirty="0" smtClean="0">
                          <a:solidFill>
                            <a:srgbClr val="002060"/>
                          </a:solidFill>
                          <a:latin typeface="微軟正黑體" panose="020B0604030504040204" pitchFamily="34" charset="-120"/>
                          <a:ea typeface="微軟正黑體" panose="020B0604030504040204" pitchFamily="34" charset="-120"/>
                        </a:rPr>
                        <a:t>月</a:t>
                      </a:r>
                      <a:r>
                        <a:rPr lang="en-US" altLang="zh-TW" sz="2800" dirty="0" smtClean="0">
                          <a:solidFill>
                            <a:srgbClr val="002060"/>
                          </a:solidFill>
                          <a:latin typeface="微軟正黑體" panose="020B0604030504040204" pitchFamily="34" charset="-120"/>
                          <a:ea typeface="微軟正黑體" panose="020B0604030504040204" pitchFamily="34" charset="-120"/>
                        </a:rPr>
                        <a:t>17</a:t>
                      </a:r>
                      <a:r>
                        <a:rPr lang="zh-TW" altLang="en-US" sz="2800" dirty="0" smtClean="0">
                          <a:solidFill>
                            <a:srgbClr val="002060"/>
                          </a:solidFill>
                          <a:latin typeface="微軟正黑體" panose="020B0604030504040204" pitchFamily="34" charset="-120"/>
                          <a:ea typeface="微軟正黑體" panose="020B0604030504040204" pitchFamily="34" charset="-120"/>
                        </a:rPr>
                        <a:t>日</a:t>
                      </a:r>
                      <a:r>
                        <a:rPr lang="en-US" altLang="zh-TW" sz="2800" dirty="0" smtClean="0">
                          <a:solidFill>
                            <a:srgbClr val="002060"/>
                          </a:solidFill>
                          <a:latin typeface="微軟正黑體" panose="020B0604030504040204" pitchFamily="34" charset="-120"/>
                          <a:ea typeface="微軟正黑體" panose="020B0604030504040204" pitchFamily="34" charset="-120"/>
                        </a:rPr>
                        <a:t>(</a:t>
                      </a:r>
                      <a:r>
                        <a:rPr lang="zh-TW" altLang="en-US" sz="2800" dirty="0" smtClean="0">
                          <a:solidFill>
                            <a:srgbClr val="002060"/>
                          </a:solidFill>
                          <a:latin typeface="微軟正黑體" panose="020B0604030504040204" pitchFamily="34" charset="-120"/>
                          <a:ea typeface="微軟正黑體" panose="020B0604030504040204" pitchFamily="34" charset="-120"/>
                        </a:rPr>
                        <a:t>五</a:t>
                      </a:r>
                      <a:r>
                        <a:rPr lang="en-US" altLang="zh-TW" sz="2800" dirty="0" smtClean="0">
                          <a:solidFill>
                            <a:srgbClr val="002060"/>
                          </a:solidFill>
                          <a:latin typeface="微軟正黑體" panose="020B0604030504040204" pitchFamily="34" charset="-120"/>
                          <a:ea typeface="微軟正黑體" panose="020B0604030504040204" pitchFamily="34" charset="-120"/>
                        </a:rPr>
                        <a:t>)17</a:t>
                      </a:r>
                      <a:r>
                        <a:rPr lang="zh-TW" altLang="en-US" sz="2800" dirty="0" smtClean="0">
                          <a:solidFill>
                            <a:srgbClr val="002060"/>
                          </a:solidFill>
                          <a:latin typeface="微軟正黑體" panose="020B0604030504040204" pitchFamily="34" charset="-120"/>
                          <a:ea typeface="微軟正黑體" panose="020B0604030504040204" pitchFamily="34" charset="-120"/>
                        </a:rPr>
                        <a:t>：</a:t>
                      </a:r>
                      <a:r>
                        <a:rPr lang="en-US" altLang="zh-TW" sz="2800" dirty="0" smtClean="0">
                          <a:solidFill>
                            <a:srgbClr val="002060"/>
                          </a:solidFill>
                          <a:latin typeface="微軟正黑體" panose="020B0604030504040204" pitchFamily="34" charset="-120"/>
                          <a:ea typeface="微軟正黑體" panose="020B0604030504040204" pitchFamily="34" charset="-120"/>
                        </a:rPr>
                        <a:t>00</a:t>
                      </a:r>
                      <a:endParaRPr lang="zh-TW" altLang="en-US" sz="2800" dirty="0">
                        <a:solidFill>
                          <a:srgbClr val="002060"/>
                        </a:solidFill>
                        <a:latin typeface="微軟正黑體" panose="020B0604030504040204" pitchFamily="34" charset="-120"/>
                        <a:ea typeface="微軟正黑體" panose="020B0604030504040204" pitchFamily="34" charset="-120"/>
                      </a:endParaRPr>
                    </a:p>
                  </a:txBody>
                  <a:tcPr anchor="ctr"/>
                </a:tc>
                <a:tc vMerge="1">
                  <a:txBody>
                    <a:bodyPr/>
                    <a:lstStyle/>
                    <a:p>
                      <a:pPr algn="ctr"/>
                      <a:endParaRPr lang="zh-TW" altLang="en-US" sz="2800" dirty="0"/>
                    </a:p>
                  </a:txBody>
                  <a:tcPr anchor="ctr"/>
                </a:tc>
                <a:extLst>
                  <a:ext uri="{0D108BD9-81ED-4DB2-BD59-A6C34878D82A}">
                    <a16:rowId xmlns:a16="http://schemas.microsoft.com/office/drawing/2014/main" val="10002"/>
                  </a:ext>
                </a:extLst>
              </a:tr>
              <a:tr h="1571299">
                <a:tc>
                  <a:txBody>
                    <a:bodyPr/>
                    <a:lstStyle/>
                    <a:p>
                      <a:pPr algn="ctr"/>
                      <a:r>
                        <a:rPr lang="zh-TW" altLang="en-US" sz="3600" b="1" kern="1200" dirty="0" smtClean="0">
                          <a:solidFill>
                            <a:srgbClr val="002060"/>
                          </a:solidFill>
                          <a:latin typeface="微軟正黑體" panose="020B0604030504040204" pitchFamily="34" charset="-120"/>
                          <a:ea typeface="微軟正黑體" panose="020B0604030504040204" pitchFamily="34" charset="-120"/>
                          <a:cs typeface="+mn-cs"/>
                        </a:rPr>
                        <a:t>複查</a:t>
                      </a:r>
                      <a:endParaRPr lang="zh-TW" altLang="en-US" sz="3600" b="1" kern="1200" dirty="0">
                        <a:solidFill>
                          <a:srgbClr val="002060"/>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2800" dirty="0" smtClean="0">
                          <a:solidFill>
                            <a:srgbClr val="002060"/>
                          </a:solidFill>
                          <a:latin typeface="微軟正黑體" panose="020B0604030504040204" pitchFamily="34" charset="-120"/>
                          <a:ea typeface="微軟正黑體" panose="020B0604030504040204" pitchFamily="34" charset="-120"/>
                        </a:rPr>
                        <a:t>4</a:t>
                      </a:r>
                      <a:r>
                        <a:rPr lang="zh-TW" altLang="en-US" sz="2800" dirty="0" smtClean="0">
                          <a:solidFill>
                            <a:srgbClr val="002060"/>
                          </a:solidFill>
                          <a:latin typeface="微軟正黑體" panose="020B0604030504040204" pitchFamily="34" charset="-120"/>
                          <a:ea typeface="微軟正黑體" panose="020B0604030504040204" pitchFamily="34" charset="-120"/>
                        </a:rPr>
                        <a:t>月</a:t>
                      </a:r>
                      <a:r>
                        <a:rPr lang="en-US" altLang="zh-TW" sz="2800" dirty="0" smtClean="0">
                          <a:solidFill>
                            <a:srgbClr val="002060"/>
                          </a:solidFill>
                          <a:latin typeface="微軟正黑體" panose="020B0604030504040204" pitchFamily="34" charset="-120"/>
                          <a:ea typeface="微軟正黑體" panose="020B0604030504040204" pitchFamily="34" charset="-120"/>
                        </a:rPr>
                        <a:t>24</a:t>
                      </a:r>
                      <a:r>
                        <a:rPr lang="zh-TW" altLang="en-US" sz="2800" dirty="0" smtClean="0">
                          <a:solidFill>
                            <a:srgbClr val="002060"/>
                          </a:solidFill>
                          <a:latin typeface="微軟正黑體" panose="020B0604030504040204" pitchFamily="34" charset="-120"/>
                          <a:ea typeface="微軟正黑體" panose="020B0604030504040204" pitchFamily="34" charset="-120"/>
                        </a:rPr>
                        <a:t>日</a:t>
                      </a:r>
                      <a:r>
                        <a:rPr lang="en-US" altLang="zh-TW" sz="2800" dirty="0" smtClean="0">
                          <a:solidFill>
                            <a:srgbClr val="002060"/>
                          </a:solidFill>
                          <a:latin typeface="微軟正黑體" panose="020B0604030504040204" pitchFamily="34" charset="-120"/>
                          <a:ea typeface="微軟正黑體" panose="020B0604030504040204" pitchFamily="34" charset="-120"/>
                        </a:rPr>
                        <a:t>(</a:t>
                      </a:r>
                      <a:r>
                        <a:rPr lang="zh-TW" altLang="en-US" sz="2800" dirty="0" smtClean="0">
                          <a:solidFill>
                            <a:srgbClr val="002060"/>
                          </a:solidFill>
                          <a:latin typeface="微軟正黑體" panose="020B0604030504040204" pitchFamily="34" charset="-120"/>
                          <a:ea typeface="微軟正黑體" panose="020B0604030504040204" pitchFamily="34" charset="-120"/>
                        </a:rPr>
                        <a:t>五</a:t>
                      </a:r>
                      <a:r>
                        <a:rPr lang="en-US" altLang="zh-TW" sz="2800" dirty="0" smtClean="0">
                          <a:solidFill>
                            <a:srgbClr val="002060"/>
                          </a:solidFill>
                          <a:latin typeface="微軟正黑體" panose="020B0604030504040204" pitchFamily="34" charset="-120"/>
                          <a:ea typeface="微軟正黑體" panose="020B0604030504040204" pitchFamily="34" charset="-120"/>
                        </a:rPr>
                        <a:t>)9-12</a:t>
                      </a:r>
                      <a:r>
                        <a:rPr lang="zh-TW" altLang="en-US" sz="2800" dirty="0" smtClean="0">
                          <a:solidFill>
                            <a:srgbClr val="002060"/>
                          </a:solidFill>
                          <a:latin typeface="微軟正黑體" panose="020B0604030504040204" pitchFamily="34" charset="-120"/>
                          <a:ea typeface="微軟正黑體" panose="020B0604030504040204" pitchFamily="34" charset="-120"/>
                        </a:rPr>
                        <a:t>時</a:t>
                      </a:r>
                      <a:endParaRPr lang="en-US" altLang="zh-TW" sz="2800"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24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逾時不予受理</a:t>
                      </a:r>
                      <a:endParaRPr lang="zh-TW" altLang="en-US" sz="24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txBody>
                  <a:tcPr anchor="ctr"/>
                </a:tc>
                <a:tc>
                  <a:txBody>
                    <a:bodyPr/>
                    <a:lstStyle/>
                    <a:p>
                      <a:pPr algn="l">
                        <a:lnSpc>
                          <a:spcPts val="2800"/>
                        </a:lnSpc>
                        <a:spcBef>
                          <a:spcPts val="600"/>
                        </a:spcBef>
                      </a:pP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憑鑑定結果通知單，填妥成績複查申請表，複查費新臺幣</a:t>
                      </a:r>
                      <a:r>
                        <a:rPr lang="en-US" altLang="zh-TW" sz="2400" kern="1200" dirty="0" smtClean="0">
                          <a:solidFill>
                            <a:srgbClr val="002060"/>
                          </a:solidFill>
                          <a:latin typeface="微軟正黑體" panose="020B0604030504040204" pitchFamily="34" charset="-120"/>
                          <a:ea typeface="微軟正黑體" panose="020B0604030504040204" pitchFamily="34" charset="-120"/>
                          <a:cs typeface="+mn-cs"/>
                        </a:rPr>
                        <a:t>100</a:t>
                      </a: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元</a:t>
                      </a:r>
                      <a:r>
                        <a:rPr lang="zh-TW" altLang="en-US" sz="2400" dirty="0" smtClean="0">
                          <a:latin typeface="微軟正黑體" panose="020B0604030504040204" pitchFamily="34" charset="-120"/>
                          <a:ea typeface="微軟正黑體" panose="020B0604030504040204" pitchFamily="34" charset="-120"/>
                        </a:rPr>
                        <a:t>，</a:t>
                      </a:r>
                      <a:r>
                        <a:rPr lang="zh-TW" altLang="en-US" sz="2800" b="1" u="none" kern="1200" dirty="0" smtClean="0">
                          <a:solidFill>
                            <a:srgbClr val="FF0000"/>
                          </a:solidFill>
                          <a:latin typeface="微軟正黑體" panose="020B0604030504040204" pitchFamily="34" charset="-120"/>
                          <a:ea typeface="微軟正黑體" panose="020B0604030504040204" pitchFamily="34" charset="-120"/>
                          <a:cs typeface="+mn-cs"/>
                        </a:rPr>
                        <a:t>親自</a:t>
                      </a:r>
                      <a:r>
                        <a:rPr lang="zh-TW" altLang="en-US" sz="2400" dirty="0" smtClean="0">
                          <a:solidFill>
                            <a:srgbClr val="002060"/>
                          </a:solidFill>
                          <a:latin typeface="微軟正黑體" panose="020B0604030504040204" pitchFamily="34" charset="-120"/>
                          <a:ea typeface="微軟正黑體" panose="020B0604030504040204" pitchFamily="34" charset="-120"/>
                        </a:rPr>
                        <a:t>至</a:t>
                      </a:r>
                      <a:r>
                        <a:rPr lang="zh-TW" altLang="en-US" sz="2400" b="1" u="sng" dirty="0" smtClean="0">
                          <a:solidFill>
                            <a:srgbClr val="002060"/>
                          </a:solidFill>
                          <a:latin typeface="微軟正黑體" panose="020B0604030504040204" pitchFamily="34" charset="-120"/>
                          <a:ea typeface="微軟正黑體" panose="020B0604030504040204" pitchFamily="34" charset="-120"/>
                        </a:rPr>
                        <a:t>各承辦學校</a:t>
                      </a:r>
                      <a:r>
                        <a:rPr lang="zh-TW" altLang="en-US" sz="2400" dirty="0" smtClean="0">
                          <a:solidFill>
                            <a:srgbClr val="002060"/>
                          </a:solidFill>
                          <a:latin typeface="微軟正黑體" panose="020B0604030504040204" pitchFamily="34" charset="-120"/>
                          <a:ea typeface="微軟正黑體" panose="020B0604030504040204" pitchFamily="34" charset="-120"/>
                        </a:rPr>
                        <a:t>申請</a:t>
                      </a:r>
                      <a:endParaRPr lang="en-US" altLang="zh-TW" sz="2400" dirty="0" smtClean="0">
                        <a:solidFill>
                          <a:srgbClr val="002060"/>
                        </a:solidFill>
                        <a:latin typeface="微軟正黑體" panose="020B0604030504040204" pitchFamily="34" charset="-120"/>
                        <a:ea typeface="微軟正黑體" panose="020B0604030504040204" pitchFamily="34" charset="-120"/>
                      </a:endParaRPr>
                    </a:p>
                    <a:p>
                      <a:pPr algn="l">
                        <a:lnSpc>
                          <a:spcPts val="2600"/>
                        </a:lnSpc>
                        <a:spcBef>
                          <a:spcPts val="600"/>
                        </a:spcBef>
                      </a:pPr>
                      <a:r>
                        <a:rPr lang="zh-TW" altLang="en-US" sz="2200" b="1" u="sng" kern="1200" dirty="0" smtClean="0">
                          <a:solidFill>
                            <a:srgbClr val="002060"/>
                          </a:solidFill>
                          <a:latin typeface="微軟正黑體" panose="020B0604030504040204" pitchFamily="34" charset="-120"/>
                          <a:ea typeface="微軟正黑體" panose="020B0604030504040204" pitchFamily="34" charset="-120"/>
                          <a:cs typeface="+mn-cs"/>
                        </a:rPr>
                        <a:t>數理</a:t>
                      </a:r>
                      <a:r>
                        <a:rPr lang="zh-TW" altLang="en-US" sz="2200" b="1" u="none" kern="1200" dirty="0" smtClean="0">
                          <a:solidFill>
                            <a:srgbClr val="002060"/>
                          </a:solidFill>
                          <a:latin typeface="微軟正黑體" panose="020B0604030504040204" pitchFamily="34" charset="-120"/>
                          <a:ea typeface="微軟正黑體" panose="020B0604030504040204" pitchFamily="34" charset="-120"/>
                          <a:cs typeface="+mn-cs"/>
                        </a:rPr>
                        <a:t>：大有國中、</a:t>
                      </a:r>
                      <a:r>
                        <a:rPr lang="zh-TW" altLang="en-US" sz="2200" b="1" u="sng" kern="1200" dirty="0" smtClean="0">
                          <a:solidFill>
                            <a:srgbClr val="002060"/>
                          </a:solidFill>
                          <a:latin typeface="微軟正黑體" panose="020B0604030504040204" pitchFamily="34" charset="-120"/>
                          <a:ea typeface="微軟正黑體" panose="020B0604030504040204" pitchFamily="34" charset="-120"/>
                          <a:cs typeface="+mn-cs"/>
                        </a:rPr>
                        <a:t>英語</a:t>
                      </a:r>
                      <a:r>
                        <a:rPr lang="zh-TW" altLang="en-US" sz="2200" b="1" u="none" kern="1200" dirty="0" smtClean="0">
                          <a:solidFill>
                            <a:srgbClr val="002060"/>
                          </a:solidFill>
                          <a:latin typeface="微軟正黑體" panose="020B0604030504040204" pitchFamily="34" charset="-120"/>
                          <a:ea typeface="微軟正黑體" panose="020B0604030504040204" pitchFamily="34" charset="-120"/>
                          <a:cs typeface="+mn-cs"/>
                        </a:rPr>
                        <a:t>：光明國中</a:t>
                      </a:r>
                      <a:r>
                        <a:rPr lang="zh-TW" altLang="en-US" sz="2800" dirty="0" smtClean="0">
                          <a:solidFill>
                            <a:srgbClr val="002060"/>
                          </a:solidFill>
                          <a:latin typeface="微軟正黑體" panose="020B0604030504040204" pitchFamily="34" charset="-120"/>
                          <a:ea typeface="微軟正黑體" panose="020B0604030504040204" pitchFamily="34" charset="-120"/>
                        </a:rPr>
                        <a:t>　　</a:t>
                      </a:r>
                      <a:endParaRPr lang="zh-TW" altLang="en-US" sz="2800" dirty="0">
                        <a:solidFill>
                          <a:srgbClr val="002060"/>
                        </a:solidFill>
                        <a:latin typeface="微軟正黑體" panose="020B0604030504040204" pitchFamily="34" charset="-120"/>
                        <a:ea typeface="微軟正黑體" panose="020B0604030504040204" pitchFamily="34" charset="-120"/>
                      </a:endParaRPr>
                    </a:p>
                  </a:txBody>
                  <a:tcPr anchor="b"/>
                </a:tc>
                <a:extLst>
                  <a:ext uri="{0D108BD9-81ED-4DB2-BD59-A6C34878D82A}">
                    <a16:rowId xmlns:a16="http://schemas.microsoft.com/office/drawing/2014/main" val="10003"/>
                  </a:ext>
                </a:extLst>
              </a:tr>
            </a:tbl>
          </a:graphicData>
        </a:graphic>
      </p:graphicFrame>
      <p:sp>
        <p:nvSpPr>
          <p:cNvPr id="6" name="文字方塊 5"/>
          <p:cNvSpPr txBox="1"/>
          <p:nvPr/>
        </p:nvSpPr>
        <p:spPr>
          <a:xfrm>
            <a:off x="496800" y="5299199"/>
            <a:ext cx="11199014" cy="892552"/>
          </a:xfrm>
          <a:prstGeom prst="rect">
            <a:avLst/>
          </a:prstGeom>
          <a:solidFill>
            <a:schemeClr val="accent2">
              <a:lumMod val="40000"/>
              <a:lumOff val="60000"/>
            </a:schemeClr>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注意事項</a:t>
            </a:r>
            <a:r>
              <a:rPr lang="zh-TW" altLang="en-US" sz="2400" dirty="0" smtClean="0">
                <a:latin typeface="微軟正黑體" panose="020B0604030504040204" pitchFamily="34" charset="-120"/>
                <a:ea typeface="微軟正黑體" panose="020B0604030504040204" pitchFamily="34" charset="-120"/>
              </a:rPr>
              <a:t>：測驗</a:t>
            </a:r>
            <a:r>
              <a:rPr lang="zh-TW" altLang="en-US" sz="2400" dirty="0">
                <a:latin typeface="微軟正黑體" panose="020B0604030504040204" pitchFamily="34" charset="-120"/>
                <a:ea typeface="微軟正黑體" panose="020B0604030504040204" pitchFamily="34" charset="-120"/>
              </a:rPr>
              <a:t>結果</a:t>
            </a:r>
            <a:r>
              <a:rPr lang="zh-TW" altLang="en-US" sz="28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sz="2400"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r>
              <a:rPr lang="zh-TW" altLang="en-US" sz="2400" dirty="0" smtClean="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sp>
        <p:nvSpPr>
          <p:cNvPr id="7" name="Text Box 2"/>
          <p:cNvSpPr txBox="1">
            <a:spLocks noChangeArrowheads="1"/>
          </p:cNvSpPr>
          <p:nvPr/>
        </p:nvSpPr>
        <p:spPr bwMode="auto">
          <a:xfrm>
            <a:off x="494905" y="2049710"/>
            <a:ext cx="11199015" cy="1696479"/>
          </a:xfrm>
          <a:prstGeom prst="rect">
            <a:avLst/>
          </a:prstGeom>
          <a:noFill/>
          <a:ln w="50800">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51268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91544" y="1484784"/>
            <a:ext cx="8157592" cy="1224136"/>
          </a:xfrm>
        </p:spPr>
        <p:txBody>
          <a:bodyPr>
            <a:noAutofit/>
          </a:bodyPr>
          <a:lstStyle/>
          <a:p>
            <a:pPr>
              <a:lnSpc>
                <a:spcPct val="150000"/>
              </a:lnSpc>
              <a:buNone/>
            </a:pPr>
            <a:r>
              <a:rPr lang="zh-TW" altLang="en-US" sz="2200" dirty="0">
                <a:latin typeface="標楷體" pitchFamily="65" charset="-120"/>
                <a:ea typeface="標楷體" pitchFamily="65" charset="-120"/>
              </a:rPr>
              <a:t>  </a:t>
            </a:r>
            <a:endParaRPr lang="zh-TW" altLang="zh-TW" dirty="0"/>
          </a:p>
          <a:p>
            <a:pPr>
              <a:lnSpc>
                <a:spcPct val="150000"/>
              </a:lnSpc>
              <a:buNone/>
            </a:pPr>
            <a:endParaRPr lang="zh-TW" altLang="en-US" sz="2200" dirty="0">
              <a:latin typeface="標楷體" pitchFamily="65" charset="-120"/>
              <a:ea typeface="標楷體" pitchFamily="65" charset="-120"/>
            </a:endParaRPr>
          </a:p>
          <a:p>
            <a:pPr>
              <a:lnSpc>
                <a:spcPct val="150000"/>
              </a:lnSpc>
            </a:pPr>
            <a:endParaRPr lang="zh-TW" altLang="en-US" sz="2200" dirty="0">
              <a:latin typeface="標楷體" pitchFamily="65" charset="-120"/>
              <a:ea typeface="標楷體" pitchFamily="65" charset="-120"/>
            </a:endParaRPr>
          </a:p>
        </p:txBody>
      </p:sp>
      <p:sp>
        <p:nvSpPr>
          <p:cNvPr id="11" name="內容版面配置區 2"/>
          <p:cNvSpPr txBox="1">
            <a:spLocks/>
          </p:cNvSpPr>
          <p:nvPr/>
        </p:nvSpPr>
        <p:spPr>
          <a:xfrm>
            <a:off x="514829" y="1053689"/>
            <a:ext cx="11457212" cy="5373216"/>
          </a:xfrm>
          <a:prstGeom prst="rect">
            <a:avLst/>
          </a:prstGeom>
        </p:spPr>
        <p:txBody>
          <a:bodyPr vert="horz" lIns="91440" tIns="45720" rIns="91440" bIns="45720" rtlCol="0">
            <a:noAutofit/>
          </a:bodyPr>
          <a:lstStyle/>
          <a:p>
            <a:pPr>
              <a:lnSpc>
                <a:spcPct val="150000"/>
              </a:lnSpc>
            </a:pPr>
            <a:r>
              <a:rPr lang="zh-TW" altLang="en-US" sz="2600" dirty="0">
                <a:latin typeface="微軟正黑體" panose="020B0604030504040204" pitchFamily="34" charset="-120"/>
                <a:ea typeface="微軟正黑體" panose="020B0604030504040204" pitchFamily="34" charset="-120"/>
              </a:rPr>
              <a:t>一</a:t>
            </a:r>
            <a:r>
              <a:rPr lang="zh-TW" altLang="en-US" sz="2600" dirty="0" smtClean="0">
                <a:latin typeface="微軟正黑體" panose="020B0604030504040204" pitchFamily="34" charset="-120"/>
                <a:ea typeface="微軟正黑體" panose="020B0604030504040204" pitchFamily="34" charset="-120"/>
              </a:rPr>
              <a:t>、依</a:t>
            </a:r>
            <a:r>
              <a:rPr lang="zh-TW" altLang="en-US" sz="2600" dirty="0">
                <a:latin typeface="微軟正黑體" panose="020B0604030504040204" pitchFamily="34" charset="-120"/>
                <a:ea typeface="微軟正黑體" panose="020B0604030504040204" pitchFamily="34" charset="-120"/>
              </a:rPr>
              <a:t>測驗倫理規範，家長或學生不得要求公布測驗工具、答案、施測</a:t>
            </a:r>
            <a:r>
              <a:rPr lang="zh-TW" altLang="en-US" sz="2600" dirty="0" smtClean="0">
                <a:latin typeface="微軟正黑體" panose="020B0604030504040204" pitchFamily="34" charset="-120"/>
                <a:ea typeface="微軟正黑體" panose="020B0604030504040204" pitchFamily="34" charset="-120"/>
              </a:rPr>
              <a:t>人員</a:t>
            </a:r>
            <a:endParaRPr lang="en-US" altLang="zh-TW" sz="2600" dirty="0" smtClean="0">
              <a:latin typeface="微軟正黑體" panose="020B0604030504040204" pitchFamily="34" charset="-120"/>
              <a:ea typeface="微軟正黑體" panose="020B0604030504040204" pitchFamily="34" charset="-120"/>
            </a:endParaRPr>
          </a:p>
          <a:p>
            <a:pPr>
              <a:lnSpc>
                <a:spcPct val="150000"/>
              </a:lnSpc>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資料</a:t>
            </a:r>
            <a:r>
              <a:rPr lang="zh-TW" altLang="en-US" sz="2600" dirty="0">
                <a:latin typeface="微軟正黑體" panose="020B0604030504040204" pitchFamily="34" charset="-120"/>
                <a:ea typeface="微軟正黑體" panose="020B0604030504040204" pitchFamily="34" charset="-120"/>
              </a:rPr>
              <a:t>，以確保測驗工具與鑑定過程之客觀性及保密原則。</a:t>
            </a:r>
          </a:p>
          <a:p>
            <a:pPr>
              <a:lnSpc>
                <a:spcPct val="150000"/>
              </a:lnSpc>
            </a:pPr>
            <a:r>
              <a:rPr lang="zh-TW" altLang="en-US" sz="2600" dirty="0" smtClean="0">
                <a:latin typeface="微軟正黑體" panose="020B0604030504040204" pitchFamily="34" charset="-120"/>
                <a:ea typeface="微軟正黑體" panose="020B0604030504040204" pitchFamily="34" charset="-120"/>
              </a:rPr>
              <a:t>二、在</a:t>
            </a:r>
            <a:r>
              <a:rPr lang="zh-TW" altLang="en-US" sz="2600" dirty="0">
                <a:latin typeface="微軟正黑體" panose="020B0604030504040204" pitchFamily="34" charset="-120"/>
                <a:ea typeface="微軟正黑體" panose="020B0604030504040204" pitchFamily="34" charset="-120"/>
              </a:rPr>
              <a:t>鑑定過程中，如發生任何爭議事項，由鑑定小組審議。</a:t>
            </a:r>
          </a:p>
          <a:p>
            <a:pPr>
              <a:lnSpc>
                <a:spcPct val="150000"/>
              </a:lnSpc>
            </a:pPr>
            <a:r>
              <a:rPr lang="zh-TW" altLang="en-US" sz="2600" dirty="0">
                <a:latin typeface="微軟正黑體" panose="020B0604030504040204" pitchFamily="34" charset="-120"/>
                <a:ea typeface="微軟正黑體" panose="020B0604030504040204" pitchFamily="34" charset="-120"/>
              </a:rPr>
              <a:t>三</a:t>
            </a:r>
            <a:r>
              <a:rPr lang="zh-TW" altLang="en-US" sz="2600" dirty="0" smtClean="0">
                <a:latin typeface="微軟正黑體" panose="020B0604030504040204" pitchFamily="34" charset="-120"/>
                <a:ea typeface="微軟正黑體" panose="020B0604030504040204" pitchFamily="34" charset="-120"/>
              </a:rPr>
              <a:t>、本年度</a:t>
            </a:r>
            <a:r>
              <a:rPr lang="zh-TW" altLang="en-US" sz="2600" dirty="0">
                <a:latin typeface="微軟正黑體" panose="020B0604030504040204" pitchFamily="34" charset="-120"/>
                <a:ea typeface="微軟正黑體" panose="020B0604030504040204" pitchFamily="34" charset="-120"/>
              </a:rPr>
              <a:t>通過國民中學各類資優鑑定之學生且於本市公立國民中學就讀者</a:t>
            </a:r>
            <a:r>
              <a:rPr lang="zh-TW" altLang="en-US" sz="2600" dirty="0" smtClean="0">
                <a:latin typeface="微軟正黑體" panose="020B0604030504040204" pitchFamily="34" charset="-120"/>
                <a:ea typeface="微軟正黑體" panose="020B0604030504040204" pitchFamily="34" charset="-120"/>
              </a:rPr>
              <a:t>，</a:t>
            </a:r>
            <a:endParaRPr lang="en-US" altLang="zh-TW" sz="2600" dirty="0" smtClean="0">
              <a:latin typeface="微軟正黑體" panose="020B0604030504040204" pitchFamily="34" charset="-120"/>
              <a:ea typeface="微軟正黑體" panose="020B0604030504040204" pitchFamily="34" charset="-120"/>
            </a:endParaRPr>
          </a:p>
          <a:p>
            <a:pPr>
              <a:lnSpc>
                <a:spcPct val="150000"/>
              </a:lnSpc>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得</a:t>
            </a:r>
            <a:r>
              <a:rPr lang="zh-TW" altLang="en-US" sz="2600" dirty="0">
                <a:latin typeface="微軟正黑體" panose="020B0604030504040204" pitchFamily="34" charset="-120"/>
                <a:ea typeface="微軟正黑體" panose="020B0604030504040204" pitchFamily="34" charset="-120"/>
              </a:rPr>
              <a:t>持公立學校入學報到證明免費參加武陵高中暑期資優營隊，以銜接</a:t>
            </a:r>
            <a:r>
              <a:rPr lang="zh-TW" altLang="en-US" sz="2600" dirty="0" smtClean="0">
                <a:latin typeface="微軟正黑體" panose="020B0604030504040204" pitchFamily="34" charset="-120"/>
                <a:ea typeface="微軟正黑體" panose="020B0604030504040204" pitchFamily="34" charset="-120"/>
              </a:rPr>
              <a:t>資</a:t>
            </a:r>
            <a:endParaRPr lang="en-US" altLang="zh-TW" sz="2600" dirty="0" smtClean="0">
              <a:latin typeface="微軟正黑體" panose="020B0604030504040204" pitchFamily="34" charset="-120"/>
              <a:ea typeface="微軟正黑體" panose="020B0604030504040204" pitchFamily="34" charset="-120"/>
            </a:endParaRPr>
          </a:p>
          <a:p>
            <a:pPr>
              <a:lnSpc>
                <a:spcPct val="150000"/>
              </a:lnSpc>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優</a:t>
            </a:r>
            <a:r>
              <a:rPr lang="zh-TW" altLang="en-US" sz="2600" dirty="0">
                <a:latin typeface="微軟正黑體" panose="020B0604030504040204" pitchFamily="34" charset="-120"/>
                <a:ea typeface="微軟正黑體" panose="020B0604030504040204" pitchFamily="34" charset="-120"/>
              </a:rPr>
              <a:t>資源班或資優方案之特殊教育服務。</a:t>
            </a:r>
          </a:p>
          <a:p>
            <a:pPr>
              <a:lnSpc>
                <a:spcPct val="150000"/>
              </a:lnSpc>
            </a:pPr>
            <a:r>
              <a:rPr lang="zh-TW" altLang="en-US" sz="2600" dirty="0" smtClean="0">
                <a:latin typeface="微軟正黑體" panose="020B0604030504040204" pitchFamily="34" charset="-120"/>
                <a:ea typeface="微軟正黑體" panose="020B0604030504040204" pitchFamily="34" charset="-120"/>
              </a:rPr>
              <a:t>四</a:t>
            </a:r>
            <a:r>
              <a:rPr lang="zh-TW" altLang="en-US" sz="2600" dirty="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本</a:t>
            </a:r>
            <a:r>
              <a:rPr lang="zh-TW" altLang="en-US" sz="2600" dirty="0">
                <a:latin typeface="微軟正黑體" panose="020B0604030504040204" pitchFamily="34" charset="-120"/>
                <a:ea typeface="微軟正黑體" panose="020B0604030504040204" pitchFamily="34" charset="-120"/>
              </a:rPr>
              <a:t>簡章公告於桃園市政府教育局網站（</a:t>
            </a:r>
            <a:r>
              <a:rPr lang="en-US" altLang="zh-TW" sz="2600" dirty="0">
                <a:latin typeface="微軟正黑體" panose="020B0604030504040204" pitchFamily="34" charset="-120"/>
                <a:ea typeface="微軟正黑體" panose="020B0604030504040204" pitchFamily="34" charset="-120"/>
              </a:rPr>
              <a:t>https://www.tyc.edu.tw</a:t>
            </a:r>
            <a:r>
              <a:rPr lang="zh-TW" altLang="en-US" sz="2600" dirty="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本市</a:t>
            </a:r>
            <a:endParaRPr lang="en-US" altLang="zh-TW" sz="2600" dirty="0" smtClean="0">
              <a:latin typeface="微軟正黑體" panose="020B0604030504040204" pitchFamily="34" charset="-120"/>
              <a:ea typeface="微軟正黑體" panose="020B0604030504040204" pitchFamily="34" charset="-120"/>
            </a:endParaRPr>
          </a:p>
          <a:p>
            <a:pPr>
              <a:lnSpc>
                <a:spcPct val="150000"/>
              </a:lnSpc>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資</a:t>
            </a:r>
            <a:r>
              <a:rPr lang="zh-TW" altLang="en-US" sz="2600" dirty="0">
                <a:latin typeface="微軟正黑體" panose="020B0604030504040204" pitchFamily="34" charset="-120"/>
                <a:ea typeface="微軟正黑體" panose="020B0604030504040204" pitchFamily="34" charset="-120"/>
              </a:rPr>
              <a:t>優中心網站及各承辦學校網站，請自行上網下載使用。</a:t>
            </a:r>
          </a:p>
          <a:p>
            <a:pPr>
              <a:lnSpc>
                <a:spcPct val="150000"/>
              </a:lnSpc>
            </a:pPr>
            <a:r>
              <a:rPr lang="zh-TW" altLang="en-US" sz="2600" dirty="0">
                <a:latin typeface="微軟正黑體" panose="020B0604030504040204" pitchFamily="34" charset="-120"/>
                <a:ea typeface="微軟正黑體" panose="020B0604030504040204" pitchFamily="34" charset="-120"/>
              </a:rPr>
              <a:t>五</a:t>
            </a:r>
            <a:r>
              <a:rPr lang="zh-TW" altLang="en-US" sz="2600" dirty="0" smtClean="0">
                <a:latin typeface="微軟正黑體" panose="020B0604030504040204" pitchFamily="34" charset="-120"/>
                <a:ea typeface="微軟正黑體" panose="020B0604030504040204" pitchFamily="34" charset="-120"/>
              </a:rPr>
              <a:t>、本</a:t>
            </a:r>
            <a:r>
              <a:rPr lang="zh-TW" altLang="en-US" sz="2600" dirty="0">
                <a:latin typeface="微軟正黑體" panose="020B0604030504040204" pitchFamily="34" charset="-120"/>
                <a:ea typeface="微軟正黑體" panose="020B0604030504040204" pitchFamily="34" charset="-120"/>
              </a:rPr>
              <a:t>簡章如有未盡事宜，依鑑定小組決議辦理。</a:t>
            </a:r>
          </a:p>
          <a:p>
            <a:pPr marL="342900" indent="-342900">
              <a:lnSpc>
                <a:spcPct val="150000"/>
              </a:lnSpc>
              <a:spcBef>
                <a:spcPct val="20000"/>
              </a:spcBef>
              <a:defRPr/>
            </a:pPr>
            <a:endParaRPr lang="en-US" altLang="zh-TW" sz="2600"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defRPr/>
            </a:pPr>
            <a:endParaRPr lang="en-US" altLang="zh-TW" sz="2600"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2600"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2600" dirty="0">
              <a:solidFill>
                <a:schemeClr val="bg2">
                  <a:lumMod val="10000"/>
                </a:schemeClr>
              </a:solidFill>
              <a:latin typeface="標楷體" pitchFamily="65" charset="-120"/>
              <a:ea typeface="標楷體" pitchFamily="65" charset="-120"/>
            </a:endParaRPr>
          </a:p>
        </p:txBody>
      </p:sp>
      <p:sp>
        <p:nvSpPr>
          <p:cNvPr id="5" name="標題 1"/>
          <p:cNvSpPr txBox="1">
            <a:spLocks/>
          </p:cNvSpPr>
          <p:nvPr/>
        </p:nvSpPr>
        <p:spPr>
          <a:xfrm>
            <a:off x="449824" y="161908"/>
            <a:ext cx="2296631" cy="891781"/>
          </a:xfrm>
          <a:prstGeom prst="rect">
            <a:avLst/>
          </a:prstGeom>
          <a:solidFill>
            <a:schemeClr val="tx1"/>
          </a:solidFill>
          <a:ln>
            <a:solidFill>
              <a:srgbClr val="C0000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zh-TW" altLang="en-US" sz="5400" b="1" dirty="0">
                <a:solidFill>
                  <a:schemeClr val="bg1"/>
                </a:solidFill>
              </a:rPr>
              <a:t>附則</a:t>
            </a:r>
          </a:p>
        </p:txBody>
      </p:sp>
    </p:spTree>
    <p:extLst>
      <p:ext uri="{BB962C8B-B14F-4D97-AF65-F5344CB8AC3E}">
        <p14:creationId xmlns:p14="http://schemas.microsoft.com/office/powerpoint/2010/main" val="34087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510364" y="448987"/>
            <a:ext cx="3391786" cy="891781"/>
          </a:xfrm>
          <a:solidFill>
            <a:schemeClr val="tx1"/>
          </a:solidFill>
          <a:ln>
            <a:solidFill>
              <a:srgbClr val="C00000"/>
            </a:solidFill>
          </a:ln>
        </p:spPr>
        <p:txBody>
          <a:bodyPr>
            <a:noAutofit/>
          </a:bodyPr>
          <a:lstStyle/>
          <a:p>
            <a:pPr algn="dist"/>
            <a:r>
              <a:rPr lang="zh-TW" altLang="en-US" sz="5400" b="1" dirty="0">
                <a:solidFill>
                  <a:schemeClr val="bg1"/>
                </a:solidFill>
              </a:rPr>
              <a:t>小提醒</a:t>
            </a:r>
          </a:p>
        </p:txBody>
      </p:sp>
      <p:sp>
        <p:nvSpPr>
          <p:cNvPr id="3" name="內容版面配置區 2"/>
          <p:cNvSpPr>
            <a:spLocks noGrp="1"/>
          </p:cNvSpPr>
          <p:nvPr>
            <p:ph idx="1"/>
          </p:nvPr>
        </p:nvSpPr>
        <p:spPr>
          <a:xfrm>
            <a:off x="1991544" y="1484784"/>
            <a:ext cx="8157592" cy="1224136"/>
          </a:xfrm>
        </p:spPr>
        <p:txBody>
          <a:bodyPr>
            <a:noAutofit/>
          </a:bodyPr>
          <a:lstStyle/>
          <a:p>
            <a:pPr>
              <a:lnSpc>
                <a:spcPct val="150000"/>
              </a:lnSpc>
              <a:buNone/>
            </a:pPr>
            <a:r>
              <a:rPr lang="zh-TW" altLang="en-US" sz="2200" dirty="0">
                <a:latin typeface="標楷體" pitchFamily="65" charset="-120"/>
                <a:ea typeface="標楷體" pitchFamily="65" charset="-120"/>
              </a:rPr>
              <a:t>  </a:t>
            </a:r>
            <a:endParaRPr lang="zh-TW" altLang="zh-TW" dirty="0"/>
          </a:p>
          <a:p>
            <a:pPr>
              <a:lnSpc>
                <a:spcPct val="150000"/>
              </a:lnSpc>
              <a:buNone/>
            </a:pPr>
            <a:endParaRPr lang="zh-TW" altLang="en-US" sz="2200" dirty="0">
              <a:latin typeface="標楷體" pitchFamily="65" charset="-120"/>
              <a:ea typeface="標楷體" pitchFamily="65" charset="-120"/>
            </a:endParaRPr>
          </a:p>
          <a:p>
            <a:pPr>
              <a:lnSpc>
                <a:spcPct val="150000"/>
              </a:lnSpc>
            </a:pPr>
            <a:endParaRPr lang="zh-TW" altLang="en-US" sz="2200" dirty="0">
              <a:latin typeface="標楷體" pitchFamily="65" charset="-120"/>
              <a:ea typeface="標楷體" pitchFamily="65" charset="-120"/>
            </a:endParaRPr>
          </a:p>
        </p:txBody>
      </p:sp>
      <p:sp>
        <p:nvSpPr>
          <p:cNvPr id="10" name="內容版面配置區 2"/>
          <p:cNvSpPr txBox="1">
            <a:spLocks/>
          </p:cNvSpPr>
          <p:nvPr/>
        </p:nvSpPr>
        <p:spPr>
          <a:xfrm>
            <a:off x="1847528" y="1124744"/>
            <a:ext cx="8488560" cy="4608512"/>
          </a:xfrm>
          <a:prstGeom prst="rect">
            <a:avLst/>
          </a:prstGeom>
        </p:spPr>
        <p:txBody>
          <a:bodyPr vert="horz" lIns="91440" tIns="45720" rIns="91440" bIns="45720" rtlCol="0">
            <a:noAutofit/>
          </a:bodyPr>
          <a:lstStyle/>
          <a:p>
            <a:pPr marL="812800" indent="-812800">
              <a:lnSpc>
                <a:spcPct val="150000"/>
              </a:lnSpc>
            </a:pPr>
            <a:endParaRPr lang="en-US" altLang="zh-TW" sz="2800" dirty="0">
              <a:latin typeface="標楷體" pitchFamily="65" charset="-120"/>
              <a:ea typeface="標楷體" pitchFamily="65" charset="-120"/>
            </a:endParaRPr>
          </a:p>
          <a:p>
            <a:pPr marL="812800" indent="-812800">
              <a:lnSpc>
                <a:spcPct val="150000"/>
              </a:lnSpc>
            </a:pPr>
            <a:endParaRPr lang="zh-TW" altLang="en-US" sz="2800" b="1"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2800" b="1"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2800" b="1" dirty="0">
              <a:solidFill>
                <a:schemeClr val="bg2">
                  <a:lumMod val="10000"/>
                </a:schemeClr>
              </a:solidFill>
              <a:latin typeface="標楷體" pitchFamily="65" charset="-120"/>
              <a:ea typeface="標楷體" pitchFamily="65" charset="-120"/>
            </a:endParaRPr>
          </a:p>
        </p:txBody>
      </p:sp>
      <p:sp>
        <p:nvSpPr>
          <p:cNvPr id="11" name="內容版面配置區 2"/>
          <p:cNvSpPr txBox="1">
            <a:spLocks/>
          </p:cNvSpPr>
          <p:nvPr/>
        </p:nvSpPr>
        <p:spPr>
          <a:xfrm>
            <a:off x="680484" y="1628799"/>
            <a:ext cx="10866474" cy="5059079"/>
          </a:xfrm>
          <a:prstGeom prst="rect">
            <a:avLst/>
          </a:prstGeom>
        </p:spPr>
        <p:txBody>
          <a:bodyPr vert="horz" lIns="91440" tIns="45720" rIns="91440" bIns="45720" rtlCol="0">
            <a:noAutofit/>
          </a:bodyPr>
          <a:lstStyle/>
          <a:p>
            <a:pPr>
              <a:lnSpc>
                <a:spcPct val="150000"/>
              </a:lnSpc>
              <a:buFontTx/>
              <a:buNone/>
            </a:pP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請家長務必詳閱簡章內容，以維護學生權益。</a:t>
            </a:r>
          </a:p>
          <a:p>
            <a:pPr>
              <a:lnSpc>
                <a:spcPct val="150000"/>
              </a:lnSpc>
              <a:buFontTx/>
              <a:buNone/>
            </a:pPr>
            <a:r>
              <a:rPr lang="en-US" altLang="zh-TW" sz="3600" dirty="0">
                <a:latin typeface="微軟正黑體" panose="020B0604030504040204" pitchFamily="34" charset="-120"/>
                <a:ea typeface="微軟正黑體" panose="020B0604030504040204" pitchFamily="34" charset="-120"/>
              </a:rPr>
              <a:t>2.</a:t>
            </a:r>
            <a:r>
              <a:rPr lang="zh-TW" altLang="en-US" sz="3600" dirty="0">
                <a:latin typeface="微軟正黑體" panose="020B0604030504040204" pitchFamily="34" charset="-120"/>
                <a:ea typeface="微軟正黑體" panose="020B0604030504040204" pitchFamily="34" charset="-120"/>
              </a:rPr>
              <a:t>請家長直接以現金向承辦學校報名，</a:t>
            </a:r>
            <a:r>
              <a:rPr lang="zh-TW" altLang="en-US" sz="3600" dirty="0" smtClean="0">
                <a:latin typeface="微軟正黑體" panose="020B0604030504040204" pitchFamily="34" charset="-120"/>
                <a:ea typeface="微軟正黑體" panose="020B0604030504040204" pitchFamily="34" charset="-120"/>
              </a:rPr>
              <a:t>千萬勿自行匯</a:t>
            </a: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Tx/>
              <a:buNone/>
            </a:pPr>
            <a:r>
              <a:rPr lang="zh-TW" altLang="en-US" sz="3600" dirty="0">
                <a:latin typeface="微軟正黑體" panose="020B0604030504040204" pitchFamily="34" charset="-120"/>
                <a:ea typeface="微軟正黑體" panose="020B0604030504040204" pitchFamily="34" charset="-120"/>
              </a:rPr>
              <a:t> </a:t>
            </a:r>
            <a:r>
              <a:rPr lang="zh-TW" altLang="en-US" sz="3600" dirty="0" smtClean="0">
                <a:latin typeface="微軟正黑體" panose="020B0604030504040204" pitchFamily="34" charset="-120"/>
                <a:ea typeface="微軟正黑體" panose="020B0604030504040204" pitchFamily="34" charset="-120"/>
              </a:rPr>
              <a:t>  款</a:t>
            </a:r>
            <a:r>
              <a:rPr lang="zh-TW" altLang="en-US" sz="3600" dirty="0">
                <a:latin typeface="微軟正黑體" panose="020B0604030504040204" pitchFamily="34" charset="-120"/>
                <a:ea typeface="微軟正黑體" panose="020B0604030504040204" pitchFamily="34" charset="-120"/>
              </a:rPr>
              <a:t>至承辦學校</a:t>
            </a:r>
            <a:r>
              <a:rPr lang="zh-TW" altLang="en-US" sz="3600" dirty="0" smtClean="0">
                <a:latin typeface="微軟正黑體" panose="020B0604030504040204" pitchFamily="34" charset="-120"/>
                <a:ea typeface="微軟正黑體" panose="020B0604030504040204" pitchFamily="34" charset="-120"/>
              </a:rPr>
              <a:t>。</a:t>
            </a: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Tx/>
              <a:buNone/>
            </a:pPr>
            <a:r>
              <a:rPr lang="en-US" altLang="zh-TW" sz="3600" dirty="0" smtClean="0">
                <a:latin typeface="微軟正黑體" panose="020B0604030504040204" pitchFamily="34" charset="-120"/>
                <a:ea typeface="微軟正黑體" panose="020B0604030504040204" pitchFamily="34" charset="-120"/>
              </a:rPr>
              <a:t>3.</a:t>
            </a:r>
            <a:r>
              <a:rPr lang="zh-TW" altLang="en-US" sz="3600" dirty="0" smtClean="0">
                <a:latin typeface="微軟正黑體" panose="020B0604030504040204" pitchFamily="34" charset="-120"/>
                <a:ea typeface="微軟正黑體" panose="020B0604030504040204" pitchFamily="34" charset="-120"/>
              </a:rPr>
              <a:t>請攜帶</a:t>
            </a:r>
            <a:r>
              <a:rPr lang="zh-TW" altLang="en-US" sz="3600" dirty="0">
                <a:latin typeface="微軟正黑體" panose="020B0604030504040204" pitchFamily="34" charset="-120"/>
                <a:ea typeface="微軟正黑體" panose="020B0604030504040204" pitchFamily="34" charset="-120"/>
              </a:rPr>
              <a:t>鑑定</a:t>
            </a:r>
            <a:r>
              <a:rPr lang="zh-TW" altLang="en-US" sz="3600" dirty="0" smtClean="0">
                <a:latin typeface="微軟正黑體" panose="020B0604030504040204" pitchFamily="34" charset="-120"/>
                <a:ea typeface="微軟正黑體" panose="020B0604030504040204" pitchFamily="34" charset="-120"/>
              </a:rPr>
              <a:t>證、</a:t>
            </a:r>
            <a:r>
              <a:rPr lang="en-US" altLang="zh-TW" sz="3600" dirty="0">
                <a:latin typeface="微軟正黑體" panose="020B0604030504040204" pitchFamily="34" charset="-120"/>
                <a:ea typeface="微軟正黑體" panose="020B0604030504040204" pitchFamily="34" charset="-120"/>
              </a:rPr>
              <a:t> 2B </a:t>
            </a:r>
            <a:r>
              <a:rPr lang="zh-TW" altLang="en-US" sz="3600" dirty="0" smtClean="0">
                <a:latin typeface="微軟正黑體" panose="020B0604030504040204" pitchFamily="34" charset="-120"/>
                <a:ea typeface="微軟正黑體" panose="020B0604030504040204" pitchFamily="34" charset="-120"/>
              </a:rPr>
              <a:t>鉛筆及橡皮擦應考。</a:t>
            </a:r>
            <a:endParaRPr lang="en-US" altLang="zh-TW" sz="3600" dirty="0" smtClean="0">
              <a:latin typeface="微軟正黑體" panose="020B0604030504040204" pitchFamily="34" charset="-120"/>
              <a:ea typeface="微軟正黑體" panose="020B0604030504040204" pitchFamily="34" charset="-120"/>
            </a:endParaRPr>
          </a:p>
          <a:p>
            <a:pPr>
              <a:lnSpc>
                <a:spcPct val="150000"/>
              </a:lnSpc>
              <a:buFontTx/>
              <a:buNone/>
            </a:pPr>
            <a:r>
              <a:rPr lang="en-US" altLang="zh-TW" sz="3600" dirty="0" smtClean="0">
                <a:latin typeface="微軟正黑體" panose="020B0604030504040204" pitchFamily="34" charset="-120"/>
                <a:ea typeface="微軟正黑體" panose="020B0604030504040204" pitchFamily="34" charset="-120"/>
              </a:rPr>
              <a:t>4.</a:t>
            </a:r>
            <a:r>
              <a:rPr lang="zh-TW" altLang="en-US" sz="3600" dirty="0" smtClean="0">
                <a:latin typeface="微軟正黑體" panose="020B0604030504040204" pitchFamily="34" charset="-120"/>
                <a:ea typeface="微軟正黑體" panose="020B0604030504040204" pitchFamily="34" charset="-120"/>
              </a:rPr>
              <a:t>鑑定</a:t>
            </a:r>
            <a:r>
              <a:rPr lang="zh-TW" altLang="en-US" sz="3600" dirty="0">
                <a:latin typeface="微軟正黑體" panose="020B0604030504040204" pitchFamily="34" charset="-120"/>
                <a:ea typeface="微軟正黑體" panose="020B0604030504040204" pitchFamily="34" charset="-120"/>
              </a:rPr>
              <a:t>場學校不提供停車。</a:t>
            </a:r>
          </a:p>
          <a:p>
            <a:pPr>
              <a:lnSpc>
                <a:spcPct val="150000"/>
              </a:lnSpc>
              <a:buFontTx/>
              <a:buNone/>
            </a:pPr>
            <a:endParaRPr lang="zh-TW" altLang="en-US" sz="3600" dirty="0" smtClean="0">
              <a:ea typeface="標楷體" pitchFamily="65" charset="-120"/>
            </a:endParaRPr>
          </a:p>
          <a:p>
            <a:pPr>
              <a:lnSpc>
                <a:spcPct val="150000"/>
              </a:lnSpc>
              <a:buFontTx/>
              <a:buNone/>
            </a:pPr>
            <a:endParaRPr lang="zh-TW" altLang="en-US" sz="3600" dirty="0" smtClean="0">
              <a:ea typeface="標楷體" pitchFamily="65" charset="-120"/>
            </a:endParaRPr>
          </a:p>
          <a:p>
            <a:pPr marL="342900" indent="-342900">
              <a:lnSpc>
                <a:spcPct val="150000"/>
              </a:lnSpc>
              <a:spcBef>
                <a:spcPct val="20000"/>
              </a:spcBef>
              <a:defRPr/>
            </a:pPr>
            <a:endParaRPr lang="en-US" altLang="zh-TW" sz="3600" b="1"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defRPr/>
            </a:pPr>
            <a:endParaRPr lang="en-US" altLang="zh-TW" sz="3600" b="1"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3600" b="1" dirty="0">
              <a:solidFill>
                <a:schemeClr val="bg2">
                  <a:lumMod val="10000"/>
                </a:schemeClr>
              </a:solidFill>
              <a:latin typeface="標楷體" pitchFamily="65" charset="-120"/>
              <a:ea typeface="標楷體" pitchFamily="65" charset="-120"/>
            </a:endParaRPr>
          </a:p>
          <a:p>
            <a:pPr marL="342900" indent="-342900">
              <a:lnSpc>
                <a:spcPct val="150000"/>
              </a:lnSpc>
              <a:spcBef>
                <a:spcPct val="20000"/>
              </a:spcBef>
              <a:buBlip>
                <a:blip r:embed="rId2"/>
              </a:buBlip>
              <a:defRPr/>
            </a:pPr>
            <a:endParaRPr lang="zh-TW" altLang="en-US" sz="3600" b="1" dirty="0">
              <a:solidFill>
                <a:schemeClr val="bg2">
                  <a:lumMod val="1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33066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smtClean="0">
                <a:solidFill>
                  <a:srgbClr val="0070C0"/>
                </a:solidFill>
                <a:latin typeface="Arial"/>
                <a:ea typeface="+mj-ea"/>
              </a:rPr>
              <a:t>安置與輔導</a:t>
            </a:r>
            <a:endParaRPr lang="zh-TW" altLang="en-US" dirty="0"/>
          </a:p>
        </p:txBody>
      </p:sp>
    </p:spTree>
    <p:extLst>
      <p:ext uri="{BB962C8B-B14F-4D97-AF65-F5344CB8AC3E}">
        <p14:creationId xmlns:p14="http://schemas.microsoft.com/office/powerpoint/2010/main" val="29993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545690"/>
            <a:ext cx="3433046" cy="978310"/>
          </a:xfrm>
        </p:spPr>
        <p:txBody>
          <a:bodyPr>
            <a:normAutofit/>
          </a:bodyPr>
          <a:lstStyle/>
          <a:p>
            <a:r>
              <a:rPr lang="zh-TW" altLang="en-US" sz="4800" b="1" dirty="0" smtClean="0"/>
              <a:t>安置與輔導</a:t>
            </a:r>
            <a:endParaRPr lang="zh-TW" altLang="en-US" sz="4800" b="1" dirty="0"/>
          </a:p>
        </p:txBody>
      </p:sp>
      <p:sp>
        <p:nvSpPr>
          <p:cNvPr id="3" name="內容版面配置區 2"/>
          <p:cNvSpPr>
            <a:spLocks noGrp="1"/>
          </p:cNvSpPr>
          <p:nvPr>
            <p:ph idx="1"/>
          </p:nvPr>
        </p:nvSpPr>
        <p:spPr>
          <a:xfrm>
            <a:off x="342116" y="1600312"/>
            <a:ext cx="11194210" cy="4947972"/>
          </a:xfrm>
        </p:spPr>
        <p:txBody>
          <a:bodyPr>
            <a:noAutofit/>
          </a:bodyPr>
          <a:lstStyle/>
          <a:p>
            <a:pPr algn="just">
              <a:buFont typeface="Wingdings" panose="05000000000000000000" pitchFamily="2" charset="2"/>
              <a:buChar char="l"/>
            </a:pPr>
            <a:r>
              <a:rPr lang="zh-TW" altLang="en-US" sz="3200" dirty="0"/>
              <a:t>通過鑑定之學生於本市</a:t>
            </a:r>
            <a:r>
              <a:rPr lang="zh-TW" altLang="en-US" sz="3200" dirty="0">
                <a:solidFill>
                  <a:srgbClr val="FF0000"/>
                </a:solidFill>
              </a:rPr>
              <a:t>公立國民中學</a:t>
            </a:r>
            <a:r>
              <a:rPr lang="zh-TW" altLang="en-US" sz="3200" dirty="0"/>
              <a:t>普通班就讀者，於新生報到時間繳驗</a:t>
            </a:r>
            <a:r>
              <a:rPr lang="zh-TW" altLang="en-US" sz="3200" dirty="0">
                <a:solidFill>
                  <a:srgbClr val="FF0000"/>
                </a:solidFill>
              </a:rPr>
              <a:t>鑑定結果通知單正本</a:t>
            </a:r>
            <a:r>
              <a:rPr lang="zh-TW" altLang="en-US" sz="3200" dirty="0"/>
              <a:t>，由學校依既有之資源給予該資賦優異類別</a:t>
            </a:r>
            <a:r>
              <a:rPr lang="en-US" altLang="zh-TW" sz="3200" dirty="0"/>
              <a:t>(</a:t>
            </a:r>
            <a:r>
              <a:rPr lang="zh-TW" altLang="en-US" sz="3200" dirty="0"/>
              <a:t>數理或英語</a:t>
            </a:r>
            <a:r>
              <a:rPr lang="en-US" altLang="zh-TW" sz="3200" dirty="0"/>
              <a:t>)</a:t>
            </a:r>
            <a:r>
              <a:rPr lang="zh-TW" altLang="en-US" sz="3200" dirty="0">
                <a:solidFill>
                  <a:schemeClr val="accent5"/>
                </a:solidFill>
              </a:rPr>
              <a:t>資優資源班</a:t>
            </a:r>
            <a:r>
              <a:rPr lang="zh-TW" altLang="en-US" sz="3200" dirty="0"/>
              <a:t>或</a:t>
            </a:r>
            <a:r>
              <a:rPr lang="zh-TW" altLang="en-US" sz="3200" dirty="0">
                <a:solidFill>
                  <a:schemeClr val="accent5"/>
                </a:solidFill>
              </a:rPr>
              <a:t>資優方案</a:t>
            </a:r>
            <a:r>
              <a:rPr lang="zh-TW" altLang="en-US" sz="3200" dirty="0"/>
              <a:t>之特殊教育服務。</a:t>
            </a:r>
            <a:r>
              <a:rPr lang="zh-TW" altLang="en-US" sz="3200" dirty="0">
                <a:solidFill>
                  <a:srgbClr val="002060"/>
                </a:solidFill>
              </a:rPr>
              <a:t>倘就讀本市私立國民中學資賦優異學生</a:t>
            </a:r>
            <a:r>
              <a:rPr lang="zh-TW" altLang="en-US" sz="3200" dirty="0" smtClean="0">
                <a:solidFill>
                  <a:srgbClr val="002060"/>
                </a:solidFill>
              </a:rPr>
              <a:t>，由本府核發</a:t>
            </a:r>
            <a:r>
              <a:rPr lang="zh-TW" altLang="en-US" sz="3200" dirty="0">
                <a:solidFill>
                  <a:srgbClr val="002060"/>
                </a:solidFill>
              </a:rPr>
              <a:t>鑑定結果通知單</a:t>
            </a:r>
            <a:r>
              <a:rPr lang="zh-TW" altLang="en-US" sz="3200" dirty="0"/>
              <a:t>。</a:t>
            </a:r>
          </a:p>
          <a:p>
            <a:pPr algn="just">
              <a:spcBef>
                <a:spcPts val="1200"/>
              </a:spcBef>
              <a:buFont typeface="Wingdings" panose="05000000000000000000" pitchFamily="2" charset="2"/>
              <a:buChar char="l"/>
            </a:pPr>
            <a:r>
              <a:rPr lang="zh-TW" altLang="en-US" sz="3200" dirty="0" smtClean="0"/>
              <a:t>本年度</a:t>
            </a:r>
            <a:r>
              <a:rPr lang="zh-TW" altLang="en-US" sz="3200" dirty="0"/>
              <a:t>通過國民中學各類資優鑑定之學生且於本市</a:t>
            </a:r>
            <a:r>
              <a:rPr lang="zh-TW" altLang="en-US" sz="3200" dirty="0">
                <a:solidFill>
                  <a:srgbClr val="FF0000"/>
                </a:solidFill>
              </a:rPr>
              <a:t>公立國民中學</a:t>
            </a:r>
            <a:r>
              <a:rPr lang="zh-TW" altLang="en-US" sz="3200" dirty="0"/>
              <a:t>就讀者，得</a:t>
            </a:r>
            <a:r>
              <a:rPr lang="zh-TW" altLang="en-US" sz="3200" dirty="0">
                <a:solidFill>
                  <a:srgbClr val="FF0000"/>
                </a:solidFill>
              </a:rPr>
              <a:t>持公立學校入學報到證明免費參加武陵高中暑期資優營隊</a:t>
            </a:r>
            <a:r>
              <a:rPr lang="zh-TW" altLang="en-US" sz="3200" dirty="0"/>
              <a:t>，以銜接資優資源班或資優方案之特殊教育服務</a:t>
            </a:r>
            <a:r>
              <a:rPr lang="zh-TW" altLang="en-US" sz="3200" dirty="0" smtClean="0"/>
              <a:t>。</a:t>
            </a:r>
            <a:endParaRPr lang="zh-TW" altLang="zh-TW" sz="3200" dirty="0"/>
          </a:p>
        </p:txBody>
      </p:sp>
    </p:spTree>
    <p:extLst>
      <p:ext uri="{BB962C8B-B14F-4D97-AF65-F5344CB8AC3E}">
        <p14:creationId xmlns:p14="http://schemas.microsoft.com/office/powerpoint/2010/main" val="14514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0207" y="2536723"/>
            <a:ext cx="7798568" cy="1150374"/>
          </a:xfrm>
        </p:spPr>
        <p:txBody>
          <a:bodyPr>
            <a:normAutofit fontScale="90000"/>
          </a:bodyPr>
          <a:lstStyle/>
          <a:p>
            <a:pPr algn="ctr"/>
            <a:r>
              <a:rPr lang="zh-TW" altLang="en-US" sz="6600" b="1" dirty="0" smtClean="0">
                <a:solidFill>
                  <a:srgbClr val="0070C0"/>
                </a:solidFill>
                <a:latin typeface="Arial"/>
                <a:ea typeface="+mj-ea"/>
              </a:rPr>
              <a:t>創造能</a:t>
            </a:r>
            <a:r>
              <a:rPr lang="zh-TW" altLang="en-US" sz="6600" b="1" dirty="0">
                <a:solidFill>
                  <a:srgbClr val="0070C0"/>
                </a:solidFill>
                <a:latin typeface="Arial"/>
                <a:ea typeface="+mj-ea"/>
              </a:rPr>
              <a:t>力</a:t>
            </a:r>
            <a:r>
              <a:rPr lang="zh-TW" altLang="en-US" sz="6600" b="1" dirty="0" smtClean="0">
                <a:solidFill>
                  <a:srgbClr val="0070C0"/>
                </a:solidFill>
                <a:latin typeface="Arial"/>
                <a:ea typeface="+mj-ea"/>
              </a:rPr>
              <a:t>資賦優異鑑定</a:t>
            </a:r>
            <a:endParaRPr lang="zh-TW" altLang="en-US" dirty="0"/>
          </a:p>
        </p:txBody>
      </p:sp>
    </p:spTree>
    <p:extLst>
      <p:ext uri="{BB962C8B-B14F-4D97-AF65-F5344CB8AC3E}">
        <p14:creationId xmlns:p14="http://schemas.microsoft.com/office/powerpoint/2010/main" val="37617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24053" y="684445"/>
            <a:ext cx="3452653" cy="932682"/>
          </a:xfrm>
        </p:spPr>
        <p:txBody>
          <a:bodyPr>
            <a:normAutofit/>
          </a:bodyPr>
          <a:lstStyle/>
          <a:p>
            <a:pPr algn="dist"/>
            <a:r>
              <a:rPr lang="zh-TW" altLang="en-US" sz="4800" b="1" dirty="0" smtClean="0"/>
              <a:t>申請資格</a:t>
            </a:r>
            <a:endParaRPr lang="zh-TW" altLang="en-US" sz="4800" b="1" dirty="0"/>
          </a:p>
        </p:txBody>
      </p:sp>
      <p:sp>
        <p:nvSpPr>
          <p:cNvPr id="3" name="內容版面配置區 2"/>
          <p:cNvSpPr>
            <a:spLocks noGrp="1"/>
          </p:cNvSpPr>
          <p:nvPr>
            <p:ph idx="1"/>
          </p:nvPr>
        </p:nvSpPr>
        <p:spPr>
          <a:xfrm>
            <a:off x="556158" y="2347138"/>
            <a:ext cx="11129336" cy="2991344"/>
          </a:xfrm>
        </p:spPr>
        <p:txBody>
          <a:bodyPr>
            <a:noAutofit/>
          </a:bodyPr>
          <a:lstStyle/>
          <a:p>
            <a:pPr lvl="0"/>
            <a:r>
              <a:rPr lang="zh-TW" altLang="zh-TW" sz="3200" dirty="0">
                <a:solidFill>
                  <a:schemeClr val="tx2"/>
                </a:solidFill>
              </a:rPr>
              <a:t>戶籍設於桃園市</a:t>
            </a:r>
            <a:r>
              <a:rPr lang="zh-TW" altLang="en-US" sz="3200" dirty="0">
                <a:solidFill>
                  <a:schemeClr val="tx2"/>
                </a:solidFill>
              </a:rPr>
              <a:t>之</a:t>
            </a:r>
            <a:r>
              <a:rPr lang="en-US" altLang="zh-TW" sz="3200" dirty="0" smtClean="0">
                <a:solidFill>
                  <a:schemeClr val="tx2"/>
                </a:solidFill>
              </a:rPr>
              <a:t>108</a:t>
            </a:r>
            <a:r>
              <a:rPr lang="zh-TW" altLang="en-US" sz="3200" dirty="0" smtClean="0">
                <a:solidFill>
                  <a:schemeClr val="tx2"/>
                </a:solidFill>
              </a:rPr>
              <a:t>學年</a:t>
            </a:r>
            <a:r>
              <a:rPr lang="zh-TW" altLang="en-US" sz="3200" dirty="0">
                <a:solidFill>
                  <a:schemeClr val="tx2"/>
                </a:solidFill>
              </a:rPr>
              <a:t>度</a:t>
            </a:r>
            <a:r>
              <a:rPr lang="zh-TW" altLang="zh-TW" sz="3200" dirty="0">
                <a:solidFill>
                  <a:schemeClr val="tx2"/>
                </a:solidFill>
              </a:rPr>
              <a:t>公、私立國民小學六年級學生。</a:t>
            </a:r>
          </a:p>
          <a:p>
            <a:r>
              <a:rPr lang="zh-TW" altLang="en-US" sz="3200" dirty="0" smtClean="0">
                <a:solidFill>
                  <a:schemeClr val="tx2"/>
                </a:solidFill>
              </a:rPr>
              <a:t>具有</a:t>
            </a:r>
            <a:r>
              <a:rPr lang="zh-TW" altLang="en-US" sz="3200" dirty="0">
                <a:solidFill>
                  <a:schemeClr val="tx2"/>
                </a:solidFill>
              </a:rPr>
              <a:t>創造能力資賦優異</a:t>
            </a:r>
            <a:r>
              <a:rPr lang="zh-TW" altLang="en-US" sz="3200" dirty="0" smtClean="0">
                <a:solidFill>
                  <a:schemeClr val="tx2"/>
                </a:solidFill>
              </a:rPr>
              <a:t>特質（</a:t>
            </a:r>
            <a:r>
              <a:rPr lang="zh-TW" altLang="en-US" sz="3200" dirty="0">
                <a:solidFill>
                  <a:schemeClr val="tx2"/>
                </a:solidFill>
              </a:rPr>
              <a:t>如：敏覺、流暢、</a:t>
            </a:r>
            <a:r>
              <a:rPr lang="zh-TW" altLang="en-US" sz="3200" dirty="0" smtClean="0">
                <a:solidFill>
                  <a:schemeClr val="tx2"/>
                </a:solidFill>
              </a:rPr>
              <a:t>變通</a:t>
            </a:r>
            <a:r>
              <a:rPr lang="zh-TW" altLang="en-US" sz="3200" dirty="0">
                <a:solidFill>
                  <a:schemeClr val="tx2"/>
                </a:solidFill>
              </a:rPr>
              <a:t>、獨創、精密、想像、挑戰、好奇、冒險等），經專家學者、指導教師、學生家長長期觀察</a:t>
            </a:r>
            <a:r>
              <a:rPr lang="en-US" altLang="zh-TW" sz="3200" dirty="0">
                <a:solidFill>
                  <a:schemeClr val="tx2"/>
                </a:solidFill>
              </a:rPr>
              <a:t>(</a:t>
            </a:r>
            <a:r>
              <a:rPr lang="zh-TW" altLang="en-US" sz="3200" dirty="0">
                <a:solidFill>
                  <a:schemeClr val="tx2"/>
                </a:solidFill>
              </a:rPr>
              <a:t>觀察期間至少一學期</a:t>
            </a:r>
            <a:r>
              <a:rPr lang="en-US" altLang="zh-TW" sz="3200" dirty="0" smtClean="0">
                <a:solidFill>
                  <a:schemeClr val="tx2"/>
                </a:solidFill>
              </a:rPr>
              <a:t>)</a:t>
            </a:r>
            <a:r>
              <a:rPr lang="zh-TW" altLang="zh-TW" sz="3200" dirty="0" smtClean="0">
                <a:solidFill>
                  <a:schemeClr val="tx2"/>
                </a:solidFill>
              </a:rPr>
              <a:t>或學生自我推薦者。</a:t>
            </a:r>
            <a:r>
              <a:rPr lang="zh-TW" altLang="en-US" sz="3200" b="0" dirty="0" smtClean="0">
                <a:solidFill>
                  <a:schemeClr val="tx2"/>
                </a:solidFill>
              </a:rPr>
              <a:t> </a:t>
            </a:r>
            <a:endParaRPr lang="en-US" altLang="zh-TW" sz="3200" dirty="0" smtClean="0">
              <a:solidFill>
                <a:schemeClr val="tx2"/>
              </a:solidFill>
            </a:endParaRPr>
          </a:p>
          <a:p>
            <a:pPr>
              <a:buNone/>
            </a:pPr>
            <a:endParaRPr lang="zh-TW" altLang="en-US" sz="3200" dirty="0" smtClean="0">
              <a:solidFill>
                <a:schemeClr val="tx2"/>
              </a:solidFill>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308264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2738438" y="133856"/>
            <a:ext cx="8229600" cy="582612"/>
          </a:xfrm>
        </p:spPr>
        <p:txBody>
          <a:bodyPr/>
          <a:lstStyle/>
          <a:p>
            <a:pPr eaLnBrk="1" hangingPunct="1"/>
            <a:r>
              <a:rPr lang="zh-TW" altLang="en-US" sz="3200" b="1" dirty="0"/>
              <a:t>創造能力資賦優異學生鑑定申請流程圖</a:t>
            </a:r>
          </a:p>
        </p:txBody>
      </p:sp>
      <p:sp>
        <p:nvSpPr>
          <p:cNvPr id="14339" name="Text Box 3"/>
          <p:cNvSpPr txBox="1">
            <a:spLocks noChangeArrowheads="1"/>
          </p:cNvSpPr>
          <p:nvPr/>
        </p:nvSpPr>
        <p:spPr bwMode="auto">
          <a:xfrm>
            <a:off x="4735514" y="3425826"/>
            <a:ext cx="860425"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lnSpc>
                <a:spcPct val="160000"/>
              </a:lnSpc>
              <a:defRPr/>
            </a:pPr>
            <a:r>
              <a:rPr lang="zh-TW" altLang="en-US" sz="1400" b="1" dirty="0">
                <a:solidFill>
                  <a:schemeClr val="tx2"/>
                </a:solidFill>
                <a:ea typeface="標楷體" pitchFamily="65" charset="-120"/>
                <a:cs typeface="新細明體" pitchFamily="18" charset="-120"/>
              </a:rPr>
              <a:t>未通過</a:t>
            </a:r>
            <a:endParaRPr lang="zh-TW" altLang="en-US" dirty="0">
              <a:solidFill>
                <a:schemeClr val="tx2"/>
              </a:solidFill>
              <a:latin typeface="Arial" charset="0"/>
              <a:ea typeface="標楷體" pitchFamily="65" charset="-120"/>
              <a:cs typeface="新細明體" pitchFamily="18" charset="-120"/>
            </a:endParaRPr>
          </a:p>
        </p:txBody>
      </p:sp>
      <p:sp>
        <p:nvSpPr>
          <p:cNvPr id="11268" name="Line 4"/>
          <p:cNvSpPr>
            <a:spLocks noChangeShapeType="1"/>
          </p:cNvSpPr>
          <p:nvPr/>
        </p:nvSpPr>
        <p:spPr bwMode="auto">
          <a:xfrm>
            <a:off x="2595563" y="3741738"/>
            <a:ext cx="0" cy="11160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9" name="Line 5"/>
          <p:cNvSpPr>
            <a:spLocks noChangeShapeType="1"/>
          </p:cNvSpPr>
          <p:nvPr/>
        </p:nvSpPr>
        <p:spPr bwMode="auto">
          <a:xfrm>
            <a:off x="7953375" y="2428875"/>
            <a:ext cx="0" cy="15113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0" name="Line 6"/>
          <p:cNvSpPr>
            <a:spLocks noChangeShapeType="1"/>
          </p:cNvSpPr>
          <p:nvPr/>
        </p:nvSpPr>
        <p:spPr bwMode="auto">
          <a:xfrm>
            <a:off x="3752850" y="2965451"/>
            <a:ext cx="0" cy="468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4" name="Text Box 8"/>
          <p:cNvSpPr txBox="1">
            <a:spLocks noChangeArrowheads="1"/>
          </p:cNvSpPr>
          <p:nvPr/>
        </p:nvSpPr>
        <p:spPr bwMode="auto">
          <a:xfrm>
            <a:off x="1809751" y="6008688"/>
            <a:ext cx="6143625" cy="6715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1400" b="1" dirty="0">
                <a:solidFill>
                  <a:srgbClr val="FF0000"/>
                </a:solidFill>
                <a:latin typeface="標楷體" pitchFamily="65" charset="-120"/>
                <a:ea typeface="標楷體" pitchFamily="65" charset="-120"/>
                <a:cs typeface="新細明體" pitchFamily="18" charset="-120"/>
              </a:rPr>
              <a:t>4</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17</a:t>
            </a:r>
            <a:r>
              <a:rPr lang="zh-TW" altLang="en-US" sz="1400" b="1" dirty="0" smtClean="0">
                <a:solidFill>
                  <a:srgbClr val="FF0000"/>
                </a:solidFill>
                <a:latin typeface="標楷體" pitchFamily="65" charset="-120"/>
                <a:ea typeface="標楷體" pitchFamily="65" charset="-120"/>
                <a:cs typeface="新細明體" pitchFamily="18" charset="-120"/>
              </a:rPr>
              <a:t>日（五）</a:t>
            </a:r>
            <a:r>
              <a:rPr lang="zh-TW" altLang="en-US" sz="1400" dirty="0">
                <a:solidFill>
                  <a:schemeClr val="tx2"/>
                </a:solidFill>
                <a:latin typeface="標楷體" pitchFamily="65" charset="-120"/>
                <a:ea typeface="標楷體" pitchFamily="65" charset="-120"/>
                <a:cs typeface="新細明體" pitchFamily="18" charset="-120"/>
              </a:rPr>
              <a:t>公布通過鑑定名單</a:t>
            </a:r>
          </a:p>
          <a:p>
            <a:pPr algn="ctr" eaLnBrk="1" hangingPunct="1">
              <a:defRPr/>
            </a:pPr>
            <a:r>
              <a:rPr lang="zh-TW" altLang="en-US" sz="1400" dirty="0">
                <a:solidFill>
                  <a:schemeClr val="tx2"/>
                </a:solidFill>
                <a:latin typeface="標楷體" pitchFamily="65" charset="-120"/>
                <a:ea typeface="標楷體" pitchFamily="65" charset="-120"/>
                <a:cs typeface="新細明體" pitchFamily="18" charset="-120"/>
              </a:rPr>
              <a:t>通過學生得申請桃園市政府核定之創造能力資賦優異資源班</a:t>
            </a:r>
            <a:endParaRPr lang="en-US" altLang="zh-TW" sz="1400" dirty="0">
              <a:solidFill>
                <a:schemeClr val="tx2"/>
              </a:solidFill>
              <a:latin typeface="標楷體" pitchFamily="65" charset="-120"/>
              <a:ea typeface="標楷體" pitchFamily="65" charset="-120"/>
              <a:cs typeface="新細明體" pitchFamily="18" charset="-120"/>
            </a:endParaRPr>
          </a:p>
          <a:p>
            <a:pPr algn="ctr" eaLnBrk="1" hangingPunct="1">
              <a:defRPr/>
            </a:pPr>
            <a:r>
              <a:rPr lang="zh-TW" altLang="en-US" sz="1400" dirty="0">
                <a:solidFill>
                  <a:schemeClr val="tx2"/>
                </a:solidFill>
                <a:latin typeface="標楷體" pitchFamily="65" charset="-120"/>
                <a:ea typeface="標楷體" pitchFamily="65" charset="-120"/>
                <a:cs typeface="新細明體" pitchFamily="18" charset="-120"/>
              </a:rPr>
              <a:t>或資賦優異教育方案服務</a:t>
            </a:r>
            <a:endParaRPr lang="zh-TW" altLang="en-US" sz="1400" dirty="0">
              <a:solidFill>
                <a:schemeClr val="tx2"/>
              </a:solidFill>
              <a:latin typeface="Arial" charset="0"/>
              <a:ea typeface="標楷體" pitchFamily="65" charset="-120"/>
              <a:cs typeface="新細明體" pitchFamily="18" charset="-120"/>
            </a:endParaRPr>
          </a:p>
        </p:txBody>
      </p:sp>
      <p:sp>
        <p:nvSpPr>
          <p:cNvPr id="14346" name="Text Box 10"/>
          <p:cNvSpPr txBox="1">
            <a:spLocks noChangeArrowheads="1"/>
          </p:cNvSpPr>
          <p:nvPr/>
        </p:nvSpPr>
        <p:spPr bwMode="auto">
          <a:xfrm>
            <a:off x="2195513" y="3408363"/>
            <a:ext cx="781050" cy="3603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54000" tIns="10800" rIns="54000" bIns="10800"/>
          <a:lstStyle/>
          <a:p>
            <a:pPr algn="ctr" eaLnBrk="1" hangingPunct="1">
              <a:lnSpc>
                <a:spcPct val="160000"/>
              </a:lnSpc>
              <a:defRPr/>
            </a:pPr>
            <a:r>
              <a:rPr lang="zh-TW" altLang="en-US" sz="1400" b="1" dirty="0">
                <a:solidFill>
                  <a:schemeClr val="tx2"/>
                </a:solidFill>
                <a:ea typeface="標楷體" pitchFamily="65" charset="-120"/>
                <a:cs typeface="新細明體" pitchFamily="18" charset="-120"/>
              </a:rPr>
              <a:t>通過</a:t>
            </a:r>
            <a:endParaRPr lang="zh-TW" altLang="en-US" dirty="0">
              <a:solidFill>
                <a:schemeClr val="tx2"/>
              </a:solidFill>
              <a:latin typeface="Arial" charset="0"/>
              <a:ea typeface="標楷體" pitchFamily="65" charset="-120"/>
              <a:cs typeface="新細明體" pitchFamily="18" charset="-120"/>
            </a:endParaRPr>
          </a:p>
        </p:txBody>
      </p:sp>
      <p:sp>
        <p:nvSpPr>
          <p:cNvPr id="11274" name="Line 12"/>
          <p:cNvSpPr>
            <a:spLocks noChangeShapeType="1"/>
          </p:cNvSpPr>
          <p:nvPr/>
        </p:nvSpPr>
        <p:spPr bwMode="auto">
          <a:xfrm flipH="1">
            <a:off x="6953250" y="1643063"/>
            <a:ext cx="0" cy="285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5" name="Line 14"/>
          <p:cNvSpPr>
            <a:spLocks noChangeShapeType="1"/>
          </p:cNvSpPr>
          <p:nvPr/>
        </p:nvSpPr>
        <p:spPr bwMode="auto">
          <a:xfrm rot="-5397814">
            <a:off x="4323557" y="3728244"/>
            <a:ext cx="0" cy="1116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6" name="Line 15"/>
          <p:cNvSpPr>
            <a:spLocks noChangeShapeType="1"/>
          </p:cNvSpPr>
          <p:nvPr/>
        </p:nvSpPr>
        <p:spPr bwMode="auto">
          <a:xfrm>
            <a:off x="3762375" y="3786189"/>
            <a:ext cx="0" cy="5032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52" name="Text Box 16"/>
          <p:cNvSpPr txBox="1">
            <a:spLocks noChangeArrowheads="1"/>
          </p:cNvSpPr>
          <p:nvPr/>
        </p:nvSpPr>
        <p:spPr bwMode="auto">
          <a:xfrm>
            <a:off x="8024813" y="2928939"/>
            <a:ext cx="533400" cy="3397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54000" tIns="10800" rIns="54000" bIns="10800"/>
          <a:lstStyle/>
          <a:p>
            <a:pPr algn="ctr" eaLnBrk="1" hangingPunct="1">
              <a:lnSpc>
                <a:spcPct val="160000"/>
              </a:lnSpc>
              <a:defRPr/>
            </a:pPr>
            <a:r>
              <a:rPr lang="zh-TW" altLang="en-US" sz="1400" b="1" dirty="0">
                <a:solidFill>
                  <a:schemeClr val="tx2"/>
                </a:solidFill>
                <a:ea typeface="標楷體" pitchFamily="65" charset="-120"/>
                <a:cs typeface="新細明體" pitchFamily="18" charset="-120"/>
              </a:rPr>
              <a:t>通過</a:t>
            </a:r>
            <a:endParaRPr lang="zh-TW" altLang="en-US" dirty="0">
              <a:solidFill>
                <a:schemeClr val="tx2"/>
              </a:solidFill>
              <a:latin typeface="Arial" charset="0"/>
              <a:ea typeface="標楷體" pitchFamily="65" charset="-120"/>
              <a:cs typeface="新細明體" pitchFamily="18" charset="-120"/>
            </a:endParaRPr>
          </a:p>
        </p:txBody>
      </p:sp>
      <p:sp>
        <p:nvSpPr>
          <p:cNvPr id="11278" name="Line 17"/>
          <p:cNvSpPr>
            <a:spLocks noChangeShapeType="1"/>
          </p:cNvSpPr>
          <p:nvPr/>
        </p:nvSpPr>
        <p:spPr bwMode="auto">
          <a:xfrm>
            <a:off x="7289800" y="393065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9" name="Line 19"/>
          <p:cNvSpPr>
            <a:spLocks noChangeShapeType="1"/>
          </p:cNvSpPr>
          <p:nvPr/>
        </p:nvSpPr>
        <p:spPr bwMode="auto">
          <a:xfrm>
            <a:off x="10382250" y="2357439"/>
            <a:ext cx="0" cy="32035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6" name="Text Box 20"/>
          <p:cNvSpPr txBox="1">
            <a:spLocks noChangeArrowheads="1"/>
          </p:cNvSpPr>
          <p:nvPr/>
        </p:nvSpPr>
        <p:spPr bwMode="auto">
          <a:xfrm>
            <a:off x="9167813" y="5572125"/>
            <a:ext cx="1333500" cy="357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b="1" dirty="0">
                <a:solidFill>
                  <a:schemeClr val="tx2"/>
                </a:solidFill>
                <a:latin typeface="標楷體" pitchFamily="65" charset="-120"/>
                <a:ea typeface="標楷體" pitchFamily="65" charset="-120"/>
                <a:cs typeface="新細明體" pitchFamily="18" charset="-120"/>
              </a:rPr>
              <a:t>未通過</a:t>
            </a:r>
            <a:endParaRPr lang="zh-TW" altLang="en-US" b="1" dirty="0">
              <a:solidFill>
                <a:schemeClr val="tx2"/>
              </a:solidFill>
              <a:latin typeface="Arial" charset="0"/>
              <a:ea typeface="標楷體" pitchFamily="65" charset="-120"/>
              <a:cs typeface="新細明體" pitchFamily="18" charset="-120"/>
            </a:endParaRPr>
          </a:p>
        </p:txBody>
      </p:sp>
      <p:sp>
        <p:nvSpPr>
          <p:cNvPr id="14359" name="Text Box 23"/>
          <p:cNvSpPr txBox="1">
            <a:spLocks noChangeArrowheads="1"/>
          </p:cNvSpPr>
          <p:nvPr/>
        </p:nvSpPr>
        <p:spPr bwMode="auto">
          <a:xfrm>
            <a:off x="3136900" y="3424238"/>
            <a:ext cx="1435100" cy="3603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zh-TW" altLang="en-US" sz="1400" b="1" dirty="0">
                <a:solidFill>
                  <a:schemeClr val="tx2"/>
                </a:solidFill>
                <a:latin typeface="標楷體" pitchFamily="65" charset="-120"/>
                <a:ea typeface="標楷體" pitchFamily="65" charset="-120"/>
                <a:cs typeface="新細明體" pitchFamily="18" charset="-120"/>
              </a:rPr>
              <a:t>需經進一步評估</a:t>
            </a:r>
            <a:endParaRPr lang="zh-TW" altLang="en-US" sz="1400" dirty="0">
              <a:solidFill>
                <a:schemeClr val="tx2"/>
              </a:solidFill>
              <a:latin typeface="Arial" charset="0"/>
              <a:ea typeface="標楷體" pitchFamily="65" charset="-120"/>
              <a:cs typeface="新細明體" pitchFamily="18" charset="-120"/>
            </a:endParaRPr>
          </a:p>
        </p:txBody>
      </p:sp>
      <p:sp>
        <p:nvSpPr>
          <p:cNvPr id="14360" name="Text Box 24"/>
          <p:cNvSpPr txBox="1">
            <a:spLocks noChangeArrowheads="1"/>
          </p:cNvSpPr>
          <p:nvPr/>
        </p:nvSpPr>
        <p:spPr bwMode="auto">
          <a:xfrm>
            <a:off x="1738314" y="2571750"/>
            <a:ext cx="4357687" cy="3952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72000" tIns="10800" rIns="72000" bIns="10800" anchor="ctr"/>
          <a:lstStyle/>
          <a:p>
            <a:pPr algn="ctr" eaLnBrk="1" hangingPunct="1">
              <a:lnSpc>
                <a:spcPct val="144000"/>
              </a:lnSpc>
              <a:defRPr/>
            </a:pPr>
            <a:r>
              <a:rPr lang="zh-TW" altLang="en-US" sz="1400" dirty="0">
                <a:solidFill>
                  <a:schemeClr val="tx2"/>
                </a:solidFill>
                <a:latin typeface="標楷體" pitchFamily="65" charset="-120"/>
                <a:ea typeface="標楷體" pitchFamily="65" charset="-120"/>
                <a:cs typeface="新細明體" pitchFamily="18" charset="-120"/>
              </a:rPr>
              <a:t>公告</a:t>
            </a:r>
            <a:r>
              <a:rPr lang="en-US" altLang="zh-TW" sz="1400" dirty="0">
                <a:solidFill>
                  <a:schemeClr val="tx2"/>
                </a:solidFill>
                <a:latin typeface="標楷體" pitchFamily="65" charset="-120"/>
                <a:ea typeface="標楷體" pitchFamily="65" charset="-120"/>
                <a:cs typeface="新細明體" pitchFamily="18" charset="-120"/>
              </a:rPr>
              <a:t>【</a:t>
            </a:r>
            <a:r>
              <a:rPr lang="zh-TW" altLang="en-US" sz="1400" dirty="0">
                <a:solidFill>
                  <a:schemeClr val="tx2"/>
                </a:solidFill>
                <a:latin typeface="標楷體" pitchFamily="65" charset="-120"/>
                <a:ea typeface="標楷體" pitchFamily="65" charset="-120"/>
                <a:cs typeface="新細明體" pitchFamily="18" charset="-120"/>
              </a:rPr>
              <a:t>管道二</a:t>
            </a:r>
            <a:r>
              <a:rPr lang="en-US" altLang="zh-TW" sz="1400" dirty="0">
                <a:solidFill>
                  <a:schemeClr val="tx2"/>
                </a:solidFill>
                <a:latin typeface="標楷體" pitchFamily="65" charset="-120"/>
                <a:ea typeface="標楷體" pitchFamily="65" charset="-120"/>
                <a:cs typeface="新細明體" pitchFamily="18" charset="-120"/>
              </a:rPr>
              <a:t>】</a:t>
            </a:r>
            <a:r>
              <a:rPr lang="zh-TW" altLang="en-US" sz="1400" dirty="0" smtClean="0">
                <a:solidFill>
                  <a:schemeClr val="tx2"/>
                </a:solidFill>
                <a:latin typeface="標楷體" pitchFamily="65" charset="-120"/>
                <a:ea typeface="標楷體" pitchFamily="65" charset="-120"/>
                <a:cs typeface="新細明體" pitchFamily="18" charset="-120"/>
              </a:rPr>
              <a:t>書面審查</a:t>
            </a:r>
            <a:r>
              <a:rPr lang="zh-TW" altLang="en-US" sz="1400" dirty="0">
                <a:solidFill>
                  <a:schemeClr val="tx2"/>
                </a:solidFill>
                <a:latin typeface="標楷體" pitchFamily="65" charset="-120"/>
                <a:ea typeface="標楷體" pitchFamily="65" charset="-120"/>
                <a:cs typeface="新細明體" pitchFamily="18" charset="-120"/>
              </a:rPr>
              <a:t>結果</a:t>
            </a:r>
            <a:r>
              <a:rPr lang="zh-TW" altLang="en-US" sz="1400" b="1" dirty="0">
                <a:solidFill>
                  <a:schemeClr val="tx2"/>
                </a:solidFill>
                <a:latin typeface="標楷體" pitchFamily="65" charset="-120"/>
                <a:ea typeface="標楷體" pitchFamily="65" charset="-120"/>
                <a:cs typeface="新細明體" pitchFamily="18" charset="-120"/>
              </a:rPr>
              <a:t>日期：</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smtClean="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2</a:t>
            </a:r>
            <a:r>
              <a:rPr lang="zh-TW" altLang="en-US" sz="1400" b="1" dirty="0" smtClean="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一</a:t>
            </a:r>
            <a:r>
              <a:rPr lang="en-US" altLang="zh-TW" sz="1400" b="1" dirty="0">
                <a:solidFill>
                  <a:srgbClr val="FF0000"/>
                </a:solidFill>
                <a:latin typeface="標楷體" pitchFamily="65" charset="-120"/>
                <a:ea typeface="標楷體" pitchFamily="65" charset="-120"/>
                <a:cs typeface="新細明體" pitchFamily="18" charset="-120"/>
              </a:rPr>
              <a:t>) </a:t>
            </a:r>
            <a:endParaRPr lang="zh-TW" altLang="zh-TW" sz="1400" b="1" dirty="0">
              <a:solidFill>
                <a:srgbClr val="FF0000"/>
              </a:solidFill>
              <a:latin typeface="Arial" charset="0"/>
              <a:ea typeface="標楷體" pitchFamily="65" charset="-120"/>
              <a:cs typeface="新細明體" pitchFamily="18" charset="-120"/>
            </a:endParaRPr>
          </a:p>
        </p:txBody>
      </p:sp>
      <p:sp>
        <p:nvSpPr>
          <p:cNvPr id="14362" name="Text Box 26"/>
          <p:cNvSpPr txBox="1">
            <a:spLocks noChangeArrowheads="1"/>
          </p:cNvSpPr>
          <p:nvPr/>
        </p:nvSpPr>
        <p:spPr bwMode="auto">
          <a:xfrm>
            <a:off x="733647" y="857250"/>
            <a:ext cx="11164185" cy="2857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r>
              <a:rPr lang="zh-TW" altLang="zh-TW" sz="1400" b="1" dirty="0" smtClean="0">
                <a:solidFill>
                  <a:schemeClr val="tx2"/>
                </a:solidFill>
                <a:latin typeface="標楷體" pitchFamily="65" charset="-120"/>
                <a:ea typeface="標楷體" pitchFamily="65" charset="-120"/>
              </a:rPr>
              <a:t>戶籍設於桃園市之</a:t>
            </a:r>
            <a:r>
              <a:rPr lang="en-US" altLang="zh-TW" sz="1400" b="1" dirty="0" smtClean="0">
                <a:solidFill>
                  <a:schemeClr val="tx2"/>
                </a:solidFill>
                <a:latin typeface="標楷體" pitchFamily="65" charset="-120"/>
                <a:ea typeface="標楷體" pitchFamily="65" charset="-120"/>
              </a:rPr>
              <a:t>108</a:t>
            </a:r>
            <a:r>
              <a:rPr lang="zh-TW" altLang="zh-TW" sz="1400" b="1" dirty="0" smtClean="0">
                <a:solidFill>
                  <a:schemeClr val="tx2"/>
                </a:solidFill>
                <a:latin typeface="標楷體" pitchFamily="65" charset="-120"/>
                <a:ea typeface="標楷體" pitchFamily="65" charset="-120"/>
              </a:rPr>
              <a:t>學年度公、私立國民小學六年級學生，經專家學者、指導教師、學生家長或學生自我推薦具有創造能力資賦優異特質。</a:t>
            </a:r>
            <a:endParaRPr lang="zh-TW" altLang="zh-TW" sz="1400" b="1" dirty="0">
              <a:solidFill>
                <a:schemeClr val="tx2"/>
              </a:solidFill>
              <a:latin typeface="標楷體" pitchFamily="65" charset="-120"/>
              <a:ea typeface="標楷體" pitchFamily="65" charset="-120"/>
            </a:endParaRPr>
          </a:p>
        </p:txBody>
      </p:sp>
      <p:sp>
        <p:nvSpPr>
          <p:cNvPr id="14364" name="Text Box 28"/>
          <p:cNvSpPr txBox="1">
            <a:spLocks noChangeArrowheads="1"/>
          </p:cNvSpPr>
          <p:nvPr/>
        </p:nvSpPr>
        <p:spPr bwMode="auto">
          <a:xfrm>
            <a:off x="3309939" y="1428751"/>
            <a:ext cx="5994317" cy="1894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36000" tIns="10800" rIns="36000" bIns="10800"/>
          <a:lstStyle/>
          <a:p>
            <a:pPr algn="ctr" eaLnBrk="1" hangingPunct="1">
              <a:defRPr/>
            </a:pPr>
            <a:r>
              <a:rPr lang="zh-TW" altLang="en-US" sz="1400" dirty="0">
                <a:solidFill>
                  <a:schemeClr val="tx2"/>
                </a:solidFill>
                <a:latin typeface="標楷體" pitchFamily="65" charset="-120"/>
                <a:ea typeface="標楷體" pitchFamily="65" charset="-120"/>
                <a:cs typeface="新細明體" pitchFamily="18" charset="-120"/>
              </a:rPr>
              <a:t>報名時間：</a:t>
            </a:r>
            <a:r>
              <a:rPr lang="en-US" altLang="zh-TW" sz="1400" b="1" dirty="0">
                <a:solidFill>
                  <a:srgbClr val="FF0000"/>
                </a:solidFill>
                <a:latin typeface="標楷體" pitchFamily="65" charset="-120"/>
                <a:ea typeface="標楷體" pitchFamily="65" charset="-120"/>
                <a:cs typeface="新細明體" pitchFamily="18" charset="-120"/>
              </a:rPr>
              <a:t>2</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23</a:t>
            </a:r>
            <a:r>
              <a:rPr lang="zh-TW" altLang="en-US" sz="1400" b="1" dirty="0" smtClean="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b="1" dirty="0" smtClean="0">
                <a:solidFill>
                  <a:srgbClr val="FF0000"/>
                </a:solidFill>
                <a:latin typeface="標楷體" pitchFamily="65" charset="-120"/>
                <a:ea typeface="標楷體" pitchFamily="65" charset="-120"/>
                <a:cs typeface="新細明體" pitchFamily="18" charset="-120"/>
              </a:rPr>
              <a:t>至</a:t>
            </a:r>
            <a:r>
              <a:rPr lang="en-US" altLang="zh-TW" sz="1400" b="1" dirty="0" smtClean="0">
                <a:solidFill>
                  <a:srgbClr val="FF0000"/>
                </a:solidFill>
                <a:latin typeface="標楷體" pitchFamily="65" charset="-120"/>
                <a:ea typeface="標楷體" pitchFamily="65" charset="-120"/>
                <a:cs typeface="新細明體" pitchFamily="18" charset="-120"/>
              </a:rPr>
              <a:t>2</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24</a:t>
            </a:r>
            <a:r>
              <a:rPr lang="zh-TW" altLang="en-US" sz="1400" b="1" dirty="0" smtClean="0">
                <a:solidFill>
                  <a:srgbClr val="FF0000"/>
                </a:solidFill>
                <a:latin typeface="標楷體" pitchFamily="65" charset="-120"/>
                <a:ea typeface="標楷體" pitchFamily="65" charset="-120"/>
                <a:cs typeface="新細明體" pitchFamily="18" charset="-120"/>
              </a:rPr>
              <a:t>日</a:t>
            </a:r>
            <a:r>
              <a:rPr lang="en-US" altLang="zh-TW" sz="14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FF0000"/>
                </a:solidFill>
                <a:latin typeface="標楷體" pitchFamily="65" charset="-120"/>
                <a:ea typeface="標楷體" pitchFamily="65" charset="-120"/>
                <a:cs typeface="新細明體" pitchFamily="18" charset="-120"/>
              </a:rPr>
              <a:t>一</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b="1" dirty="0" smtClean="0">
                <a:solidFill>
                  <a:srgbClr val="FF0000"/>
                </a:solidFill>
                <a:latin typeface="標楷體" pitchFamily="65" charset="-120"/>
                <a:ea typeface="標楷體" pitchFamily="65" charset="-120"/>
                <a:cs typeface="新細明體" pitchFamily="18" charset="-120"/>
              </a:rPr>
              <a:t> </a:t>
            </a:r>
            <a:r>
              <a:rPr lang="en-US" altLang="zh-TW" sz="1400" b="1" dirty="0" smtClean="0">
                <a:solidFill>
                  <a:srgbClr val="FF0000"/>
                </a:solidFill>
                <a:latin typeface="標楷體" pitchFamily="65" charset="-120"/>
                <a:ea typeface="標楷體" pitchFamily="65" charset="-120"/>
                <a:cs typeface="新細明體" pitchFamily="18" charset="-120"/>
              </a:rPr>
              <a:t>9:00-16:00</a:t>
            </a:r>
            <a:r>
              <a:rPr lang="zh-TW" altLang="en-US" sz="1400" b="1" dirty="0" smtClean="0">
                <a:solidFill>
                  <a:srgbClr val="FF0000"/>
                </a:solidFill>
                <a:latin typeface="標楷體" pitchFamily="65" charset="-120"/>
                <a:ea typeface="標楷體" pitchFamily="65" charset="-120"/>
                <a:cs typeface="新細明體" pitchFamily="18" charset="-120"/>
              </a:rPr>
              <a:t> </a:t>
            </a:r>
            <a:r>
              <a:rPr lang="zh-TW" altLang="en-US" sz="1400" dirty="0" smtClean="0">
                <a:solidFill>
                  <a:srgbClr val="000000"/>
                </a:solidFill>
                <a:latin typeface="標楷體" pitchFamily="65" charset="-120"/>
                <a:ea typeface="標楷體" pitchFamily="65" charset="-120"/>
                <a:cs typeface="新細明體" pitchFamily="18" charset="-120"/>
              </a:rPr>
              <a:t>報名</a:t>
            </a:r>
            <a:r>
              <a:rPr lang="zh-TW" altLang="en-US" sz="1400" dirty="0">
                <a:solidFill>
                  <a:srgbClr val="000000"/>
                </a:solidFill>
                <a:latin typeface="標楷體" pitchFamily="65" charset="-120"/>
                <a:ea typeface="標楷體" pitchFamily="65" charset="-120"/>
                <a:cs typeface="新細明體" pitchFamily="18" charset="-120"/>
              </a:rPr>
              <a:t>地點：經國國中</a:t>
            </a:r>
            <a:endParaRPr lang="zh-TW" altLang="en-US" sz="1400" dirty="0">
              <a:solidFill>
                <a:schemeClr val="tx1"/>
              </a:solidFill>
              <a:latin typeface="Arial" charset="0"/>
              <a:ea typeface="標楷體" pitchFamily="65" charset="-120"/>
              <a:cs typeface="新細明體" pitchFamily="18" charset="-120"/>
            </a:endParaRPr>
          </a:p>
        </p:txBody>
      </p:sp>
      <p:sp>
        <p:nvSpPr>
          <p:cNvPr id="11286" name="Line 30"/>
          <p:cNvSpPr>
            <a:spLocks noChangeShapeType="1"/>
          </p:cNvSpPr>
          <p:nvPr/>
        </p:nvSpPr>
        <p:spPr bwMode="auto">
          <a:xfrm rot="16183290" flipV="1">
            <a:off x="6099175" y="3141663"/>
            <a:ext cx="1588" cy="100806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67" name="Text Box 31"/>
          <p:cNvSpPr txBox="1">
            <a:spLocks noChangeArrowheads="1"/>
          </p:cNvSpPr>
          <p:nvPr/>
        </p:nvSpPr>
        <p:spPr bwMode="auto">
          <a:xfrm>
            <a:off x="5738813" y="1928813"/>
            <a:ext cx="4786312" cy="5000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tIns="72000" bIns="72000"/>
          <a:lstStyle/>
          <a:p>
            <a:pPr algn="ctr" eaLnBrk="1" hangingPunct="1">
              <a:defRPr/>
            </a:pPr>
            <a:r>
              <a:rPr lang="en-US" altLang="zh-TW" sz="1400" dirty="0">
                <a:solidFill>
                  <a:schemeClr val="tx2"/>
                </a:solidFill>
                <a:ea typeface="標楷體" pitchFamily="65" charset="-120"/>
                <a:cs typeface="新細明體" pitchFamily="18" charset="-120"/>
              </a:rPr>
              <a:t>【</a:t>
            </a:r>
            <a:r>
              <a:rPr lang="zh-TW" altLang="en-US" sz="1400" dirty="0">
                <a:solidFill>
                  <a:schemeClr val="tx2"/>
                </a:solidFill>
                <a:ea typeface="標楷體" pitchFamily="65" charset="-120"/>
                <a:cs typeface="新細明體" pitchFamily="18" charset="-120"/>
              </a:rPr>
              <a:t>管道一</a:t>
            </a:r>
            <a:r>
              <a:rPr lang="en-US" altLang="zh-TW" sz="1400" dirty="0">
                <a:solidFill>
                  <a:schemeClr val="tx2"/>
                </a:solidFill>
                <a:ea typeface="標楷體" pitchFamily="65" charset="-120"/>
                <a:cs typeface="新細明體" pitchFamily="18" charset="-120"/>
              </a:rPr>
              <a:t>】</a:t>
            </a:r>
            <a:r>
              <a:rPr lang="zh-TW" altLang="en-US" sz="1400" u="sng" dirty="0">
                <a:solidFill>
                  <a:schemeClr val="tx2"/>
                </a:solidFill>
                <a:ea typeface="標楷體" pitchFamily="65" charset="-120"/>
                <a:cs typeface="新細明體" pitchFamily="18" charset="-120"/>
              </a:rPr>
              <a:t>初選</a:t>
            </a:r>
            <a:r>
              <a:rPr lang="zh-TW" altLang="en-US" sz="1400" dirty="0">
                <a:solidFill>
                  <a:schemeClr val="tx2"/>
                </a:solidFill>
                <a:ea typeface="標楷體" pitchFamily="65" charset="-120"/>
                <a:cs typeface="新細明體" pitchFamily="18" charset="-120"/>
              </a:rPr>
              <a:t>（創造能力</a:t>
            </a:r>
            <a:r>
              <a:rPr lang="zh-TW" altLang="en-US" sz="1400" dirty="0" smtClean="0">
                <a:solidFill>
                  <a:schemeClr val="tx2"/>
                </a:solidFill>
                <a:ea typeface="標楷體" pitchFamily="65" charset="-120"/>
                <a:cs typeface="新細明體" pitchFamily="18" charset="-120"/>
              </a:rPr>
              <a:t>評量</a:t>
            </a:r>
            <a:r>
              <a:rPr lang="en-US" altLang="zh-TW" sz="1400" dirty="0" smtClean="0">
                <a:solidFill>
                  <a:schemeClr val="tx2"/>
                </a:solidFill>
                <a:ea typeface="標楷體" pitchFamily="65" charset="-120"/>
                <a:cs typeface="新細明體" pitchFamily="18" charset="-120"/>
              </a:rPr>
              <a:t>1</a:t>
            </a:r>
            <a:r>
              <a:rPr lang="zh-TW" altLang="en-US" sz="1400" dirty="0" smtClean="0">
                <a:solidFill>
                  <a:schemeClr val="tx2"/>
                </a:solidFill>
                <a:ea typeface="標楷體" pitchFamily="65" charset="-120"/>
                <a:cs typeface="新細明體" pitchFamily="18" charset="-120"/>
              </a:rPr>
              <a:t>）</a:t>
            </a:r>
            <a:endParaRPr lang="en-US" altLang="zh-TW" sz="1400" dirty="0">
              <a:solidFill>
                <a:schemeClr val="tx2"/>
              </a:solidFill>
              <a:latin typeface="Times New Roman" pitchFamily="18" charset="0"/>
              <a:ea typeface="標楷體" pitchFamily="65" charset="-120"/>
              <a:cs typeface="新細明體" pitchFamily="18" charset="-120"/>
            </a:endParaRPr>
          </a:p>
          <a:p>
            <a:pPr algn="ctr" eaLnBrk="1" hangingPunct="1">
              <a:defRPr/>
            </a:pPr>
            <a:r>
              <a:rPr lang="zh-TW" altLang="en-US" sz="1400" dirty="0">
                <a:solidFill>
                  <a:schemeClr val="tx2"/>
                </a:solidFill>
                <a:latin typeface="標楷體" pitchFamily="65" charset="-120"/>
                <a:ea typeface="標楷體" pitchFamily="65" charset="-120"/>
                <a:cs typeface="新細明體" pitchFamily="18" charset="-120"/>
              </a:rPr>
              <a:t>初選評量日期：</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14</a:t>
            </a:r>
            <a:r>
              <a:rPr lang="zh-TW" altLang="en-US" sz="1400" b="1" dirty="0" smtClean="0">
                <a:solidFill>
                  <a:srgbClr val="FF0000"/>
                </a:solidFill>
                <a:latin typeface="標楷體" pitchFamily="65" charset="-120"/>
                <a:ea typeface="標楷體" pitchFamily="65" charset="-120"/>
                <a:cs typeface="新細明體" pitchFamily="18" charset="-120"/>
              </a:rPr>
              <a:t>日</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b="1" dirty="0" smtClean="0">
                <a:solidFill>
                  <a:srgbClr val="FF0000"/>
                </a:solidFill>
                <a:latin typeface="標楷體" pitchFamily="65" charset="-120"/>
                <a:ea typeface="標楷體" pitchFamily="65" charset="-120"/>
                <a:cs typeface="新細明體" pitchFamily="18" charset="-120"/>
              </a:rPr>
              <a:t>六</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dirty="0">
                <a:solidFill>
                  <a:schemeClr val="tx2"/>
                </a:solidFill>
                <a:latin typeface="標楷體" pitchFamily="65" charset="-120"/>
                <a:ea typeface="標楷體" pitchFamily="65" charset="-120"/>
                <a:cs typeface="新細明體" pitchFamily="18" charset="-120"/>
              </a:rPr>
              <a:t>；通過名單公告：</a:t>
            </a:r>
            <a:r>
              <a:rPr lang="en-US" altLang="zh-TW" sz="1400" b="1" dirty="0">
                <a:solidFill>
                  <a:srgbClr val="FF0000"/>
                </a:solidFill>
                <a:latin typeface="標楷體" pitchFamily="65" charset="-120"/>
                <a:ea typeface="標楷體" pitchFamily="65" charset="-120"/>
                <a:cs typeface="新細明體" pitchFamily="18" charset="-120"/>
              </a:rPr>
              <a:t>3</a:t>
            </a:r>
            <a:r>
              <a:rPr lang="zh-TW" altLang="en-US" sz="1400" b="1" dirty="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23</a:t>
            </a:r>
            <a:r>
              <a:rPr lang="zh-TW" altLang="en-US" sz="1400" b="1" dirty="0" smtClean="0">
                <a:solidFill>
                  <a:srgbClr val="FF0000"/>
                </a:solidFill>
                <a:latin typeface="標楷體" pitchFamily="65" charset="-120"/>
                <a:ea typeface="標楷體" pitchFamily="65" charset="-120"/>
                <a:cs typeface="新細明體" pitchFamily="18" charset="-120"/>
              </a:rPr>
              <a:t>日</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b="1" dirty="0" smtClean="0">
                <a:solidFill>
                  <a:srgbClr val="FF0000"/>
                </a:solidFill>
                <a:latin typeface="標楷體" pitchFamily="65" charset="-120"/>
                <a:ea typeface="標楷體" pitchFamily="65" charset="-120"/>
                <a:cs typeface="新細明體" pitchFamily="18" charset="-120"/>
              </a:rPr>
              <a:t>一）</a:t>
            </a:r>
            <a:endParaRPr lang="zh-TW" altLang="en-US" sz="1400" b="1" dirty="0">
              <a:solidFill>
                <a:srgbClr val="FF0000"/>
              </a:solidFill>
              <a:latin typeface="Arial" charset="0"/>
              <a:ea typeface="標楷體" pitchFamily="65" charset="-120"/>
              <a:cs typeface="新細明體" pitchFamily="18" charset="-120"/>
            </a:endParaRPr>
          </a:p>
        </p:txBody>
      </p:sp>
      <p:sp>
        <p:nvSpPr>
          <p:cNvPr id="14368" name="Text Box 32"/>
          <p:cNvSpPr txBox="1">
            <a:spLocks noChangeArrowheads="1"/>
          </p:cNvSpPr>
          <p:nvPr/>
        </p:nvSpPr>
        <p:spPr bwMode="auto">
          <a:xfrm>
            <a:off x="4881563" y="3949700"/>
            <a:ext cx="5357812" cy="6429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54000" tIns="46800" rIns="54000" bIns="10800"/>
          <a:lstStyle/>
          <a:p>
            <a:pPr algn="ctr" eaLnBrk="1" hangingPunct="1">
              <a:defRPr/>
            </a:pPr>
            <a:r>
              <a:rPr lang="en-US" altLang="zh-TW" sz="1400" dirty="0">
                <a:solidFill>
                  <a:schemeClr val="tx2"/>
                </a:solidFill>
                <a:ea typeface="標楷體" pitchFamily="65" charset="-120"/>
                <a:cs typeface="新細明體" pitchFamily="18" charset="-120"/>
              </a:rPr>
              <a:t>【</a:t>
            </a:r>
            <a:r>
              <a:rPr lang="zh-TW" altLang="en-US" sz="1400" dirty="0">
                <a:solidFill>
                  <a:schemeClr val="tx2"/>
                </a:solidFill>
                <a:ea typeface="標楷體" pitchFamily="65" charset="-120"/>
                <a:cs typeface="新細明體" pitchFamily="18" charset="-120"/>
              </a:rPr>
              <a:t>管道一</a:t>
            </a:r>
            <a:r>
              <a:rPr lang="en-US" altLang="zh-TW" sz="1400" dirty="0">
                <a:solidFill>
                  <a:schemeClr val="tx2"/>
                </a:solidFill>
                <a:ea typeface="標楷體" pitchFamily="65" charset="-120"/>
                <a:cs typeface="新細明體" pitchFamily="18" charset="-120"/>
              </a:rPr>
              <a:t>】</a:t>
            </a:r>
            <a:r>
              <a:rPr lang="zh-TW" altLang="en-US" sz="1400" u="sng" dirty="0">
                <a:solidFill>
                  <a:schemeClr val="tx2"/>
                </a:solidFill>
                <a:ea typeface="標楷體" pitchFamily="65" charset="-120"/>
                <a:cs typeface="新細明體" pitchFamily="18" charset="-120"/>
              </a:rPr>
              <a:t>複選</a:t>
            </a:r>
            <a:r>
              <a:rPr lang="zh-TW" altLang="en-US" sz="1400" dirty="0">
                <a:solidFill>
                  <a:schemeClr val="tx2"/>
                </a:solidFill>
                <a:ea typeface="標楷體" pitchFamily="65" charset="-120"/>
                <a:cs typeface="新細明體" pitchFamily="18" charset="-120"/>
              </a:rPr>
              <a:t>（創造能力</a:t>
            </a:r>
            <a:r>
              <a:rPr lang="zh-TW" altLang="en-US" sz="1400" dirty="0" smtClean="0">
                <a:solidFill>
                  <a:schemeClr val="tx2"/>
                </a:solidFill>
                <a:ea typeface="標楷體" pitchFamily="65" charset="-120"/>
                <a:cs typeface="新細明體" pitchFamily="18" charset="-120"/>
              </a:rPr>
              <a:t>評量</a:t>
            </a:r>
            <a:r>
              <a:rPr lang="en-US" altLang="zh-TW" sz="1400" dirty="0" smtClean="0">
                <a:solidFill>
                  <a:schemeClr val="tx2"/>
                </a:solidFill>
                <a:ea typeface="標楷體" pitchFamily="65" charset="-120"/>
                <a:cs typeface="新細明體" pitchFamily="18" charset="-120"/>
              </a:rPr>
              <a:t>2</a:t>
            </a:r>
            <a:r>
              <a:rPr lang="zh-TW" altLang="en-US" sz="1400" dirty="0" smtClean="0">
                <a:solidFill>
                  <a:schemeClr val="tx2"/>
                </a:solidFill>
                <a:ea typeface="標楷體" pitchFamily="65" charset="-120"/>
                <a:cs typeface="新細明體" pitchFamily="18" charset="-120"/>
              </a:rPr>
              <a:t>）</a:t>
            </a:r>
            <a:endParaRPr lang="en-US" altLang="zh-TW" sz="1400" dirty="0">
              <a:solidFill>
                <a:schemeClr val="tx2"/>
              </a:solidFill>
              <a:latin typeface="標楷體" pitchFamily="65" charset="-120"/>
              <a:ea typeface="標楷體" pitchFamily="65" charset="-120"/>
              <a:cs typeface="新細明體" pitchFamily="18" charset="-120"/>
            </a:endParaRPr>
          </a:p>
          <a:p>
            <a:pPr algn="ctr" eaLnBrk="1" hangingPunct="1">
              <a:defRPr/>
            </a:pPr>
            <a:r>
              <a:rPr lang="zh-TW" altLang="en-US" sz="1400" dirty="0">
                <a:solidFill>
                  <a:schemeClr val="tx2"/>
                </a:solidFill>
                <a:latin typeface="標楷體" pitchFamily="65" charset="-120"/>
                <a:ea typeface="標楷體" pitchFamily="65" charset="-120"/>
                <a:cs typeface="新細明體" pitchFamily="18" charset="-120"/>
              </a:rPr>
              <a:t>報名時間：</a:t>
            </a:r>
            <a:r>
              <a:rPr lang="en-US" altLang="zh-TW" sz="1200" b="1" dirty="0">
                <a:solidFill>
                  <a:srgbClr val="FF0000"/>
                </a:solidFill>
                <a:latin typeface="標楷體" pitchFamily="65" charset="-120"/>
                <a:ea typeface="標楷體" pitchFamily="65" charset="-120"/>
                <a:cs typeface="新細明體" pitchFamily="18" charset="-120"/>
              </a:rPr>
              <a:t>3</a:t>
            </a:r>
            <a:r>
              <a:rPr lang="zh-TW" altLang="en-US" sz="1200" b="1" dirty="0">
                <a:solidFill>
                  <a:srgbClr val="FF0000"/>
                </a:solidFill>
                <a:latin typeface="標楷體" pitchFamily="65" charset="-120"/>
                <a:ea typeface="標楷體" pitchFamily="65" charset="-120"/>
                <a:cs typeface="新細明體" pitchFamily="18" charset="-120"/>
              </a:rPr>
              <a:t>月</a:t>
            </a:r>
            <a:r>
              <a:rPr lang="en-US" altLang="zh-TW" sz="1200" b="1" dirty="0" smtClean="0">
                <a:solidFill>
                  <a:srgbClr val="FF0000"/>
                </a:solidFill>
                <a:latin typeface="標楷體" pitchFamily="65" charset="-120"/>
                <a:ea typeface="標楷體" pitchFamily="65" charset="-120"/>
                <a:cs typeface="新細明體" pitchFamily="18" charset="-120"/>
              </a:rPr>
              <a:t>29</a:t>
            </a:r>
            <a:r>
              <a:rPr lang="zh-TW" altLang="en-US" sz="1200" b="1" dirty="0" smtClean="0">
                <a:solidFill>
                  <a:srgbClr val="FF0000"/>
                </a:solidFill>
                <a:latin typeface="標楷體" pitchFamily="65" charset="-120"/>
                <a:ea typeface="標楷體" pitchFamily="65" charset="-120"/>
                <a:cs typeface="新細明體" pitchFamily="18" charset="-120"/>
              </a:rPr>
              <a:t>日</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日</a:t>
            </a:r>
            <a:r>
              <a:rPr lang="en-US" altLang="zh-TW" sz="1200" b="1" dirty="0" smtClean="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至</a:t>
            </a:r>
            <a:r>
              <a:rPr lang="en-US" altLang="zh-TW" sz="1200" b="1" dirty="0" smtClean="0">
                <a:solidFill>
                  <a:srgbClr val="FF0000"/>
                </a:solidFill>
                <a:latin typeface="標楷體" pitchFamily="65" charset="-120"/>
                <a:ea typeface="標楷體" pitchFamily="65" charset="-120"/>
                <a:cs typeface="新細明體" pitchFamily="18" charset="-120"/>
              </a:rPr>
              <a:t>3</a:t>
            </a:r>
            <a:r>
              <a:rPr lang="zh-TW" altLang="en-US" sz="1200" b="1" dirty="0" smtClean="0">
                <a:solidFill>
                  <a:srgbClr val="FF0000"/>
                </a:solidFill>
                <a:latin typeface="標楷體" pitchFamily="65" charset="-120"/>
                <a:ea typeface="標楷體" pitchFamily="65" charset="-120"/>
                <a:cs typeface="新細明體" pitchFamily="18" charset="-120"/>
              </a:rPr>
              <a:t>月</a:t>
            </a:r>
            <a:r>
              <a:rPr lang="en-US" altLang="zh-TW" sz="1200" b="1" dirty="0" smtClean="0">
                <a:solidFill>
                  <a:srgbClr val="FF0000"/>
                </a:solidFill>
                <a:latin typeface="標楷體" pitchFamily="65" charset="-120"/>
                <a:ea typeface="標楷體" pitchFamily="65" charset="-120"/>
                <a:cs typeface="新細明體" pitchFamily="18" charset="-120"/>
              </a:rPr>
              <a:t>30</a:t>
            </a:r>
            <a:r>
              <a:rPr lang="zh-TW" altLang="en-US" sz="1200" b="1" dirty="0" smtClean="0">
                <a:solidFill>
                  <a:srgbClr val="FF0000"/>
                </a:solidFill>
                <a:latin typeface="標楷體" pitchFamily="65" charset="-120"/>
                <a:ea typeface="標楷體" pitchFamily="65" charset="-120"/>
                <a:cs typeface="新細明體" pitchFamily="18" charset="-120"/>
              </a:rPr>
              <a:t>日</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200" b="1" dirty="0">
                <a:solidFill>
                  <a:srgbClr val="FF0000"/>
                </a:solidFill>
                <a:latin typeface="標楷體" pitchFamily="65" charset="-120"/>
                <a:ea typeface="標楷體" pitchFamily="65" charset="-120"/>
                <a:cs typeface="新細明體" pitchFamily="18" charset="-120"/>
              </a:rPr>
              <a:t>一</a:t>
            </a:r>
            <a:r>
              <a:rPr lang="en-US" altLang="zh-TW" sz="1200" b="1" dirty="0">
                <a:solidFill>
                  <a:srgbClr val="FF0000"/>
                </a:solidFill>
                <a:latin typeface="標楷體" pitchFamily="65" charset="-120"/>
                <a:ea typeface="標楷體" pitchFamily="65" charset="-120"/>
                <a:cs typeface="新細明體" pitchFamily="18" charset="-120"/>
              </a:rPr>
              <a:t>)</a:t>
            </a:r>
            <a:r>
              <a:rPr lang="zh-TW" altLang="en-US" sz="1400" b="1" dirty="0">
                <a:solidFill>
                  <a:srgbClr val="000000"/>
                </a:solidFill>
                <a:latin typeface="標楷體" pitchFamily="65" charset="-120"/>
                <a:ea typeface="標楷體" pitchFamily="65" charset="-120"/>
                <a:cs typeface="新細明體" pitchFamily="18" charset="-120"/>
              </a:rPr>
              <a:t>；</a:t>
            </a:r>
            <a:r>
              <a:rPr lang="zh-TW" altLang="en-US" sz="1400" dirty="0">
                <a:solidFill>
                  <a:schemeClr val="tx2"/>
                </a:solidFill>
                <a:latin typeface="標楷體" pitchFamily="65" charset="-120"/>
                <a:ea typeface="標楷體" pitchFamily="65" charset="-120"/>
                <a:cs typeface="新細明體" pitchFamily="18" charset="-120"/>
              </a:rPr>
              <a:t>複選評量日期</a:t>
            </a:r>
            <a:r>
              <a:rPr lang="zh-TW" altLang="en-US" sz="1400" dirty="0" smtClean="0">
                <a:solidFill>
                  <a:schemeClr val="tx2"/>
                </a:solidFill>
                <a:latin typeface="標楷體" pitchFamily="65" charset="-120"/>
                <a:ea typeface="標楷體" pitchFamily="65" charset="-120"/>
                <a:cs typeface="新細明體" pitchFamily="18" charset="-120"/>
              </a:rPr>
              <a:t>：</a:t>
            </a:r>
            <a:r>
              <a:rPr lang="en-US" altLang="zh-TW" sz="1400" b="1" dirty="0">
                <a:solidFill>
                  <a:srgbClr val="FF0000"/>
                </a:solidFill>
                <a:latin typeface="標楷體" pitchFamily="65" charset="-120"/>
                <a:ea typeface="標楷體" pitchFamily="65" charset="-120"/>
                <a:cs typeface="新細明體" pitchFamily="18" charset="-120"/>
              </a:rPr>
              <a:t>4</a:t>
            </a:r>
            <a:r>
              <a:rPr lang="zh-TW" altLang="en-US" sz="1400" b="1" dirty="0" smtClean="0">
                <a:solidFill>
                  <a:srgbClr val="FF0000"/>
                </a:solidFill>
                <a:latin typeface="標楷體" pitchFamily="65" charset="-120"/>
                <a:ea typeface="標楷體" pitchFamily="65" charset="-120"/>
                <a:cs typeface="新細明體" pitchFamily="18" charset="-120"/>
              </a:rPr>
              <a:t>月</a:t>
            </a:r>
            <a:r>
              <a:rPr lang="en-US" altLang="zh-TW" sz="1400" b="1" dirty="0" smtClean="0">
                <a:solidFill>
                  <a:srgbClr val="FF0000"/>
                </a:solidFill>
                <a:latin typeface="標楷體" pitchFamily="65" charset="-120"/>
                <a:ea typeface="標楷體" pitchFamily="65" charset="-120"/>
                <a:cs typeface="新細明體" pitchFamily="18" charset="-120"/>
              </a:rPr>
              <a:t>11</a:t>
            </a:r>
            <a:r>
              <a:rPr lang="zh-TW" altLang="en-US" sz="1400" b="1" dirty="0">
                <a:solidFill>
                  <a:srgbClr val="FF0000"/>
                </a:solidFill>
                <a:latin typeface="標楷體" pitchFamily="65" charset="-120"/>
                <a:ea typeface="標楷體" pitchFamily="65" charset="-120"/>
                <a:cs typeface="新細明體" pitchFamily="18" charset="-120"/>
              </a:rPr>
              <a:t>日</a:t>
            </a:r>
            <a:r>
              <a:rPr lang="en-US" altLang="zh-TW" sz="1400" b="1" dirty="0" smtClean="0">
                <a:solidFill>
                  <a:srgbClr val="FF0000"/>
                </a:solidFill>
                <a:latin typeface="標楷體" pitchFamily="65" charset="-120"/>
                <a:ea typeface="標楷體" pitchFamily="65" charset="-120"/>
                <a:cs typeface="新細明體" pitchFamily="18" charset="-120"/>
              </a:rPr>
              <a:t>(</a:t>
            </a:r>
            <a:r>
              <a:rPr lang="zh-TW" altLang="en-US" sz="1400" b="1" dirty="0" smtClean="0">
                <a:solidFill>
                  <a:srgbClr val="FF0000"/>
                </a:solidFill>
                <a:latin typeface="標楷體" pitchFamily="65" charset="-120"/>
                <a:ea typeface="標楷體" pitchFamily="65" charset="-120"/>
                <a:cs typeface="新細明體" pitchFamily="18" charset="-120"/>
              </a:rPr>
              <a:t>六</a:t>
            </a:r>
            <a:r>
              <a:rPr lang="en-US" altLang="zh-TW" sz="1400" b="1" dirty="0" smtClean="0">
                <a:solidFill>
                  <a:srgbClr val="FF0000"/>
                </a:solidFill>
                <a:latin typeface="標楷體" pitchFamily="65" charset="-120"/>
                <a:ea typeface="標楷體" pitchFamily="65" charset="-120"/>
                <a:cs typeface="新細明體" pitchFamily="18" charset="-120"/>
              </a:rPr>
              <a:t>)</a:t>
            </a:r>
            <a:endParaRPr lang="zh-TW" altLang="zh-TW" sz="1400" b="1" dirty="0">
              <a:solidFill>
                <a:srgbClr val="FF0000"/>
              </a:solidFill>
              <a:latin typeface="Arial" charset="0"/>
              <a:ea typeface="標楷體" pitchFamily="65" charset="-120"/>
              <a:cs typeface="新細明體" pitchFamily="18" charset="-120"/>
            </a:endParaRPr>
          </a:p>
        </p:txBody>
      </p:sp>
      <p:sp>
        <p:nvSpPr>
          <p:cNvPr id="14369" name="Text Box 33"/>
          <p:cNvSpPr txBox="1">
            <a:spLocks noChangeArrowheads="1"/>
          </p:cNvSpPr>
          <p:nvPr/>
        </p:nvSpPr>
        <p:spPr bwMode="auto">
          <a:xfrm>
            <a:off x="2595563" y="1928813"/>
            <a:ext cx="2286000" cy="2857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72000" tIns="0" rIns="72000" bIns="0" anchor="ctr"/>
          <a:lstStyle/>
          <a:p>
            <a:pPr algn="ctr" eaLnBrk="1" hangingPunct="1">
              <a:defRPr/>
            </a:pPr>
            <a:r>
              <a:rPr lang="en-US" altLang="zh-TW" sz="1400" dirty="0">
                <a:solidFill>
                  <a:schemeClr val="tx2"/>
                </a:solidFill>
                <a:ea typeface="標楷體" pitchFamily="65" charset="-120"/>
                <a:cs typeface="新細明體" pitchFamily="18" charset="-120"/>
              </a:rPr>
              <a:t>【</a:t>
            </a:r>
            <a:r>
              <a:rPr lang="zh-TW" altLang="en-US" sz="1400" dirty="0">
                <a:solidFill>
                  <a:schemeClr val="tx2"/>
                </a:solidFill>
                <a:ea typeface="標楷體" pitchFamily="65" charset="-120"/>
                <a:cs typeface="新細明體" pitchFamily="18" charset="-120"/>
              </a:rPr>
              <a:t>管道二</a:t>
            </a:r>
            <a:r>
              <a:rPr lang="en-US" altLang="zh-TW" sz="1400" dirty="0">
                <a:solidFill>
                  <a:schemeClr val="tx2"/>
                </a:solidFill>
                <a:ea typeface="標楷體" pitchFamily="65" charset="-120"/>
                <a:cs typeface="新細明體" pitchFamily="18" charset="-120"/>
              </a:rPr>
              <a:t>】</a:t>
            </a:r>
            <a:r>
              <a:rPr lang="zh-TW" altLang="en-US" sz="1400" dirty="0" smtClean="0">
                <a:solidFill>
                  <a:schemeClr val="tx2"/>
                </a:solidFill>
                <a:ea typeface="標楷體" pitchFamily="65" charset="-120"/>
                <a:cs typeface="新細明體" pitchFamily="18" charset="-120"/>
              </a:rPr>
              <a:t>書面審查</a:t>
            </a:r>
            <a:endParaRPr lang="zh-TW" altLang="en-US" sz="2000" dirty="0">
              <a:solidFill>
                <a:schemeClr val="tx2"/>
              </a:solidFill>
              <a:latin typeface="Arial" charset="0"/>
              <a:ea typeface="標楷體" pitchFamily="65" charset="-120"/>
              <a:cs typeface="新細明體" pitchFamily="18" charset="-120"/>
            </a:endParaRPr>
          </a:p>
        </p:txBody>
      </p:sp>
      <p:sp>
        <p:nvSpPr>
          <p:cNvPr id="11290" name="Line 34"/>
          <p:cNvSpPr>
            <a:spLocks noChangeShapeType="1"/>
          </p:cNvSpPr>
          <p:nvPr/>
        </p:nvSpPr>
        <p:spPr bwMode="auto">
          <a:xfrm rot="16183290" flipV="1">
            <a:off x="8247857" y="3926682"/>
            <a:ext cx="0" cy="23034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91" name="Line 35"/>
          <p:cNvSpPr>
            <a:spLocks noChangeShapeType="1"/>
          </p:cNvSpPr>
          <p:nvPr/>
        </p:nvSpPr>
        <p:spPr bwMode="auto">
          <a:xfrm flipH="1">
            <a:off x="9382125" y="5067301"/>
            <a:ext cx="0" cy="5048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73" name="Text Box 37"/>
          <p:cNvSpPr txBox="1">
            <a:spLocks noChangeArrowheads="1"/>
          </p:cNvSpPr>
          <p:nvPr/>
        </p:nvSpPr>
        <p:spPr bwMode="auto">
          <a:xfrm>
            <a:off x="1881188" y="4851401"/>
            <a:ext cx="5226748" cy="447675"/>
          </a:xfrm>
          <a:prstGeom prst="rect">
            <a:avLst/>
          </a:prstGeom>
          <a:solidFill>
            <a:schemeClr val="accent1">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tIns="10800" bIns="10800"/>
          <a:lstStyle/>
          <a:p>
            <a:pPr algn="ctr" eaLnBrk="1" hangingPunct="1">
              <a:lnSpc>
                <a:spcPct val="200000"/>
              </a:lnSpc>
              <a:defRPr/>
            </a:pPr>
            <a:r>
              <a:rPr lang="zh-TW" altLang="en-US" sz="1400" b="1" dirty="0" smtClean="0">
                <a:solidFill>
                  <a:schemeClr val="tx2"/>
                </a:solidFill>
                <a:latin typeface="標楷體" pitchFamily="65" charset="-120"/>
                <a:ea typeface="標楷體" pitchFamily="65" charset="-120"/>
                <a:cs typeface="新細明體" pitchFamily="18" charset="-120"/>
              </a:rPr>
              <a:t>鑑定小組綜合</a:t>
            </a:r>
            <a:r>
              <a:rPr lang="zh-TW" altLang="en-US" sz="1400" b="1" dirty="0">
                <a:solidFill>
                  <a:schemeClr val="tx2"/>
                </a:solidFill>
                <a:latin typeface="標楷體" pitchFamily="65" charset="-120"/>
                <a:ea typeface="標楷體" pitchFamily="65" charset="-120"/>
                <a:cs typeface="新細明體" pitchFamily="18" charset="-120"/>
              </a:rPr>
              <a:t>研判</a:t>
            </a:r>
            <a:endParaRPr lang="zh-TW" altLang="en-US" sz="2000" b="1" dirty="0">
              <a:solidFill>
                <a:schemeClr val="tx2"/>
              </a:solidFill>
              <a:latin typeface="Arial" charset="0"/>
              <a:ea typeface="標楷體" pitchFamily="65" charset="-120"/>
              <a:cs typeface="新細明體" pitchFamily="18" charset="-120"/>
            </a:endParaRPr>
          </a:p>
        </p:txBody>
      </p:sp>
      <p:sp>
        <p:nvSpPr>
          <p:cNvPr id="11294" name="Line 22"/>
          <p:cNvSpPr>
            <a:spLocks noChangeShapeType="1"/>
          </p:cNvSpPr>
          <p:nvPr/>
        </p:nvSpPr>
        <p:spPr bwMode="auto">
          <a:xfrm flipH="1">
            <a:off x="6096000" y="1143001"/>
            <a:ext cx="0" cy="3222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5" name="Line 27"/>
          <p:cNvSpPr>
            <a:spLocks noChangeShapeType="1"/>
          </p:cNvSpPr>
          <p:nvPr/>
        </p:nvSpPr>
        <p:spPr bwMode="auto">
          <a:xfrm flipH="1">
            <a:off x="4381500" y="1643063"/>
            <a:ext cx="0" cy="3095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6" name="Line 2"/>
          <p:cNvSpPr>
            <a:spLocks noChangeShapeType="1"/>
          </p:cNvSpPr>
          <p:nvPr/>
        </p:nvSpPr>
        <p:spPr bwMode="auto">
          <a:xfrm>
            <a:off x="4381500" y="2214564"/>
            <a:ext cx="0" cy="3571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7" name="Line 7"/>
          <p:cNvSpPr>
            <a:spLocks noChangeShapeType="1"/>
          </p:cNvSpPr>
          <p:nvPr/>
        </p:nvSpPr>
        <p:spPr bwMode="auto">
          <a:xfrm>
            <a:off x="6667500" y="4605338"/>
            <a:ext cx="0" cy="2524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98" name="Line 9"/>
          <p:cNvSpPr>
            <a:spLocks noChangeShapeType="1"/>
          </p:cNvSpPr>
          <p:nvPr/>
        </p:nvSpPr>
        <p:spPr bwMode="auto">
          <a:xfrm>
            <a:off x="4363403" y="5310760"/>
            <a:ext cx="0" cy="7207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 name="Text Box 36"/>
          <p:cNvSpPr txBox="1">
            <a:spLocks noChangeArrowheads="1"/>
          </p:cNvSpPr>
          <p:nvPr/>
        </p:nvSpPr>
        <p:spPr bwMode="auto">
          <a:xfrm>
            <a:off x="4628198" y="5512880"/>
            <a:ext cx="685800" cy="342900"/>
          </a:xfrm>
          <a:prstGeom prst="rect">
            <a:avLst/>
          </a:prstGeom>
          <a:solidFill>
            <a:schemeClr val="accent1">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lIns="54000" tIns="10800" rIns="54000" bIns="10800"/>
          <a:lstStyle/>
          <a:p>
            <a:pPr algn="ctr" eaLnBrk="1" hangingPunct="1">
              <a:lnSpc>
                <a:spcPct val="160000"/>
              </a:lnSpc>
              <a:defRPr/>
            </a:pPr>
            <a:r>
              <a:rPr lang="zh-TW" altLang="en-US" sz="1400" b="1" dirty="0">
                <a:solidFill>
                  <a:schemeClr val="tx2"/>
                </a:solidFill>
                <a:ea typeface="標楷體" pitchFamily="65" charset="-120"/>
                <a:cs typeface="新細明體" pitchFamily="18" charset="-120"/>
              </a:rPr>
              <a:t>通過</a:t>
            </a:r>
            <a:endParaRPr lang="zh-TW" altLang="en-US" dirty="0">
              <a:solidFill>
                <a:schemeClr val="tx2"/>
              </a:solidFill>
              <a:latin typeface="Arial" charset="0"/>
              <a:ea typeface="標楷體" pitchFamily="65" charset="-120"/>
              <a:cs typeface="新細明體" pitchFamily="18" charset="-120"/>
            </a:endParaRPr>
          </a:p>
        </p:txBody>
      </p:sp>
      <p:sp>
        <p:nvSpPr>
          <p:cNvPr id="11300" name="Line 6"/>
          <p:cNvSpPr>
            <a:spLocks noChangeShapeType="1"/>
          </p:cNvSpPr>
          <p:nvPr/>
        </p:nvSpPr>
        <p:spPr bwMode="auto">
          <a:xfrm>
            <a:off x="2595563" y="2952751"/>
            <a:ext cx="0" cy="4683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1" name="Line 6"/>
          <p:cNvSpPr>
            <a:spLocks noChangeShapeType="1"/>
          </p:cNvSpPr>
          <p:nvPr/>
        </p:nvSpPr>
        <p:spPr bwMode="auto">
          <a:xfrm>
            <a:off x="5140325" y="2976563"/>
            <a:ext cx="0" cy="46831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302" name="Line 6"/>
          <p:cNvSpPr>
            <a:spLocks noChangeShapeType="1"/>
          </p:cNvSpPr>
          <p:nvPr/>
        </p:nvSpPr>
        <p:spPr bwMode="auto">
          <a:xfrm flipV="1">
            <a:off x="6596063" y="2428876"/>
            <a:ext cx="0" cy="12239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64713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0" y="642938"/>
            <a:ext cx="4111625" cy="5822951"/>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40" tIns="45720" rIns="91440" bIns="45720" numCol="1" anchor="t" anchorCtr="0" compatLnSpc="1">
            <a:noAutofit/>
          </a:bodyPr>
          <a:lstStyle/>
          <a:p>
            <a:pPr defTabSz="913765">
              <a:defRPr/>
            </a:pPr>
            <a:endParaRPr lang="zh-CN" altLang="en-US" dirty="0">
              <a:solidFill>
                <a:prstClr val="black"/>
              </a:solidFill>
              <a:latin typeface="微軟正黑體" panose="020B0604030504040204" pitchFamily="34" charset="-120"/>
              <a:ea typeface="微軟正黑體" panose="020B0604030504040204" pitchFamily="34" charset="-120"/>
            </a:endParaRPr>
          </a:p>
        </p:txBody>
      </p:sp>
      <p:sp>
        <p:nvSpPr>
          <p:cNvPr id="26" name="íṥḻiḑè"/>
          <p:cNvSpPr/>
          <p:nvPr/>
        </p:nvSpPr>
        <p:spPr>
          <a:xfrm>
            <a:off x="629551" y="2923677"/>
            <a:ext cx="2541000" cy="562912"/>
          </a:xfrm>
          <a:prstGeom prst="rect">
            <a:avLst/>
          </a:prstGeom>
          <a:noFill/>
        </p:spPr>
        <p:txBody>
          <a:bodyPr wrap="none" anchor="ctr">
            <a:noAutofit/>
          </a:bodyPr>
          <a:lstStyle/>
          <a:p>
            <a:pPr algn="ctr"/>
            <a:r>
              <a:rPr lang="zh-TW" altLang="en-US" sz="3200" b="1" dirty="0" smtClean="0">
                <a:latin typeface="標楷體" panose="03000509000000000000" pitchFamily="65" charset="-120"/>
                <a:ea typeface="標楷體" panose="03000509000000000000" pitchFamily="65" charset="-120"/>
              </a:rPr>
              <a:t>何謂「資賦優異」</a:t>
            </a:r>
            <a:endParaRPr lang="en-US" altLang="zh-TW" sz="3200" b="1" dirty="0" smtClean="0">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5156985" y="485886"/>
            <a:ext cx="6589199" cy="860674"/>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200" b="1" dirty="0" smtClean="0"/>
              <a:t>資優生≠績優生</a:t>
            </a:r>
            <a:endParaRPr lang="zh-TW" altLang="en-US" sz="4200" b="1" dirty="0"/>
          </a:p>
        </p:txBody>
      </p:sp>
      <p:sp>
        <p:nvSpPr>
          <p:cNvPr id="6" name="內容版面配置區 2"/>
          <p:cNvSpPr txBox="1">
            <a:spLocks/>
          </p:cNvSpPr>
          <p:nvPr/>
        </p:nvSpPr>
        <p:spPr>
          <a:xfrm>
            <a:off x="4170667" y="1574193"/>
            <a:ext cx="7848508" cy="3960440"/>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000" dirty="0"/>
              <a:t>資優不僅限於認知的</a:t>
            </a:r>
            <a:r>
              <a:rPr lang="zh-TW" altLang="en-US" sz="3000" dirty="0" smtClean="0"/>
              <a:t>範疇，所謂</a:t>
            </a:r>
            <a:r>
              <a:rPr lang="zh-TW" altLang="en-US" sz="3000" dirty="0"/>
              <a:t>「資優」，是指某人在某個領域或能力上</a:t>
            </a:r>
            <a:r>
              <a:rPr lang="zh-TW" altLang="en-US" sz="3000" dirty="0">
                <a:solidFill>
                  <a:srgbClr val="FF0000"/>
                </a:solidFill>
              </a:rPr>
              <a:t>具有高度</a:t>
            </a:r>
            <a:r>
              <a:rPr lang="zh-TW" altLang="en-US" sz="3000" dirty="0" smtClean="0">
                <a:solidFill>
                  <a:srgbClr val="FF0000"/>
                </a:solidFill>
              </a:rPr>
              <a:t>潛能</a:t>
            </a:r>
            <a:r>
              <a:rPr lang="zh-TW" altLang="en-US" sz="3000" dirty="0"/>
              <a:t>。</a:t>
            </a:r>
            <a:endParaRPr lang="en-US" altLang="zh-TW" sz="3000" dirty="0" smtClean="0"/>
          </a:p>
          <a:p>
            <a:r>
              <a:rPr lang="zh-TW" altLang="en-US" sz="3000" dirty="0" smtClean="0"/>
              <a:t>資優生是在</a:t>
            </a:r>
            <a:r>
              <a:rPr lang="zh-TW" altLang="en-US" sz="3000" dirty="0" smtClean="0">
                <a:solidFill>
                  <a:srgbClr val="0070C0"/>
                </a:solidFill>
              </a:rPr>
              <a:t>所屬資賦優異類別</a:t>
            </a:r>
            <a:r>
              <a:rPr lang="zh-TW" altLang="en-US" sz="3000" dirty="0" smtClean="0"/>
              <a:t>中，較同年齡具有</a:t>
            </a:r>
            <a:r>
              <a:rPr lang="zh-TW" altLang="en-US" sz="3000" dirty="0" smtClean="0">
                <a:solidFill>
                  <a:srgbClr val="FF0000"/>
                </a:solidFill>
              </a:rPr>
              <a:t>「卓越潛能」或「傑出表現」</a:t>
            </a:r>
            <a:r>
              <a:rPr lang="zh-TW" altLang="en-US" sz="3000" dirty="0" smtClean="0"/>
              <a:t>者。</a:t>
            </a:r>
            <a:endParaRPr lang="en-US" altLang="zh-TW" sz="3000" dirty="0" smtClean="0"/>
          </a:p>
          <a:p>
            <a:pPr>
              <a:spcBef>
                <a:spcPts val="0"/>
              </a:spcBef>
            </a:pPr>
            <a:endParaRPr lang="en-US" altLang="zh-TW" sz="3000" dirty="0" smtClean="0"/>
          </a:p>
          <a:p>
            <a:pPr>
              <a:spcBef>
                <a:spcPts val="0"/>
              </a:spcBef>
            </a:pPr>
            <a:r>
              <a:rPr lang="zh-TW" altLang="en-US" sz="3000" dirty="0" smtClean="0"/>
              <a:t>資優生不一定是績優生；績優生也不一定是資優生喔</a:t>
            </a:r>
            <a:r>
              <a:rPr lang="en-US" altLang="zh-TW" sz="3000" dirty="0" smtClean="0"/>
              <a:t>!</a:t>
            </a:r>
          </a:p>
          <a:p>
            <a:pPr>
              <a:buFont typeface="Arial" panose="020B0604020202020204" pitchFamily="34" charset="0"/>
              <a:buNone/>
            </a:pPr>
            <a:endParaRPr lang="zh-TW" altLang="en-US" sz="3200" dirty="0" smtClean="0"/>
          </a:p>
          <a:p>
            <a:endParaRPr lang="zh-TW" altLang="en-US" sz="3200" dirty="0" smtClean="0"/>
          </a:p>
          <a:p>
            <a:endParaRPr lang="zh-TW" altLang="en-US" sz="3200" dirty="0"/>
          </a:p>
        </p:txBody>
      </p:sp>
    </p:spTree>
    <p:extLst>
      <p:ext uri="{BB962C8B-B14F-4D97-AF65-F5344CB8AC3E}">
        <p14:creationId xmlns:p14="http://schemas.microsoft.com/office/powerpoint/2010/main" val="3328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4529" y="295834"/>
            <a:ext cx="7070259" cy="596153"/>
          </a:xfrm>
        </p:spPr>
        <p:txBody>
          <a:bodyPr/>
          <a:lstStyle/>
          <a:p>
            <a:r>
              <a:rPr lang="zh-TW" altLang="en-US" b="1" dirty="0" smtClean="0">
                <a:solidFill>
                  <a:schemeClr val="bg2">
                    <a:lumMod val="10000"/>
                  </a:schemeClr>
                </a:solidFill>
              </a:rPr>
              <a:t>創造能力資賦優異鑑定重要日程表</a:t>
            </a:r>
            <a:endParaRPr lang="zh-TW" altLang="en-US" b="1" dirty="0">
              <a:solidFill>
                <a:schemeClr val="bg2">
                  <a:lumMod val="10000"/>
                </a:schemeClr>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340499529"/>
              </p:ext>
            </p:extLst>
          </p:nvPr>
        </p:nvGraphicFramePr>
        <p:xfrm>
          <a:off x="447675" y="891987"/>
          <a:ext cx="11391900" cy="5858006"/>
        </p:xfrm>
        <a:graphic>
          <a:graphicData uri="http://schemas.openxmlformats.org/drawingml/2006/table">
            <a:tbl>
              <a:tblPr firstRow="1" bandRow="1">
                <a:tableStyleId>{F5AB1C69-6EDB-4FF4-983F-18BD219EF322}</a:tableStyleId>
              </a:tblPr>
              <a:tblGrid>
                <a:gridCol w="3905250">
                  <a:extLst>
                    <a:ext uri="{9D8B030D-6E8A-4147-A177-3AD203B41FA5}">
                      <a16:colId xmlns:a16="http://schemas.microsoft.com/office/drawing/2014/main" val="20000"/>
                    </a:ext>
                  </a:extLst>
                </a:gridCol>
                <a:gridCol w="7486650">
                  <a:extLst>
                    <a:ext uri="{9D8B030D-6E8A-4147-A177-3AD203B41FA5}">
                      <a16:colId xmlns:a16="http://schemas.microsoft.com/office/drawing/2014/main" val="20001"/>
                    </a:ext>
                  </a:extLst>
                </a:gridCol>
              </a:tblGrid>
              <a:tr h="432535">
                <a:tc>
                  <a:txBody>
                    <a:bodyPr/>
                    <a:lstStyle/>
                    <a:p>
                      <a:pPr algn="ctr">
                        <a:spcAft>
                          <a:spcPts val="0"/>
                        </a:spcAft>
                      </a:pPr>
                      <a:r>
                        <a:rPr lang="zh-TW" altLang="en-US" sz="2000" kern="100" dirty="0" smtClean="0">
                          <a:latin typeface="微軟正黑體" panose="020B0604030504040204" pitchFamily="34" charset="-120"/>
                          <a:ea typeface="微軟正黑體" panose="020B0604030504040204" pitchFamily="34" charset="-120"/>
                        </a:rPr>
                        <a:t>項目</a:t>
                      </a:r>
                      <a:endParaRPr lang="zh-TW" sz="2000" kern="100" dirty="0">
                        <a:solidFill>
                          <a:srgbClr val="002060"/>
                        </a:solidFill>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ctr">
                        <a:spcAft>
                          <a:spcPts val="0"/>
                        </a:spcAft>
                      </a:pPr>
                      <a:r>
                        <a:rPr lang="zh-TW" altLang="en-US" sz="2000" kern="100" dirty="0" smtClean="0">
                          <a:latin typeface="微軟正黑體" panose="020B0604030504040204" pitchFamily="34" charset="-120"/>
                          <a:ea typeface="微軟正黑體" panose="020B0604030504040204" pitchFamily="34" charset="-120"/>
                        </a:rPr>
                        <a:t>辦理期程</a:t>
                      </a:r>
                      <a:endParaRPr lang="zh-TW" sz="2000" kern="100" dirty="0">
                        <a:solidFill>
                          <a:srgbClr val="002060"/>
                        </a:solidFill>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extLst>
                  <a:ext uri="{0D108BD9-81ED-4DB2-BD59-A6C34878D82A}">
                    <a16:rowId xmlns:a16="http://schemas.microsoft.com/office/drawing/2014/main" val="10000"/>
                  </a:ext>
                </a:extLst>
              </a:tr>
              <a:tr h="752678">
                <a:tc rowSpan="2">
                  <a:txBody>
                    <a:bodyPr/>
                    <a:lstStyle/>
                    <a:p>
                      <a:pPr marL="0" indent="0" algn="ctr">
                        <a:spcAft>
                          <a:spcPts val="0"/>
                        </a:spcAft>
                        <a:buFont typeface="+mj-lt"/>
                        <a:buNone/>
                      </a:pPr>
                      <a:r>
                        <a:rPr lang="zh-TW" altLang="en-US" sz="2000" kern="100" dirty="0" smtClean="0">
                          <a:latin typeface="微軟正黑體" panose="020B0604030504040204" pitchFamily="34" charset="-120"/>
                          <a:ea typeface="微軟正黑體" panose="020B0604030504040204" pitchFamily="34" charset="-120"/>
                        </a:rPr>
                        <a:t>親自或委託報名</a:t>
                      </a:r>
                      <a:endParaRPr lang="zh-TW" sz="2000" b="1" kern="100" dirty="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marL="914400" marR="0" lvl="2" indent="0" algn="l" defTabSz="913765" rtl="0" eaLnBrk="1" fontAlgn="auto" latinLnBrk="0" hangingPunct="1">
                        <a:lnSpc>
                          <a:spcPct val="100000"/>
                        </a:lnSpc>
                        <a:spcBef>
                          <a:spcPts val="0"/>
                        </a:spcBef>
                        <a:spcAft>
                          <a:spcPts val="0"/>
                        </a:spcAft>
                        <a:buClrTx/>
                        <a:buSzTx/>
                        <a:buFontTx/>
                        <a:buNone/>
                        <a:tabLst/>
                        <a:defRPr/>
                      </a:pPr>
                      <a:r>
                        <a:rPr lang="en-US" altLang="zh-TW" sz="2000" kern="100" dirty="0" smtClean="0">
                          <a:solidFill>
                            <a:srgbClr val="FF0000"/>
                          </a:solidFill>
                          <a:latin typeface="微軟正黑體" panose="020B0604030504040204" pitchFamily="34" charset="-120"/>
                          <a:ea typeface="微軟正黑體" panose="020B0604030504040204" pitchFamily="34" charset="-120"/>
                        </a:rPr>
                        <a:t>2</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23</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日（星期日）</a:t>
                      </a:r>
                      <a:r>
                        <a:rPr lang="en-US" altLang="zh-TW" sz="2000" kern="100" dirty="0" smtClean="0">
                          <a:solidFill>
                            <a:srgbClr val="FF0000"/>
                          </a:solidFill>
                          <a:latin typeface="微軟正黑體" panose="020B0604030504040204" pitchFamily="34" charset="-120"/>
                          <a:ea typeface="微軟正黑體" panose="020B0604030504040204" pitchFamily="34" charset="-120"/>
                        </a:rPr>
                        <a:t>9</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16</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p>
                    <a:p>
                      <a:pPr marL="914400" marR="0" lvl="2" indent="0" algn="l" defTabSz="913765" rtl="0" eaLnBrk="1" fontAlgn="auto" latinLnBrk="0" hangingPunct="1">
                        <a:lnSpc>
                          <a:spcPct val="100000"/>
                        </a:lnSpc>
                        <a:spcBef>
                          <a:spcPts val="0"/>
                        </a:spcBef>
                        <a:spcAft>
                          <a:spcPts val="0"/>
                        </a:spcAft>
                        <a:buClrTx/>
                        <a:buSzTx/>
                        <a:buFontTx/>
                        <a:buNone/>
                        <a:tabLst/>
                        <a:defRPr/>
                      </a:pPr>
                      <a:r>
                        <a:rPr lang="en-US" altLang="zh-TW" sz="2000" kern="100" dirty="0" smtClean="0">
                          <a:solidFill>
                            <a:srgbClr val="FF0000"/>
                          </a:solidFill>
                          <a:latin typeface="微軟正黑體" panose="020B0604030504040204" pitchFamily="34" charset="-120"/>
                          <a:ea typeface="微軟正黑體" panose="020B0604030504040204" pitchFamily="34" charset="-120"/>
                        </a:rPr>
                        <a:t>2</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24</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日（星期一）</a:t>
                      </a:r>
                      <a:r>
                        <a:rPr lang="en-US" altLang="zh-TW" sz="2000" kern="100" dirty="0" smtClean="0">
                          <a:solidFill>
                            <a:srgbClr val="FF0000"/>
                          </a:solidFill>
                          <a:latin typeface="微軟正黑體" panose="020B0604030504040204" pitchFamily="34" charset="-120"/>
                          <a:ea typeface="微軟正黑體" panose="020B0604030504040204" pitchFamily="34" charset="-120"/>
                        </a:rPr>
                        <a:t>9</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16</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nchor="ctr"/>
                </a:tc>
                <a:extLst>
                  <a:ext uri="{0D108BD9-81ED-4DB2-BD59-A6C34878D82A}">
                    <a16:rowId xmlns:a16="http://schemas.microsoft.com/office/drawing/2014/main" val="10001"/>
                  </a:ext>
                </a:extLst>
              </a:tr>
              <a:tr h="304800">
                <a:tc vMerge="1">
                  <a:txBody>
                    <a:bodyPr/>
                    <a:lstStyle/>
                    <a:p>
                      <a:endParaRPr lang="zh-TW" altLang="en-US"/>
                    </a:p>
                  </a:txBody>
                  <a:tcPr/>
                </a:tc>
                <a:tc>
                  <a:txBody>
                    <a:bodyPr/>
                    <a:lstStyle/>
                    <a:p>
                      <a:pPr algn="l">
                        <a:lnSpc>
                          <a:spcPct val="100000"/>
                        </a:lnSpc>
                        <a:spcAft>
                          <a:spcPts val="0"/>
                        </a:spcAft>
                      </a:pPr>
                      <a:r>
                        <a:rPr lang="zh-TW" altLang="en-US" sz="2000" kern="100" dirty="0" smtClean="0">
                          <a:latin typeface="微軟正黑體" panose="020B0604030504040204" pitchFamily="34" charset="-120"/>
                          <a:ea typeface="微軟正黑體" panose="020B0604030504040204" pitchFamily="34" charset="-120"/>
                        </a:rPr>
                        <a:t>初選</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複選報名地點：經國國中</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nchor="ctr"/>
                </a:tc>
                <a:extLst>
                  <a:ext uri="{0D108BD9-81ED-4DB2-BD59-A6C34878D82A}">
                    <a16:rowId xmlns:a16="http://schemas.microsoft.com/office/drawing/2014/main" val="10002"/>
                  </a:ext>
                </a:extLst>
              </a:tr>
              <a:tr h="576716">
                <a:tc>
                  <a:txBody>
                    <a:bodyPr/>
                    <a:lstStyle/>
                    <a:p>
                      <a:pPr marL="0" indent="0" algn="ctr">
                        <a:spcAft>
                          <a:spcPts val="0"/>
                        </a:spcAft>
                        <a:buFont typeface="+mj-lt"/>
                        <a:buNone/>
                      </a:pPr>
                      <a:r>
                        <a:rPr lang="zh-TW" altLang="en-US" sz="2000" kern="100" dirty="0" smtClean="0">
                          <a:latin typeface="微軟正黑體" panose="020B0604030504040204" pitchFamily="34" charset="-120"/>
                          <a:ea typeface="微軟正黑體" panose="020B0604030504040204" pitchFamily="34" charset="-120"/>
                        </a:rPr>
                        <a:t>管道二審查結果公告</a:t>
                      </a:r>
                      <a:endParaRPr lang="en-US"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l">
                        <a:lnSpc>
                          <a:spcPct val="100000"/>
                        </a:lnSpc>
                        <a:spcAft>
                          <a:spcPts val="0"/>
                        </a:spcAft>
                      </a:pPr>
                      <a:r>
                        <a:rPr lang="en-US" altLang="zh-TW" sz="2000" kern="100" dirty="0" smtClean="0">
                          <a:latin typeface="微軟正黑體" panose="020B0604030504040204" pitchFamily="34" charset="-120"/>
                          <a:ea typeface="微軟正黑體" panose="020B0604030504040204" pitchFamily="34" charset="-120"/>
                        </a:rPr>
                        <a:t>3</a:t>
                      </a:r>
                      <a:r>
                        <a:rPr lang="zh-TW" altLang="en-US" sz="2000" kern="100" dirty="0" smtClean="0">
                          <a:latin typeface="微軟正黑體" panose="020B0604030504040204" pitchFamily="34" charset="-120"/>
                          <a:ea typeface="微軟正黑體" panose="020B0604030504040204" pitchFamily="34" charset="-120"/>
                        </a:rPr>
                        <a:t>月</a:t>
                      </a:r>
                      <a:r>
                        <a:rPr lang="en-US" altLang="zh-TW" sz="2000" kern="100" dirty="0" smtClean="0">
                          <a:latin typeface="微軟正黑體" panose="020B0604030504040204" pitchFamily="34" charset="-120"/>
                          <a:ea typeface="微軟正黑體" panose="020B0604030504040204" pitchFamily="34" charset="-120"/>
                        </a:rPr>
                        <a:t>2</a:t>
                      </a:r>
                      <a:r>
                        <a:rPr lang="zh-TW" altLang="en-US" sz="2000" kern="100" dirty="0" smtClean="0">
                          <a:latin typeface="微軟正黑體" panose="020B0604030504040204" pitchFamily="34" charset="-120"/>
                          <a:ea typeface="微軟正黑體" panose="020B0604030504040204" pitchFamily="34" charset="-120"/>
                        </a:rPr>
                        <a:t>日（星期一）公告於本市政府教育局、資優教育資源中心及經國國中網站</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nchor="ctr"/>
                </a:tc>
                <a:extLst>
                  <a:ext uri="{0D108BD9-81ED-4DB2-BD59-A6C34878D82A}">
                    <a16:rowId xmlns:a16="http://schemas.microsoft.com/office/drawing/2014/main" val="10003"/>
                  </a:ext>
                </a:extLst>
              </a:tr>
              <a:tr h="495754">
                <a:tc>
                  <a:txBody>
                    <a:bodyPr/>
                    <a:lstStyle/>
                    <a:p>
                      <a:pPr marL="0" indent="0" algn="ctr">
                        <a:spcAft>
                          <a:spcPts val="0"/>
                        </a:spcAft>
                        <a:buFont typeface="+mj-lt"/>
                        <a:buNone/>
                      </a:pPr>
                      <a:r>
                        <a:rPr lang="zh-TW" altLang="en-US" sz="2000" kern="100" dirty="0" smtClean="0">
                          <a:latin typeface="微軟正黑體" panose="020B0604030504040204" pitchFamily="34" charset="-120"/>
                          <a:ea typeface="微軟正黑體" panose="020B0604030504040204" pitchFamily="34" charset="-120"/>
                        </a:rPr>
                        <a:t>管道二未過；領取初選鑑定證</a:t>
                      </a:r>
                      <a:endParaRPr lang="en-US"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l">
                        <a:lnSpc>
                          <a:spcPct val="100000"/>
                        </a:lnSpc>
                        <a:spcAft>
                          <a:spcPts val="0"/>
                        </a:spcAft>
                      </a:pPr>
                      <a:r>
                        <a:rPr lang="en-US" altLang="zh-TW" sz="2000" kern="100" dirty="0" smtClean="0">
                          <a:latin typeface="微軟正黑體" panose="020B0604030504040204" pitchFamily="34" charset="-120"/>
                          <a:ea typeface="微軟正黑體" panose="020B0604030504040204" pitchFamily="34" charset="-120"/>
                        </a:rPr>
                        <a:t>3</a:t>
                      </a:r>
                      <a:r>
                        <a:rPr lang="zh-TW" altLang="en-US" sz="2000" kern="100" dirty="0" smtClean="0">
                          <a:latin typeface="微軟正黑體" panose="020B0604030504040204" pitchFamily="34" charset="-120"/>
                          <a:ea typeface="微軟正黑體" panose="020B0604030504040204" pitchFamily="34" charset="-120"/>
                        </a:rPr>
                        <a:t>月</a:t>
                      </a:r>
                      <a:r>
                        <a:rPr lang="en-US" altLang="zh-TW" sz="2000" kern="100" dirty="0" smtClean="0">
                          <a:latin typeface="微軟正黑體" panose="020B0604030504040204" pitchFamily="34" charset="-120"/>
                          <a:ea typeface="微軟正黑體" panose="020B0604030504040204" pitchFamily="34" charset="-120"/>
                        </a:rPr>
                        <a:t>5</a:t>
                      </a:r>
                      <a:r>
                        <a:rPr lang="zh-TW" altLang="en-US" sz="2000" kern="100" dirty="0" smtClean="0">
                          <a:latin typeface="微軟正黑體" panose="020B0604030504040204" pitchFamily="34" charset="-120"/>
                          <a:ea typeface="微軟正黑體" panose="020B0604030504040204" pitchFamily="34" charset="-120"/>
                        </a:rPr>
                        <a:t>日</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四</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a:t>
                      </a:r>
                      <a:r>
                        <a:rPr lang="en-US" altLang="zh-TW" sz="2000" kern="100" dirty="0" smtClean="0">
                          <a:latin typeface="微軟正黑體" panose="020B0604030504040204" pitchFamily="34" charset="-120"/>
                          <a:ea typeface="微軟正黑體" panose="020B0604030504040204" pitchFamily="34" charset="-120"/>
                        </a:rPr>
                        <a:t>3</a:t>
                      </a:r>
                      <a:r>
                        <a:rPr lang="zh-TW" altLang="en-US" sz="2000" kern="100" dirty="0" smtClean="0">
                          <a:latin typeface="微軟正黑體" panose="020B0604030504040204" pitchFamily="34" charset="-120"/>
                          <a:ea typeface="微軟正黑體" panose="020B0604030504040204" pitchFamily="34" charset="-120"/>
                        </a:rPr>
                        <a:t>月</a:t>
                      </a:r>
                      <a:r>
                        <a:rPr lang="en-US" altLang="zh-TW" sz="2000" kern="100" dirty="0" smtClean="0">
                          <a:latin typeface="微軟正黑體" panose="020B0604030504040204" pitchFamily="34" charset="-120"/>
                          <a:ea typeface="微軟正黑體" panose="020B0604030504040204" pitchFamily="34" charset="-120"/>
                        </a:rPr>
                        <a:t>6</a:t>
                      </a:r>
                      <a:r>
                        <a:rPr lang="zh-TW" altLang="en-US" sz="2000" kern="100" dirty="0" smtClean="0">
                          <a:latin typeface="微軟正黑體" panose="020B0604030504040204" pitchFamily="34" charset="-120"/>
                          <a:ea typeface="微軟正黑體" panose="020B0604030504040204" pitchFamily="34" charset="-120"/>
                        </a:rPr>
                        <a:t>日</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五</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至經國國中領取</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nchor="ctr"/>
                </a:tc>
                <a:extLst>
                  <a:ext uri="{0D108BD9-81ED-4DB2-BD59-A6C34878D82A}">
                    <a16:rowId xmlns:a16="http://schemas.microsoft.com/office/drawing/2014/main" val="10004"/>
                  </a:ext>
                </a:extLst>
              </a:tr>
              <a:tr h="495754">
                <a:tc>
                  <a:txBody>
                    <a:bodyPr/>
                    <a:lstStyle/>
                    <a:p>
                      <a:pPr marL="0" indent="0" algn="ctr">
                        <a:spcAft>
                          <a:spcPts val="0"/>
                        </a:spcAft>
                        <a:buFont typeface="+mj-lt"/>
                        <a:buNone/>
                      </a:pPr>
                      <a:r>
                        <a:rPr lang="zh-TW" altLang="en-US" sz="2000" kern="100" dirty="0" smtClean="0">
                          <a:latin typeface="微軟正黑體" panose="020B0604030504040204" pitchFamily="34" charset="-120"/>
                          <a:ea typeface="微軟正黑體" panose="020B0604030504040204" pitchFamily="34" charset="-120"/>
                        </a:rPr>
                        <a:t>初選</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創造能力評量</a:t>
                      </a:r>
                      <a:r>
                        <a:rPr lang="en-US" altLang="zh-TW" sz="2000" kern="100" dirty="0" smtClean="0">
                          <a:latin typeface="微軟正黑體" panose="020B0604030504040204" pitchFamily="34" charset="-120"/>
                          <a:ea typeface="微軟正黑體" panose="020B0604030504040204" pitchFamily="34" charset="-120"/>
                        </a:rPr>
                        <a:t>1)</a:t>
                      </a:r>
                      <a:endParaRPr lang="zh-TW" sz="2000" b="1" kern="100" dirty="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l">
                        <a:lnSpc>
                          <a:spcPct val="100000"/>
                        </a:lnSpc>
                        <a:spcAft>
                          <a:spcPts val="0"/>
                        </a:spcAft>
                      </a:pPr>
                      <a:r>
                        <a:rPr lang="en-US" altLang="zh-TW" sz="2000" kern="100" dirty="0" smtClean="0">
                          <a:solidFill>
                            <a:srgbClr val="FF0000"/>
                          </a:solidFill>
                          <a:latin typeface="微軟正黑體" panose="020B0604030504040204" pitchFamily="34" charset="-120"/>
                          <a:ea typeface="微軟正黑體" panose="020B0604030504040204" pitchFamily="34" charset="-120"/>
                        </a:rPr>
                        <a:t>3</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14(</a:t>
                      </a:r>
                      <a:r>
                        <a:rPr lang="zh-TW" altLang="en-US" sz="2000" kern="100" dirty="0" smtClean="0">
                          <a:solidFill>
                            <a:srgbClr val="FF0000"/>
                          </a:solidFill>
                          <a:latin typeface="微軟正黑體" panose="020B0604030504040204" pitchFamily="34" charset="-120"/>
                          <a:ea typeface="微軟正黑體" panose="020B0604030504040204" pitchFamily="34" charset="-120"/>
                        </a:rPr>
                        <a:t>六</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nchor="ctr"/>
                </a:tc>
                <a:extLst>
                  <a:ext uri="{0D108BD9-81ED-4DB2-BD59-A6C34878D82A}">
                    <a16:rowId xmlns:a16="http://schemas.microsoft.com/office/drawing/2014/main" val="10005"/>
                  </a:ext>
                </a:extLst>
              </a:tr>
              <a:tr h="865074">
                <a:tc>
                  <a:txBody>
                    <a:bodyPr/>
                    <a:lstStyle/>
                    <a:p>
                      <a:pPr marL="0" marR="0" indent="0" algn="ctr" defTabSz="914400" rtl="0" eaLnBrk="1" fontAlgn="auto" latinLnBrk="0" hangingPunct="1">
                        <a:lnSpc>
                          <a:spcPct val="100000"/>
                        </a:lnSpc>
                        <a:spcBef>
                          <a:spcPts val="0"/>
                        </a:spcBef>
                        <a:spcAft>
                          <a:spcPts val="0"/>
                        </a:spcAft>
                        <a:buClrTx/>
                        <a:buSzTx/>
                        <a:buFont typeface="+mj-lt"/>
                        <a:buNone/>
                        <a:defRPr/>
                      </a:pPr>
                      <a:r>
                        <a:rPr lang="zh-TW" altLang="en-US" sz="2000" kern="100" dirty="0" smtClean="0">
                          <a:latin typeface="微軟正黑體" panose="020B0604030504040204" pitchFamily="34" charset="-120"/>
                          <a:ea typeface="微軟正黑體" panose="020B0604030504040204" pitchFamily="34" charset="-120"/>
                        </a:rPr>
                        <a:t>初選鑑定公告</a:t>
                      </a:r>
                      <a:endParaRPr lang="zh-TW"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2000" kern="100" dirty="0" smtClean="0">
                          <a:latin typeface="微軟正黑體" panose="020B0604030504040204" pitchFamily="34" charset="-120"/>
                          <a:ea typeface="微軟正黑體" panose="020B0604030504040204" pitchFamily="34" charset="-120"/>
                        </a:rPr>
                        <a:t>3</a:t>
                      </a:r>
                      <a:r>
                        <a:rPr lang="zh-TW" altLang="en-US" sz="2000" kern="100" dirty="0" smtClean="0">
                          <a:latin typeface="微軟正黑體" panose="020B0604030504040204" pitchFamily="34" charset="-120"/>
                          <a:ea typeface="微軟正黑體" panose="020B0604030504040204" pitchFamily="34" charset="-120"/>
                        </a:rPr>
                        <a:t>月</a:t>
                      </a:r>
                      <a:r>
                        <a:rPr lang="en-US" altLang="zh-TW" sz="2000" kern="100" dirty="0" smtClean="0">
                          <a:latin typeface="微軟正黑體" panose="020B0604030504040204" pitchFamily="34" charset="-120"/>
                          <a:ea typeface="微軟正黑體" panose="020B0604030504040204" pitchFamily="34" charset="-120"/>
                        </a:rPr>
                        <a:t>23</a:t>
                      </a:r>
                      <a:r>
                        <a:rPr lang="zh-TW" altLang="en-US" sz="2000" kern="100" dirty="0" smtClean="0">
                          <a:latin typeface="微軟正黑體" panose="020B0604030504040204" pitchFamily="34" charset="-120"/>
                          <a:ea typeface="微軟正黑體" panose="020B0604030504040204" pitchFamily="34" charset="-120"/>
                        </a:rPr>
                        <a:t>日</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一</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公告於本市政府教育局、資優教育資源中心及經國國中網站，並寄發初選結果通知單</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tc>
                <a:extLst>
                  <a:ext uri="{0D108BD9-81ED-4DB2-BD59-A6C34878D82A}">
                    <a16:rowId xmlns:a16="http://schemas.microsoft.com/office/drawing/2014/main" val="10006"/>
                  </a:ext>
                </a:extLst>
              </a:tr>
              <a:tr h="455542">
                <a:tc>
                  <a:txBody>
                    <a:bodyPr/>
                    <a:lstStyle/>
                    <a:p>
                      <a:pPr marL="0" marR="0" indent="0" algn="ctr" defTabSz="914400" rtl="0" eaLnBrk="1" fontAlgn="auto" latinLnBrk="0" hangingPunct="1">
                        <a:lnSpc>
                          <a:spcPct val="100000"/>
                        </a:lnSpc>
                        <a:spcBef>
                          <a:spcPts val="0"/>
                        </a:spcBef>
                        <a:spcAft>
                          <a:spcPts val="0"/>
                        </a:spcAft>
                        <a:buClrTx/>
                        <a:buSzTx/>
                        <a:buFont typeface="+mj-lt"/>
                        <a:buNone/>
                        <a:defRPr/>
                      </a:pPr>
                      <a:r>
                        <a:rPr lang="zh-TW" altLang="en-US" sz="2000" kern="100" dirty="0" smtClean="0">
                          <a:latin typeface="微軟正黑體" panose="020B0604030504040204" pitchFamily="34" charset="-120"/>
                          <a:ea typeface="微軟正黑體" panose="020B0604030504040204" pitchFamily="34" charset="-120"/>
                        </a:rPr>
                        <a:t>複選報名</a:t>
                      </a:r>
                      <a:endParaRPr lang="zh-TW"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2000" kern="100" dirty="0" smtClean="0">
                          <a:solidFill>
                            <a:srgbClr val="FF0000"/>
                          </a:solidFill>
                          <a:latin typeface="微軟正黑體" panose="020B0604030504040204" pitchFamily="34" charset="-120"/>
                          <a:ea typeface="微軟正黑體" panose="020B0604030504040204" pitchFamily="34" charset="-120"/>
                        </a:rPr>
                        <a:t>3</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29</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3</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30</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一</a:t>
                      </a:r>
                      <a:r>
                        <a:rPr lang="en-US" altLang="zh-TW" sz="2000" kern="100" dirty="0" smtClean="0">
                          <a:solidFill>
                            <a:srgbClr val="FF0000"/>
                          </a:solidFill>
                          <a:latin typeface="微軟正黑體" panose="020B0604030504040204" pitchFamily="34" charset="-120"/>
                          <a:ea typeface="微軟正黑體" panose="020B0604030504040204" pitchFamily="34" charset="-120"/>
                        </a:rPr>
                        <a:t>) 9</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16</a:t>
                      </a:r>
                      <a:r>
                        <a:rPr lang="zh-TW" altLang="en-US" sz="2000" kern="100" dirty="0" smtClean="0">
                          <a:solidFill>
                            <a:srgbClr val="FF0000"/>
                          </a:solidFill>
                          <a:latin typeface="微軟正黑體" panose="020B0604030504040204" pitchFamily="34" charset="-120"/>
                          <a:ea typeface="微軟正黑體" panose="020B0604030504040204" pitchFamily="34" charset="-120"/>
                        </a:rPr>
                        <a:t>：</a:t>
                      </a:r>
                      <a:r>
                        <a:rPr lang="en-US" altLang="zh-TW" sz="2000" kern="100" dirty="0" smtClean="0">
                          <a:solidFill>
                            <a:srgbClr val="FF0000"/>
                          </a:solidFill>
                          <a:latin typeface="微軟正黑體" panose="020B0604030504040204" pitchFamily="34" charset="-120"/>
                          <a:ea typeface="微軟正黑體" panose="020B0604030504040204" pitchFamily="34" charset="-120"/>
                        </a:rPr>
                        <a:t>00</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tc>
                <a:extLst>
                  <a:ext uri="{0D108BD9-81ED-4DB2-BD59-A6C34878D82A}">
                    <a16:rowId xmlns:a16="http://schemas.microsoft.com/office/drawing/2014/main" val="10007"/>
                  </a:ext>
                </a:extLst>
              </a:tr>
              <a:tr h="480885">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zh-TW" altLang="en-US" sz="2000" kern="100" dirty="0" smtClean="0">
                          <a:latin typeface="微軟正黑體" panose="020B0604030504040204" pitchFamily="34" charset="-120"/>
                          <a:ea typeface="微軟正黑體" panose="020B0604030504040204" pitchFamily="34" charset="-120"/>
                        </a:rPr>
                        <a:t>複選</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創造能力評量</a:t>
                      </a:r>
                      <a:r>
                        <a:rPr lang="en-US" altLang="zh-TW" sz="2000" kern="100" dirty="0" smtClean="0">
                          <a:latin typeface="微軟正黑體" panose="020B0604030504040204" pitchFamily="34" charset="-120"/>
                          <a:ea typeface="微軟正黑體" panose="020B0604030504040204" pitchFamily="34" charset="-120"/>
                        </a:rPr>
                        <a:t>2)</a:t>
                      </a:r>
                      <a:endParaRPr lang="zh-TW"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l">
                        <a:lnSpc>
                          <a:spcPct val="150000"/>
                        </a:lnSpc>
                        <a:spcAft>
                          <a:spcPts val="0"/>
                        </a:spcAft>
                      </a:pPr>
                      <a:r>
                        <a:rPr lang="en-US" altLang="zh-TW" sz="2000" kern="100" dirty="0" smtClean="0">
                          <a:solidFill>
                            <a:srgbClr val="FF0000"/>
                          </a:solidFill>
                          <a:latin typeface="微軟正黑體" panose="020B0604030504040204" pitchFamily="34" charset="-120"/>
                          <a:ea typeface="微軟正黑體" panose="020B0604030504040204" pitchFamily="34" charset="-120"/>
                        </a:rPr>
                        <a:t>4</a:t>
                      </a:r>
                      <a:r>
                        <a:rPr lang="zh-TW" altLang="en-US" sz="2000" kern="100" dirty="0" smtClean="0">
                          <a:solidFill>
                            <a:srgbClr val="FF0000"/>
                          </a:solidFill>
                          <a:latin typeface="微軟正黑體" panose="020B0604030504040204" pitchFamily="34" charset="-120"/>
                          <a:ea typeface="微軟正黑體" panose="020B0604030504040204" pitchFamily="34" charset="-120"/>
                        </a:rPr>
                        <a:t>月</a:t>
                      </a:r>
                      <a:r>
                        <a:rPr lang="en-US" altLang="zh-TW" sz="2000" kern="100" dirty="0" smtClean="0">
                          <a:solidFill>
                            <a:srgbClr val="FF0000"/>
                          </a:solidFill>
                          <a:latin typeface="微軟正黑體" panose="020B0604030504040204" pitchFamily="34" charset="-120"/>
                          <a:ea typeface="微軟正黑體" panose="020B0604030504040204" pitchFamily="34" charset="-120"/>
                        </a:rPr>
                        <a:t>11</a:t>
                      </a:r>
                      <a:r>
                        <a:rPr lang="zh-TW" altLang="en-US" sz="2000" kern="100" dirty="0" smtClean="0">
                          <a:solidFill>
                            <a:srgbClr val="FF0000"/>
                          </a:solidFill>
                          <a:latin typeface="微軟正黑體" panose="020B0604030504040204" pitchFamily="34" charset="-120"/>
                          <a:ea typeface="微軟正黑體" panose="020B0604030504040204" pitchFamily="34" charset="-120"/>
                        </a:rPr>
                        <a:t>日</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六</a:t>
                      </a: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tc>
                <a:extLst>
                  <a:ext uri="{0D108BD9-81ED-4DB2-BD59-A6C34878D82A}">
                    <a16:rowId xmlns:a16="http://schemas.microsoft.com/office/drawing/2014/main" val="10008"/>
                  </a:ext>
                </a:extLst>
              </a:tr>
              <a:tr h="865074">
                <a:tc>
                  <a:txBody>
                    <a:bodyPr/>
                    <a:lstStyle/>
                    <a:p>
                      <a:pPr marL="0" marR="0" indent="0" algn="ctr" defTabSz="914400" rtl="0" eaLnBrk="1" fontAlgn="auto" latinLnBrk="0" hangingPunct="1">
                        <a:lnSpc>
                          <a:spcPct val="100000"/>
                        </a:lnSpc>
                        <a:spcBef>
                          <a:spcPts val="0"/>
                        </a:spcBef>
                        <a:spcAft>
                          <a:spcPts val="0"/>
                        </a:spcAft>
                        <a:buClrTx/>
                        <a:buSzTx/>
                        <a:buFont typeface="+mj-lt"/>
                        <a:buNone/>
                        <a:defRPr/>
                      </a:pPr>
                      <a:r>
                        <a:rPr lang="zh-TW" altLang="en-US" sz="2000" kern="100" dirty="0" smtClean="0">
                          <a:latin typeface="微軟正黑體" panose="020B0604030504040204" pitchFamily="34" charset="-120"/>
                          <a:ea typeface="微軟正黑體" panose="020B0604030504040204" pitchFamily="34" charset="-120"/>
                        </a:rPr>
                        <a:t>鑑定結果公告</a:t>
                      </a:r>
                      <a:endParaRPr lang="zh-TW" altLang="zh-TW" sz="2000" b="1" kern="100" dirty="0" smtClean="0">
                        <a:latin typeface="微軟正黑體" panose="020B0604030504040204" pitchFamily="34" charset="-120"/>
                        <a:ea typeface="微軟正黑體" panose="020B0604030504040204" pitchFamily="34" charset="-120"/>
                        <a:cs typeface="Times New Roman" panose="02020603050405020304"/>
                      </a:endParaRPr>
                    </a:p>
                  </a:txBody>
                  <a:tcPr marL="68580" marR="68580" marT="0" marB="0" anchor="ctr"/>
                </a:tc>
                <a:tc>
                  <a:txBody>
                    <a:bodyPr/>
                    <a:lstStyle/>
                    <a:p>
                      <a:pPr algn="l">
                        <a:lnSpc>
                          <a:spcPct val="150000"/>
                        </a:lnSpc>
                        <a:spcAft>
                          <a:spcPts val="0"/>
                        </a:spcAft>
                      </a:pPr>
                      <a:r>
                        <a:rPr lang="en-US" altLang="zh-TW" sz="2000" kern="100" dirty="0" smtClean="0">
                          <a:latin typeface="微軟正黑體" panose="020B0604030504040204" pitchFamily="34" charset="-120"/>
                          <a:ea typeface="微軟正黑體" panose="020B0604030504040204" pitchFamily="34" charset="-120"/>
                        </a:rPr>
                        <a:t>4</a:t>
                      </a:r>
                      <a:r>
                        <a:rPr lang="zh-TW" altLang="en-US" sz="2000" kern="100" dirty="0" smtClean="0">
                          <a:latin typeface="微軟正黑體" panose="020B0604030504040204" pitchFamily="34" charset="-120"/>
                          <a:ea typeface="微軟正黑體" panose="020B0604030504040204" pitchFamily="34" charset="-120"/>
                        </a:rPr>
                        <a:t>月</a:t>
                      </a:r>
                      <a:r>
                        <a:rPr lang="en-US" altLang="zh-TW" sz="2000" kern="100" dirty="0" smtClean="0">
                          <a:latin typeface="微軟正黑體" panose="020B0604030504040204" pitchFamily="34" charset="-120"/>
                          <a:ea typeface="微軟正黑體" panose="020B0604030504040204" pitchFamily="34" charset="-120"/>
                        </a:rPr>
                        <a:t>17</a:t>
                      </a:r>
                      <a:r>
                        <a:rPr lang="zh-TW" altLang="en-US" sz="2000" kern="100" dirty="0" smtClean="0">
                          <a:latin typeface="微軟正黑體" panose="020B0604030504040204" pitchFamily="34" charset="-120"/>
                          <a:ea typeface="微軟正黑體" panose="020B0604030504040204" pitchFamily="34" charset="-120"/>
                        </a:rPr>
                        <a:t>日</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五</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公告於本市政府教育局、資優教育</a:t>
                      </a:r>
                      <a:endParaRPr lang="en-US" altLang="zh-TW" sz="2000" kern="100" dirty="0" smtClean="0">
                        <a:latin typeface="微軟正黑體" panose="020B0604030504040204" pitchFamily="34" charset="-120"/>
                        <a:ea typeface="微軟正黑體" panose="020B0604030504040204" pitchFamily="34" charset="-120"/>
                      </a:endParaRPr>
                    </a:p>
                    <a:p>
                      <a:pPr algn="l">
                        <a:lnSpc>
                          <a:spcPct val="150000"/>
                        </a:lnSpc>
                        <a:spcAft>
                          <a:spcPts val="0"/>
                        </a:spcAft>
                      </a:pPr>
                      <a:r>
                        <a:rPr lang="zh-TW" altLang="en-US" sz="2000" kern="100" dirty="0" smtClean="0">
                          <a:latin typeface="微軟正黑體" panose="020B0604030504040204" pitchFamily="34" charset="-120"/>
                          <a:ea typeface="微軟正黑體" panose="020B0604030504040204" pitchFamily="34" charset="-120"/>
                        </a:rPr>
                        <a:t>資源中心及經國國中網站</a:t>
                      </a:r>
                      <a:endPar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a:endParaRPr>
                    </a:p>
                  </a:txBody>
                  <a:tcPr marL="114300" marR="114300" marT="0" marB="0"/>
                </a:tc>
                <a:extLst>
                  <a:ext uri="{0D108BD9-81ED-4DB2-BD59-A6C34878D82A}">
                    <a16:rowId xmlns:a16="http://schemas.microsoft.com/office/drawing/2014/main" val="10009"/>
                  </a:ext>
                </a:extLst>
              </a:tr>
            </a:tbl>
          </a:graphicData>
        </a:graphic>
      </p:graphicFrame>
      <p:sp>
        <p:nvSpPr>
          <p:cNvPr id="4" name="圓角矩形圖說文字 3"/>
          <p:cNvSpPr/>
          <p:nvPr/>
        </p:nvSpPr>
        <p:spPr>
          <a:xfrm>
            <a:off x="9426057" y="4389490"/>
            <a:ext cx="2270644" cy="658524"/>
          </a:xfrm>
          <a:prstGeom prst="wedgeRoundRectCallout">
            <a:avLst>
              <a:gd name="adj1" fmla="val -60367"/>
              <a:gd name="adj2" fmla="val 466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 name="文字方塊 5"/>
          <p:cNvSpPr txBox="1"/>
          <p:nvPr/>
        </p:nvSpPr>
        <p:spPr>
          <a:xfrm>
            <a:off x="9485568" y="4463239"/>
            <a:ext cx="2211132" cy="584775"/>
          </a:xfrm>
          <a:prstGeom prst="rect">
            <a:avLst/>
          </a:prstGeom>
          <a:noFill/>
        </p:spPr>
        <p:txBody>
          <a:bodyPr wrap="square" rtlCol="0">
            <a:spAutoFit/>
          </a:bodyPr>
          <a:lstStyle/>
          <a:p>
            <a:r>
              <a:rPr lang="en-US" altLang="zh-TW" sz="1600" b="1" u="sng" dirty="0" smtClean="0">
                <a:latin typeface="微軟正黑體" panose="020B0604030504040204" pitchFamily="34" charset="-120"/>
                <a:ea typeface="微軟正黑體" panose="020B0604030504040204" pitchFamily="34" charset="-120"/>
              </a:rPr>
              <a:t>3/27(</a:t>
            </a:r>
            <a:r>
              <a:rPr lang="zh-TW" altLang="en-US" sz="1600" b="1" u="sng" dirty="0" smtClean="0">
                <a:latin typeface="微軟正黑體" panose="020B0604030504040204" pitchFamily="34" charset="-120"/>
                <a:ea typeface="微軟正黑體" panose="020B0604030504040204" pitchFamily="34" charset="-120"/>
              </a:rPr>
              <a:t>五</a:t>
            </a:r>
            <a:r>
              <a:rPr lang="en-US" altLang="zh-TW" sz="1600" b="1" u="sng" dirty="0" smtClean="0">
                <a:latin typeface="微軟正黑體" panose="020B0604030504040204" pitchFamily="34" charset="-120"/>
                <a:ea typeface="微軟正黑體" panose="020B0604030504040204" pitchFamily="34" charset="-120"/>
              </a:rPr>
              <a:t>)9-11</a:t>
            </a:r>
            <a:r>
              <a:rPr lang="zh-TW" altLang="en-US" sz="1600" b="1" u="sng" dirty="0" smtClean="0">
                <a:latin typeface="微軟正黑體" panose="020B0604030504040204" pitchFamily="34" charset="-120"/>
                <a:ea typeface="微軟正黑體" panose="020B0604030504040204" pitchFamily="34" charset="-120"/>
              </a:rPr>
              <a:t>時初選結果</a:t>
            </a:r>
            <a:r>
              <a:rPr lang="zh-TW" altLang="en-US" sz="1600" b="1" dirty="0" smtClean="0">
                <a:latin typeface="微軟正黑體" panose="020B0604030504040204" pitchFamily="34" charset="-120"/>
                <a:ea typeface="微軟正黑體" panose="020B0604030504040204" pitchFamily="34" charset="-120"/>
              </a:rPr>
              <a:t>複查</a:t>
            </a:r>
            <a:r>
              <a:rPr lang="zh-TW" altLang="en-US" sz="1600" b="1" dirty="0">
                <a:latin typeface="微軟正黑體" panose="020B0604030504040204" pitchFamily="34" charset="-120"/>
                <a:ea typeface="微軟正黑體" panose="020B0604030504040204" pitchFamily="34" charset="-120"/>
              </a:rPr>
              <a:t>申請</a:t>
            </a:r>
          </a:p>
        </p:txBody>
      </p:sp>
      <p:sp>
        <p:nvSpPr>
          <p:cNvPr id="8" name="圓角矩形圖說文字 7"/>
          <p:cNvSpPr/>
          <p:nvPr/>
        </p:nvSpPr>
        <p:spPr>
          <a:xfrm>
            <a:off x="9692757" y="5991159"/>
            <a:ext cx="2270644" cy="658524"/>
          </a:xfrm>
          <a:prstGeom prst="wedgeRoundRectCallout">
            <a:avLst>
              <a:gd name="adj1" fmla="val -60367"/>
              <a:gd name="adj2" fmla="val 466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9" name="文字方塊 8"/>
          <p:cNvSpPr txBox="1"/>
          <p:nvPr/>
        </p:nvSpPr>
        <p:spPr>
          <a:xfrm>
            <a:off x="9752268" y="6064908"/>
            <a:ext cx="2211132" cy="584775"/>
          </a:xfrm>
          <a:prstGeom prst="rect">
            <a:avLst/>
          </a:prstGeom>
          <a:noFill/>
        </p:spPr>
        <p:txBody>
          <a:bodyPr wrap="square" rtlCol="0">
            <a:spAutoFit/>
          </a:bodyPr>
          <a:lstStyle/>
          <a:p>
            <a:r>
              <a:rPr lang="en-US" altLang="zh-TW" sz="1600" b="1" u="sng" dirty="0" smtClean="0">
                <a:latin typeface="微軟正黑體" panose="020B0604030504040204" pitchFamily="34" charset="-120"/>
                <a:ea typeface="微軟正黑體" panose="020B0604030504040204" pitchFamily="34" charset="-120"/>
              </a:rPr>
              <a:t>4/22(</a:t>
            </a:r>
            <a:r>
              <a:rPr lang="zh-TW" altLang="en-US" sz="1600" b="1" u="sng" dirty="0">
                <a:latin typeface="微軟正黑體" panose="020B0604030504040204" pitchFamily="34" charset="-120"/>
                <a:ea typeface="微軟正黑體" panose="020B0604030504040204" pitchFamily="34" charset="-120"/>
              </a:rPr>
              <a:t>三</a:t>
            </a:r>
            <a:r>
              <a:rPr lang="en-US" altLang="zh-TW" sz="1600" b="1" u="sng" dirty="0" smtClean="0">
                <a:latin typeface="微軟正黑體" panose="020B0604030504040204" pitchFamily="34" charset="-120"/>
                <a:ea typeface="微軟正黑體" panose="020B0604030504040204" pitchFamily="34" charset="-120"/>
              </a:rPr>
              <a:t>)9-11</a:t>
            </a:r>
            <a:r>
              <a:rPr lang="zh-TW" altLang="en-US" sz="1600" b="1" u="sng" dirty="0" smtClean="0">
                <a:latin typeface="微軟正黑體" panose="020B0604030504040204" pitchFamily="34" charset="-120"/>
                <a:ea typeface="微軟正黑體" panose="020B0604030504040204" pitchFamily="34" charset="-120"/>
              </a:rPr>
              <a:t>時複選結果</a:t>
            </a:r>
            <a:r>
              <a:rPr lang="zh-TW" altLang="en-US" sz="1600" b="1" dirty="0" smtClean="0">
                <a:latin typeface="微軟正黑體" panose="020B0604030504040204" pitchFamily="34" charset="-120"/>
                <a:ea typeface="微軟正黑體" panose="020B0604030504040204" pitchFamily="34" charset="-120"/>
              </a:rPr>
              <a:t>複查</a:t>
            </a:r>
            <a:r>
              <a:rPr lang="zh-TW" altLang="en-US" sz="1600" b="1" dirty="0">
                <a:latin typeface="微軟正黑體" panose="020B0604030504040204" pitchFamily="34" charset="-120"/>
                <a:ea typeface="微軟正黑體" panose="020B0604030504040204" pitchFamily="34" charset="-120"/>
              </a:rPr>
              <a:t>申請</a:t>
            </a:r>
          </a:p>
        </p:txBody>
      </p:sp>
    </p:spTree>
    <p:extLst>
      <p:ext uri="{BB962C8B-B14F-4D97-AF65-F5344CB8AC3E}">
        <p14:creationId xmlns:p14="http://schemas.microsoft.com/office/powerpoint/2010/main" val="307630294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70492" y="1891598"/>
            <a:ext cx="5902665" cy="716658"/>
          </a:xfrm>
        </p:spPr>
        <p:txBody>
          <a:bodyPr>
            <a:normAutofit/>
          </a:bodyPr>
          <a:lstStyle/>
          <a:p>
            <a:r>
              <a:rPr lang="zh-TW" altLang="en-US" dirty="0" smtClean="0"/>
              <a:t>管道一：</a:t>
            </a:r>
            <a:r>
              <a:rPr lang="zh-TW" altLang="zh-TW" dirty="0" smtClean="0">
                <a:cs typeface="Times New Roman" panose="02020603050405020304" pitchFamily="18" charset="0"/>
              </a:rPr>
              <a:t>採</a:t>
            </a:r>
            <a:r>
              <a:rPr lang="zh-TW" altLang="zh-TW" dirty="0">
                <a:cs typeface="Times New Roman" panose="02020603050405020304" pitchFamily="18" charset="0"/>
              </a:rPr>
              <a:t>評量</a:t>
            </a:r>
            <a:r>
              <a:rPr lang="zh-TW" altLang="zh-TW" dirty="0" smtClean="0">
                <a:cs typeface="Times New Roman" panose="02020603050405020304" pitchFamily="18" charset="0"/>
              </a:rPr>
              <a:t>方式</a:t>
            </a:r>
            <a:endParaRPr lang="zh-TW" altLang="en-US" dirty="0" smtClean="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60670959"/>
              </p:ext>
            </p:extLst>
          </p:nvPr>
        </p:nvGraphicFramePr>
        <p:xfrm>
          <a:off x="926192" y="2868447"/>
          <a:ext cx="10553697" cy="2121273"/>
        </p:xfrm>
        <a:graphic>
          <a:graphicData uri="http://schemas.openxmlformats.org/drawingml/2006/table">
            <a:tbl>
              <a:tblPr/>
              <a:tblGrid>
                <a:gridCol w="3026151">
                  <a:extLst>
                    <a:ext uri="{9D8B030D-6E8A-4147-A177-3AD203B41FA5}">
                      <a16:colId xmlns:a16="http://schemas.microsoft.com/office/drawing/2014/main" val="20000"/>
                    </a:ext>
                  </a:extLst>
                </a:gridCol>
                <a:gridCol w="3982121">
                  <a:extLst>
                    <a:ext uri="{9D8B030D-6E8A-4147-A177-3AD203B41FA5}">
                      <a16:colId xmlns:a16="http://schemas.microsoft.com/office/drawing/2014/main" val="20001"/>
                    </a:ext>
                  </a:extLst>
                </a:gridCol>
                <a:gridCol w="3545425">
                  <a:extLst>
                    <a:ext uri="{9D8B030D-6E8A-4147-A177-3AD203B41FA5}">
                      <a16:colId xmlns:a16="http://schemas.microsoft.com/office/drawing/2014/main" val="20002"/>
                    </a:ext>
                  </a:extLst>
                </a:gridCol>
              </a:tblGrid>
              <a:tr h="707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鑑定流程</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鑑定時間</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評</a:t>
                      </a:r>
                      <a:r>
                        <a:rPr kumimoji="0" lang="en-US"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量</a:t>
                      </a:r>
                      <a:r>
                        <a:rPr kumimoji="0" lang="en-US"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項</a:t>
                      </a:r>
                      <a:r>
                        <a:rPr kumimoji="0" lang="en-US"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目</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09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初選</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2400" kern="100" dirty="0" smtClean="0">
                          <a:latin typeface="微軟正黑體" panose="020B0604030504040204" pitchFamily="34" charset="-120"/>
                          <a:ea typeface="微軟正黑體" panose="020B0604030504040204" pitchFamily="34" charset="-120"/>
                          <a:cs typeface="Times New Roman"/>
                        </a:rPr>
                        <a:t>10</a:t>
                      </a:r>
                      <a:r>
                        <a:rPr lang="en-US" altLang="zh-TW" sz="2400" kern="100" dirty="0" smtClean="0">
                          <a:latin typeface="微軟正黑體" panose="020B0604030504040204" pitchFamily="34" charset="-120"/>
                          <a:ea typeface="微軟正黑體" panose="020B0604030504040204" pitchFamily="34" charset="-120"/>
                          <a:cs typeface="Times New Roman"/>
                        </a:rPr>
                        <a:t>9</a:t>
                      </a:r>
                      <a:r>
                        <a:rPr lang="zh-TW" sz="2400" kern="100" dirty="0" smtClean="0">
                          <a:latin typeface="微軟正黑體" panose="020B0604030504040204" pitchFamily="34" charset="-120"/>
                          <a:ea typeface="微軟正黑體" panose="020B0604030504040204" pitchFamily="34" charset="-120"/>
                          <a:cs typeface="Times New Roman"/>
                        </a:rPr>
                        <a:t>年</a:t>
                      </a:r>
                      <a:r>
                        <a:rPr lang="en-US" altLang="zh-TW" sz="2400" kern="100" dirty="0">
                          <a:latin typeface="微軟正黑體" panose="020B0604030504040204" pitchFamily="34" charset="-120"/>
                          <a:ea typeface="微軟正黑體" panose="020B0604030504040204" pitchFamily="34" charset="-120"/>
                          <a:cs typeface="Times New Roman"/>
                        </a:rPr>
                        <a:t>3</a:t>
                      </a:r>
                      <a:r>
                        <a:rPr lang="zh-TW" sz="2400" kern="100" dirty="0" smtClean="0">
                          <a:latin typeface="微軟正黑體" panose="020B0604030504040204" pitchFamily="34" charset="-120"/>
                          <a:ea typeface="微軟正黑體" panose="020B0604030504040204" pitchFamily="34" charset="-120"/>
                          <a:cs typeface="Times New Roman"/>
                        </a:rPr>
                        <a:t>月</a:t>
                      </a:r>
                      <a:r>
                        <a:rPr lang="en-US" altLang="zh-TW" sz="2400" kern="100" dirty="0" smtClean="0">
                          <a:latin typeface="微軟正黑體" panose="020B0604030504040204" pitchFamily="34" charset="-120"/>
                          <a:ea typeface="微軟正黑體" panose="020B0604030504040204" pitchFamily="34" charset="-120"/>
                          <a:cs typeface="Times New Roman"/>
                        </a:rPr>
                        <a:t>14</a:t>
                      </a:r>
                      <a:r>
                        <a:rPr lang="zh-TW" sz="2400" kern="100" dirty="0" smtClean="0">
                          <a:latin typeface="微軟正黑體" panose="020B0604030504040204" pitchFamily="34" charset="-120"/>
                          <a:ea typeface="微軟正黑體" panose="020B0604030504040204" pitchFamily="34" charset="-120"/>
                          <a:cs typeface="Times New Roman"/>
                        </a:rPr>
                        <a:t>日</a:t>
                      </a:r>
                      <a:r>
                        <a:rPr lang="zh-TW" sz="2400" kern="100" dirty="0">
                          <a:latin typeface="微軟正黑體" panose="020B0604030504040204" pitchFamily="34" charset="-120"/>
                          <a:ea typeface="微軟正黑體" panose="020B0604030504040204" pitchFamily="34" charset="-120"/>
                          <a:cs typeface="Times New Roman"/>
                        </a:rPr>
                        <a:t>（</a:t>
                      </a:r>
                      <a:r>
                        <a:rPr lang="zh-TW" sz="2400" kern="100" dirty="0" smtClean="0">
                          <a:latin typeface="微軟正黑體" panose="020B0604030504040204" pitchFamily="34" charset="-120"/>
                          <a:ea typeface="微軟正黑體" panose="020B0604030504040204" pitchFamily="34" charset="-120"/>
                          <a:cs typeface="Times New Roman"/>
                        </a:rPr>
                        <a:t>星期</a:t>
                      </a:r>
                      <a:r>
                        <a:rPr lang="zh-TW" altLang="en-US" sz="2400" kern="100" dirty="0" smtClean="0">
                          <a:latin typeface="微軟正黑體" panose="020B0604030504040204" pitchFamily="34" charset="-120"/>
                          <a:ea typeface="微軟正黑體" panose="020B0604030504040204" pitchFamily="34" charset="-120"/>
                          <a:cs typeface="Times New Roman"/>
                        </a:rPr>
                        <a:t>六</a:t>
                      </a:r>
                      <a:r>
                        <a:rPr lang="zh-TW" sz="2400" kern="100" dirty="0" smtClean="0">
                          <a:latin typeface="微軟正黑體" panose="020B0604030504040204" pitchFamily="34" charset="-120"/>
                          <a:ea typeface="微軟正黑體" panose="020B0604030504040204" pitchFamily="34" charset="-120"/>
                          <a:cs typeface="Times New Roman"/>
                        </a:rPr>
                        <a:t>）</a:t>
                      </a:r>
                      <a:endParaRPr lang="zh-TW" sz="2400" kern="100" dirty="0">
                        <a:latin typeface="微軟正黑體" panose="020B0604030504040204" pitchFamily="34" charset="-120"/>
                        <a:ea typeface="微軟正黑體" panose="020B0604030504040204" pitchFamily="34" charset="-120"/>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endParaRPr kumimoji="0" lang="zh-TW"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09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複選</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2400" kern="100" dirty="0" smtClean="0">
                          <a:latin typeface="微軟正黑體" panose="020B0604030504040204" pitchFamily="34" charset="-120"/>
                          <a:ea typeface="微軟正黑體" panose="020B0604030504040204" pitchFamily="34" charset="-120"/>
                          <a:cs typeface="Times New Roman"/>
                        </a:rPr>
                        <a:t>10</a:t>
                      </a:r>
                      <a:r>
                        <a:rPr lang="en-US" altLang="zh-TW" sz="2400" kern="100" dirty="0" smtClean="0">
                          <a:latin typeface="微軟正黑體" panose="020B0604030504040204" pitchFamily="34" charset="-120"/>
                          <a:ea typeface="微軟正黑體" panose="020B0604030504040204" pitchFamily="34" charset="-120"/>
                          <a:cs typeface="Times New Roman"/>
                        </a:rPr>
                        <a:t>9</a:t>
                      </a:r>
                      <a:r>
                        <a:rPr lang="zh-TW" sz="2400" kern="100" dirty="0" smtClean="0">
                          <a:latin typeface="微軟正黑體" panose="020B0604030504040204" pitchFamily="34" charset="-120"/>
                          <a:ea typeface="微軟正黑體" panose="020B0604030504040204" pitchFamily="34" charset="-120"/>
                          <a:cs typeface="Times New Roman"/>
                        </a:rPr>
                        <a:t>年</a:t>
                      </a:r>
                      <a:r>
                        <a:rPr lang="en-US" altLang="zh-TW" sz="2400" kern="100" dirty="0" smtClean="0">
                          <a:latin typeface="微軟正黑體" panose="020B0604030504040204" pitchFamily="34" charset="-120"/>
                          <a:ea typeface="微軟正黑體" panose="020B0604030504040204" pitchFamily="34" charset="-120"/>
                          <a:cs typeface="Times New Roman"/>
                        </a:rPr>
                        <a:t>4</a:t>
                      </a:r>
                      <a:r>
                        <a:rPr lang="zh-TW" sz="2400" kern="100" dirty="0" smtClean="0">
                          <a:latin typeface="微軟正黑體" panose="020B0604030504040204" pitchFamily="34" charset="-120"/>
                          <a:ea typeface="微軟正黑體" panose="020B0604030504040204" pitchFamily="34" charset="-120"/>
                          <a:cs typeface="Times New Roman"/>
                        </a:rPr>
                        <a:t>月</a:t>
                      </a:r>
                      <a:r>
                        <a:rPr lang="en-US" altLang="zh-TW" sz="2400" kern="100" dirty="0" smtClean="0">
                          <a:latin typeface="微軟正黑體" panose="020B0604030504040204" pitchFamily="34" charset="-120"/>
                          <a:ea typeface="微軟正黑體" panose="020B0604030504040204" pitchFamily="34" charset="-120"/>
                          <a:cs typeface="Times New Roman"/>
                        </a:rPr>
                        <a:t>11</a:t>
                      </a:r>
                      <a:r>
                        <a:rPr lang="zh-TW" sz="2400" kern="100" dirty="0" smtClean="0">
                          <a:latin typeface="微軟正黑體" panose="020B0604030504040204" pitchFamily="34" charset="-120"/>
                          <a:ea typeface="微軟正黑體" panose="020B0604030504040204" pitchFamily="34" charset="-120"/>
                          <a:cs typeface="Times New Roman"/>
                        </a:rPr>
                        <a:t>日</a:t>
                      </a:r>
                      <a:r>
                        <a:rPr lang="zh-TW" sz="2400" kern="100" dirty="0">
                          <a:latin typeface="微軟正黑體" panose="020B0604030504040204" pitchFamily="34" charset="-120"/>
                          <a:ea typeface="微軟正黑體" panose="020B0604030504040204" pitchFamily="34" charset="-120"/>
                          <a:cs typeface="Times New Roman"/>
                        </a:rPr>
                        <a:t>（</a:t>
                      </a:r>
                      <a:r>
                        <a:rPr lang="zh-TW" sz="2400" kern="100" dirty="0" smtClean="0">
                          <a:latin typeface="微軟正黑體" panose="020B0604030504040204" pitchFamily="34" charset="-120"/>
                          <a:ea typeface="微軟正黑體" panose="020B0604030504040204" pitchFamily="34" charset="-120"/>
                          <a:cs typeface="Times New Roman"/>
                        </a:rPr>
                        <a:t>星期</a:t>
                      </a:r>
                      <a:r>
                        <a:rPr lang="zh-TW" altLang="en-US" sz="2400" kern="100" dirty="0" smtClean="0">
                          <a:latin typeface="微軟正黑體" panose="020B0604030504040204" pitchFamily="34" charset="-120"/>
                          <a:ea typeface="微軟正黑體" panose="020B0604030504040204" pitchFamily="34" charset="-120"/>
                          <a:cs typeface="Times New Roman"/>
                        </a:rPr>
                        <a:t>六</a:t>
                      </a:r>
                      <a:r>
                        <a:rPr lang="zh-TW" sz="2400" kern="100" dirty="0" smtClean="0">
                          <a:latin typeface="微軟正黑體" panose="020B0604030504040204" pitchFamily="34" charset="-120"/>
                          <a:ea typeface="微軟正黑體" panose="020B0604030504040204" pitchFamily="34" charset="-120"/>
                          <a:cs typeface="Times New Roman"/>
                        </a:rPr>
                        <a:t>）</a:t>
                      </a:r>
                      <a:endParaRPr lang="zh-TW" sz="2400" kern="100" dirty="0">
                        <a:latin typeface="微軟正黑體" panose="020B0604030504040204" pitchFamily="34" charset="-120"/>
                        <a:ea typeface="微軟正黑體" panose="020B0604030504040204" pitchFamily="34" charset="-120"/>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endParaRPr kumimoji="0" lang="zh-TW" alt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標題 5"/>
          <p:cNvSpPr txBox="1">
            <a:spLocks/>
          </p:cNvSpPr>
          <p:nvPr/>
        </p:nvSpPr>
        <p:spPr>
          <a:xfrm>
            <a:off x="1051290" y="319203"/>
            <a:ext cx="10058402" cy="12192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5400" b="1" i="0" u="none" strike="noStrike" kern="1200" cap="none" spc="0" normalizeH="0" baseline="0" noProof="0" dirty="0" smtClean="0">
                <a:ln>
                  <a:noFill/>
                </a:ln>
                <a:solidFill>
                  <a:schemeClr val="tx1">
                    <a:lumMod val="50000"/>
                  </a:schemeClr>
                </a:solidFill>
                <a:effectLst/>
                <a:uLnTx/>
                <a:uFillTx/>
                <a:latin typeface="微軟正黑體" pitchFamily="34" charset="-120"/>
                <a:ea typeface="微軟正黑體" pitchFamily="34" charset="-120"/>
                <a:cs typeface="+mj-cs"/>
              </a:rPr>
              <a:t>鑑定管道</a:t>
            </a:r>
            <a:endParaRPr kumimoji="0" lang="zh-TW" altLang="en-US" sz="5400" b="1" i="0" u="none" strike="noStrike" kern="1200" cap="none" spc="0" normalizeH="0" baseline="0" noProof="0" dirty="0">
              <a:ln>
                <a:noFill/>
              </a:ln>
              <a:solidFill>
                <a:schemeClr val="tx1">
                  <a:lumMod val="50000"/>
                </a:schemeClr>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302204243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334496" y="1237129"/>
            <a:ext cx="5824257" cy="552164"/>
          </a:xfrm>
        </p:spPr>
        <p:txBody>
          <a:bodyPr>
            <a:normAutofit fontScale="90000"/>
          </a:bodyPr>
          <a:lstStyle/>
          <a:p>
            <a:r>
              <a:rPr lang="zh-TW" altLang="en-US" dirty="0" smtClean="0"/>
              <a:t>管道二：</a:t>
            </a:r>
            <a:r>
              <a:rPr lang="zh-TW" altLang="en-US" dirty="0" smtClean="0">
                <a:cs typeface="Times New Roman" panose="02020603050405020304" pitchFamily="18" charset="0"/>
              </a:rPr>
              <a:t>採</a:t>
            </a:r>
            <a:r>
              <a:rPr lang="zh-TW" altLang="en-US" dirty="0">
                <a:cs typeface="Times New Roman" panose="02020603050405020304" pitchFamily="18" charset="0"/>
              </a:rPr>
              <a:t>書面審查方式</a:t>
            </a:r>
            <a:endParaRPr lang="zh-TW" altLang="en-US" dirty="0" smtClean="0"/>
          </a:p>
        </p:txBody>
      </p:sp>
      <p:graphicFrame>
        <p:nvGraphicFramePr>
          <p:cNvPr id="4" name="表格 3"/>
          <p:cNvGraphicFramePr>
            <a:graphicFrameLocks noGrp="1"/>
          </p:cNvGraphicFramePr>
          <p:nvPr>
            <p:extLst>
              <p:ext uri="{D42A27DB-BD31-4B8C-83A1-F6EECF244321}">
                <p14:modId xmlns:p14="http://schemas.microsoft.com/office/powerpoint/2010/main" val="1162894468"/>
              </p:ext>
            </p:extLst>
          </p:nvPr>
        </p:nvGraphicFramePr>
        <p:xfrm>
          <a:off x="381001" y="1857375"/>
          <a:ext cx="11571651" cy="4362450"/>
        </p:xfrm>
        <a:graphic>
          <a:graphicData uri="http://schemas.openxmlformats.org/drawingml/2006/table">
            <a:tbl>
              <a:tblPr/>
              <a:tblGrid>
                <a:gridCol w="3857217">
                  <a:extLst>
                    <a:ext uri="{9D8B030D-6E8A-4147-A177-3AD203B41FA5}">
                      <a16:colId xmlns:a16="http://schemas.microsoft.com/office/drawing/2014/main" val="20000"/>
                    </a:ext>
                  </a:extLst>
                </a:gridCol>
                <a:gridCol w="2687017">
                  <a:extLst>
                    <a:ext uri="{9D8B030D-6E8A-4147-A177-3AD203B41FA5}">
                      <a16:colId xmlns:a16="http://schemas.microsoft.com/office/drawing/2014/main" val="20001"/>
                    </a:ext>
                  </a:extLst>
                </a:gridCol>
                <a:gridCol w="5027417">
                  <a:extLst>
                    <a:ext uri="{9D8B030D-6E8A-4147-A177-3AD203B41FA5}">
                      <a16:colId xmlns:a16="http://schemas.microsoft.com/office/drawing/2014/main" val="20002"/>
                    </a:ext>
                  </a:extLst>
                </a:gridCol>
              </a:tblGrid>
              <a:tr h="436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申請資格</a:t>
                      </a:r>
                    </a:p>
                  </a:txBody>
                  <a:tcPr marL="90553" marR="905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審查結果公告日期</a:t>
                      </a:r>
                    </a:p>
                  </a:txBody>
                  <a:tcPr marL="90553" marR="905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說明</a:t>
                      </a:r>
                    </a:p>
                  </a:txBody>
                  <a:tcPr marL="90553" marR="905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925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參加政府機關或學術研究機構舉辦之國際性或全國性創造發明競賽表現特別優異，獲前三等獎項</a:t>
                      </a:r>
                      <a:r>
                        <a:rPr kumimoji="0" lang="zh-TW" altLang="en-US"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者</a:t>
                      </a:r>
                      <a:r>
                        <a:rPr kumimoji="0" lang="zh-TW" sz="2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txBody>
                  <a:tcPr marL="90553" marR="905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109</a:t>
                      </a:r>
                      <a:r>
                        <a:rPr kumimoji="0" lang="zh-TW" altLang="en-US"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2</a:t>
                      </a:r>
                      <a:r>
                        <a:rPr kumimoji="0" lang="zh-TW" altLang="en-US"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日</a:t>
                      </a:r>
                      <a:endPar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星期一</a:t>
                      </a:r>
                      <a:r>
                        <a:rPr kumimoji="0" lang="en-US"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zh-TW" sz="28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90553" marR="905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lvl="0" indent="-342900">
                        <a:lnSpc>
                          <a:spcPct val="100000"/>
                        </a:lnSpc>
                        <a:spcAft>
                          <a:spcPts val="0"/>
                        </a:spcAft>
                        <a:buFont typeface="+mj-lt"/>
                        <a:buAutoNum type="arabicPeriod"/>
                      </a:pPr>
                      <a:r>
                        <a:rPr lang="zh-TW" sz="2200" kern="100" dirty="0">
                          <a:latin typeface="微軟正黑體" panose="020B0604030504040204" pitchFamily="34" charset="-120"/>
                          <a:ea typeface="微軟正黑體" panose="020B0604030504040204" pitchFamily="34" charset="-120"/>
                        </a:rPr>
                        <a:t>由鑑定小組參照書面</a:t>
                      </a:r>
                      <a:r>
                        <a:rPr lang="zh-TW" sz="2200" kern="100" dirty="0" smtClean="0">
                          <a:latin typeface="微軟正黑體" panose="020B0604030504040204" pitchFamily="34" charset="-120"/>
                          <a:ea typeface="微軟正黑體" panose="020B0604030504040204" pitchFamily="34" charset="-120"/>
                        </a:rPr>
                        <a:t>審查標準</a:t>
                      </a:r>
                      <a:r>
                        <a:rPr lang="zh-TW" sz="2200" kern="100" dirty="0">
                          <a:latin typeface="微軟正黑體" panose="020B0604030504040204" pitchFamily="34" charset="-120"/>
                          <a:ea typeface="微軟正黑體" panose="020B0604030504040204" pitchFamily="34" charset="-120"/>
                        </a:rPr>
                        <a:t>說明</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附件二</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審議。 </a:t>
                      </a:r>
                    </a:p>
                    <a:p>
                      <a:pPr marL="140335" indent="-228600">
                        <a:lnSpc>
                          <a:spcPct val="100000"/>
                        </a:lnSpc>
                        <a:spcAft>
                          <a:spcPts val="0"/>
                        </a:spcAft>
                      </a:pPr>
                      <a:r>
                        <a:rPr lang="en-US" sz="2200" kern="100" dirty="0">
                          <a:latin typeface="微軟正黑體" panose="020B0604030504040204" pitchFamily="34" charset="-120"/>
                          <a:ea typeface="微軟正黑體" panose="020B0604030504040204" pitchFamily="34" charset="-120"/>
                        </a:rPr>
                        <a:t> 2</a:t>
                      </a:r>
                      <a:r>
                        <a:rPr lang="zh-TW" sz="2200" kern="100" dirty="0">
                          <a:latin typeface="微軟正黑體" panose="020B0604030504040204" pitchFamily="34" charset="-120"/>
                          <a:ea typeface="微軟正黑體" panose="020B0604030504040204" pitchFamily="34" charset="-120"/>
                        </a:rPr>
                        <a:t>、書面審查結果</a:t>
                      </a:r>
                      <a:r>
                        <a:rPr lang="zh-TW" sz="2200" kern="100" dirty="0" smtClean="0">
                          <a:latin typeface="微軟正黑體" panose="020B0604030504040204" pitchFamily="34" charset="-120"/>
                          <a:ea typeface="微軟正黑體" panose="020B0604030504040204" pitchFamily="34" charset="-120"/>
                        </a:rPr>
                        <a:t>：</a:t>
                      </a:r>
                      <a:endParaRPr lang="en-US" altLang="zh-TW" sz="2200" kern="100" dirty="0" smtClean="0">
                        <a:latin typeface="微軟正黑體" panose="020B0604030504040204" pitchFamily="34" charset="-120"/>
                        <a:ea typeface="微軟正黑體" panose="020B0604030504040204" pitchFamily="34" charset="-120"/>
                      </a:endParaRPr>
                    </a:p>
                    <a:p>
                      <a:pPr marL="140335" indent="-228600">
                        <a:lnSpc>
                          <a:spcPct val="100000"/>
                        </a:lnSpc>
                        <a:spcAft>
                          <a:spcPts val="0"/>
                        </a:spcAft>
                      </a:pPr>
                      <a:r>
                        <a:rPr lang="zh-TW" altLang="en-US" sz="2200" kern="100" dirty="0" smtClean="0">
                          <a:latin typeface="微軟正黑體" panose="020B0604030504040204" pitchFamily="34" charset="-120"/>
                          <a:ea typeface="微軟正黑體" panose="020B0604030504040204" pitchFamily="34" charset="-120"/>
                        </a:rPr>
                        <a:t> </a:t>
                      </a:r>
                      <a:r>
                        <a:rPr lang="zh-TW" sz="2200" kern="100" dirty="0" smtClean="0">
                          <a:latin typeface="微軟正黑體" panose="020B0604030504040204" pitchFamily="34" charset="-120"/>
                          <a:ea typeface="微軟正黑體" panose="020B0604030504040204" pitchFamily="34" charset="-120"/>
                        </a:rPr>
                        <a:t>（</a:t>
                      </a:r>
                      <a:r>
                        <a:rPr lang="en-US" sz="2200" kern="100" dirty="0">
                          <a:latin typeface="微軟正黑體" panose="020B0604030504040204" pitchFamily="34" charset="-120"/>
                          <a:ea typeface="微軟正黑體" panose="020B0604030504040204" pitchFamily="34" charset="-120"/>
                        </a:rPr>
                        <a:t>1</a:t>
                      </a:r>
                      <a:r>
                        <a:rPr lang="zh-TW" sz="2200" kern="100" dirty="0">
                          <a:latin typeface="微軟正黑體" panose="020B0604030504040204" pitchFamily="34" charset="-120"/>
                          <a:ea typeface="微軟正黑體" panose="020B0604030504040204" pitchFamily="34" charset="-120"/>
                        </a:rPr>
                        <a:t>）書面審查通過者，進入綜合研判。</a:t>
                      </a:r>
                    </a:p>
                    <a:p>
                      <a:pPr marL="472440" indent="-381000">
                        <a:lnSpc>
                          <a:spcPct val="100000"/>
                        </a:lnSpc>
                        <a:spcAft>
                          <a:spcPts val="0"/>
                        </a:spcAft>
                      </a:pPr>
                      <a:r>
                        <a:rPr lang="zh-TW" sz="2200" kern="100" dirty="0" smtClean="0">
                          <a:latin typeface="微軟正黑體" panose="020B0604030504040204" pitchFamily="34" charset="-120"/>
                          <a:ea typeface="微軟正黑體" panose="020B0604030504040204" pitchFamily="34" charset="-120"/>
                        </a:rPr>
                        <a:t>（</a:t>
                      </a:r>
                      <a:r>
                        <a:rPr lang="en-US" sz="2200" kern="100" dirty="0" smtClean="0">
                          <a:latin typeface="微軟正黑體" panose="020B0604030504040204" pitchFamily="34" charset="-120"/>
                          <a:ea typeface="微軟正黑體" panose="020B0604030504040204" pitchFamily="34" charset="-120"/>
                        </a:rPr>
                        <a:t>2</a:t>
                      </a:r>
                      <a:r>
                        <a:rPr lang="zh-TW" sz="2200" kern="100" dirty="0" smtClean="0">
                          <a:latin typeface="微軟正黑體" panose="020B0604030504040204" pitchFamily="34" charset="-120"/>
                          <a:ea typeface="微軟正黑體" panose="020B0604030504040204" pitchFamily="34" charset="-120"/>
                        </a:rPr>
                        <a:t>）書面</a:t>
                      </a:r>
                      <a:r>
                        <a:rPr lang="zh-TW" sz="2200" kern="100" dirty="0">
                          <a:latin typeface="微軟正黑體" panose="020B0604030504040204" pitchFamily="34" charset="-120"/>
                          <a:ea typeface="微軟正黑體" panose="020B0604030504040204" pitchFamily="34" charset="-120"/>
                        </a:rPr>
                        <a:t>審查需進一步評估者，可</a:t>
                      </a:r>
                      <a:r>
                        <a:rPr lang="zh-TW" sz="2200" kern="100" dirty="0" smtClean="0">
                          <a:latin typeface="微軟正黑體" panose="020B0604030504040204" pitchFamily="34" charset="-120"/>
                          <a:ea typeface="微軟正黑體" panose="020B0604030504040204" pitchFamily="34" charset="-120"/>
                        </a:rPr>
                        <a:t>直</a:t>
                      </a:r>
                      <a:endParaRPr lang="en-US" altLang="zh-TW" sz="2200" kern="100" dirty="0" smtClean="0">
                        <a:latin typeface="微軟正黑體" panose="020B0604030504040204" pitchFamily="34" charset="-120"/>
                        <a:ea typeface="微軟正黑體" panose="020B0604030504040204" pitchFamily="34" charset="-120"/>
                      </a:endParaRPr>
                    </a:p>
                    <a:p>
                      <a:pPr marL="472440" indent="-381000">
                        <a:lnSpc>
                          <a:spcPct val="100000"/>
                        </a:lnSpc>
                        <a:spcAft>
                          <a:spcPts val="0"/>
                        </a:spcAft>
                      </a:pPr>
                      <a:r>
                        <a:rPr lang="zh-TW" altLang="en-US" sz="2200" kern="100" dirty="0" smtClean="0">
                          <a:latin typeface="微軟正黑體" panose="020B0604030504040204" pitchFamily="34" charset="-120"/>
                          <a:ea typeface="微軟正黑體" panose="020B0604030504040204" pitchFamily="34" charset="-120"/>
                        </a:rPr>
                        <a:t>          </a:t>
                      </a:r>
                      <a:r>
                        <a:rPr lang="zh-TW" sz="2200" kern="100" dirty="0" smtClean="0">
                          <a:latin typeface="微軟正黑體" panose="020B0604030504040204" pitchFamily="34" charset="-120"/>
                          <a:ea typeface="微軟正黑體" panose="020B0604030504040204" pitchFamily="34" charset="-120"/>
                        </a:rPr>
                        <a:t>接</a:t>
                      </a:r>
                      <a:r>
                        <a:rPr lang="zh-TW" sz="2200" kern="100" dirty="0">
                          <a:latin typeface="微軟正黑體" panose="020B0604030504040204" pitchFamily="34" charset="-120"/>
                          <a:ea typeface="微軟正黑體" panose="020B0604030504040204" pitchFamily="34" charset="-120"/>
                        </a:rPr>
                        <a:t>申請</a:t>
                      </a:r>
                      <a:r>
                        <a:rPr lang="zh-TW" sz="2200" u="sng" kern="100" dirty="0">
                          <a:latin typeface="微軟正黑體" panose="020B0604030504040204" pitchFamily="34" charset="-120"/>
                          <a:ea typeface="微軟正黑體" panose="020B0604030504040204" pitchFamily="34" charset="-120"/>
                        </a:rPr>
                        <a:t>複選</a:t>
                      </a:r>
                      <a:r>
                        <a:rPr lang="zh-TW" sz="2200" kern="100" dirty="0">
                          <a:latin typeface="微軟正黑體" panose="020B0604030504040204" pitchFamily="34" charset="-120"/>
                          <a:ea typeface="微軟正黑體" panose="020B0604030504040204" pitchFamily="34" charset="-120"/>
                        </a:rPr>
                        <a:t>鑑定。</a:t>
                      </a:r>
                    </a:p>
                    <a:p>
                      <a:pPr marL="472440" indent="-381000" algn="just">
                        <a:lnSpc>
                          <a:spcPct val="100000"/>
                        </a:lnSpc>
                        <a:spcAft>
                          <a:spcPts val="0"/>
                        </a:spcAft>
                      </a:pPr>
                      <a:r>
                        <a:rPr lang="zh-TW" sz="2200" kern="100" dirty="0">
                          <a:latin typeface="微軟正黑體" panose="020B0604030504040204" pitchFamily="34" charset="-120"/>
                          <a:ea typeface="微軟正黑體" panose="020B0604030504040204" pitchFamily="34" charset="-120"/>
                        </a:rPr>
                        <a:t>（</a:t>
                      </a:r>
                      <a:r>
                        <a:rPr lang="en-US" sz="2200" kern="100" dirty="0">
                          <a:latin typeface="微軟正黑體" panose="020B0604030504040204" pitchFamily="34" charset="-120"/>
                          <a:ea typeface="微軟正黑體" panose="020B0604030504040204" pitchFamily="34" charset="-120"/>
                        </a:rPr>
                        <a:t>3</a:t>
                      </a:r>
                      <a:r>
                        <a:rPr lang="zh-TW" sz="2200" kern="100" dirty="0">
                          <a:latin typeface="微軟正黑體" panose="020B0604030504040204" pitchFamily="34" charset="-120"/>
                          <a:ea typeface="微軟正黑體" panose="020B0604030504040204" pitchFamily="34" charset="-120"/>
                        </a:rPr>
                        <a:t>）書面審查未通過者，可參加【管道一】之</a:t>
                      </a:r>
                      <a:r>
                        <a:rPr lang="zh-TW" sz="2200" u="sng" kern="100" dirty="0">
                          <a:latin typeface="微軟正黑體" panose="020B0604030504040204" pitchFamily="34" charset="-120"/>
                          <a:ea typeface="微軟正黑體" panose="020B0604030504040204" pitchFamily="34" charset="-120"/>
                        </a:rPr>
                        <a:t>初選</a:t>
                      </a:r>
                      <a:r>
                        <a:rPr lang="zh-TW" sz="2200" kern="100" dirty="0">
                          <a:latin typeface="微軟正黑體" panose="020B0604030504040204" pitchFamily="34" charset="-120"/>
                          <a:ea typeface="微軟正黑體" panose="020B0604030504040204" pitchFamily="34" charset="-120"/>
                        </a:rPr>
                        <a:t>鑑定，請家長於</a:t>
                      </a:r>
                      <a:r>
                        <a:rPr lang="en-US" sz="2200" kern="100" dirty="0">
                          <a:latin typeface="微軟正黑體" panose="020B0604030504040204" pitchFamily="34" charset="-120"/>
                          <a:ea typeface="微軟正黑體" panose="020B0604030504040204" pitchFamily="34" charset="-120"/>
                        </a:rPr>
                        <a:t>109</a:t>
                      </a:r>
                      <a:r>
                        <a:rPr lang="zh-TW" sz="2200" kern="100" dirty="0">
                          <a:latin typeface="微軟正黑體" panose="020B0604030504040204" pitchFamily="34" charset="-120"/>
                          <a:ea typeface="微軟正黑體" panose="020B0604030504040204" pitchFamily="34" charset="-120"/>
                        </a:rPr>
                        <a:t>年</a:t>
                      </a:r>
                      <a:r>
                        <a:rPr lang="en-US" sz="2200" kern="100" dirty="0">
                          <a:latin typeface="微軟正黑體" panose="020B0604030504040204" pitchFamily="34" charset="-120"/>
                          <a:ea typeface="微軟正黑體" panose="020B0604030504040204" pitchFamily="34" charset="-120"/>
                        </a:rPr>
                        <a:t>3</a:t>
                      </a:r>
                      <a:r>
                        <a:rPr lang="zh-TW" sz="2200" kern="100" dirty="0">
                          <a:latin typeface="微軟正黑體" panose="020B0604030504040204" pitchFamily="34" charset="-120"/>
                          <a:ea typeface="微軟正黑體" panose="020B0604030504040204" pitchFamily="34" charset="-120"/>
                        </a:rPr>
                        <a:t>月</a:t>
                      </a:r>
                      <a:r>
                        <a:rPr lang="en-US" sz="2200" kern="100" dirty="0">
                          <a:latin typeface="微軟正黑體" panose="020B0604030504040204" pitchFamily="34" charset="-120"/>
                          <a:ea typeface="微軟正黑體" panose="020B0604030504040204" pitchFamily="34" charset="-120"/>
                        </a:rPr>
                        <a:t>5</a:t>
                      </a:r>
                      <a:r>
                        <a:rPr lang="zh-TW" sz="2200" kern="100" dirty="0">
                          <a:latin typeface="微軟正黑體" panose="020B0604030504040204" pitchFamily="34" charset="-120"/>
                          <a:ea typeface="微軟正黑體" panose="020B0604030504040204" pitchFamily="34" charset="-120"/>
                        </a:rPr>
                        <a:t>日</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星期四</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至</a:t>
                      </a:r>
                      <a:r>
                        <a:rPr lang="en-US" sz="2200" kern="100" dirty="0">
                          <a:latin typeface="微軟正黑體" panose="020B0604030504040204" pitchFamily="34" charset="-120"/>
                          <a:ea typeface="微軟正黑體" panose="020B0604030504040204" pitchFamily="34" charset="-120"/>
                        </a:rPr>
                        <a:t>3</a:t>
                      </a:r>
                      <a:r>
                        <a:rPr lang="zh-TW" sz="2200" kern="100" dirty="0">
                          <a:latin typeface="微軟正黑體" panose="020B0604030504040204" pitchFamily="34" charset="-120"/>
                          <a:ea typeface="微軟正黑體" panose="020B0604030504040204" pitchFamily="34" charset="-120"/>
                        </a:rPr>
                        <a:t>月</a:t>
                      </a:r>
                      <a:r>
                        <a:rPr lang="en-US" sz="2200" kern="100" dirty="0">
                          <a:latin typeface="微軟正黑體" panose="020B0604030504040204" pitchFamily="34" charset="-120"/>
                          <a:ea typeface="微軟正黑體" panose="020B0604030504040204" pitchFamily="34" charset="-120"/>
                        </a:rPr>
                        <a:t>6</a:t>
                      </a:r>
                      <a:r>
                        <a:rPr lang="zh-TW" sz="2200" kern="100" dirty="0">
                          <a:latin typeface="微軟正黑體" panose="020B0604030504040204" pitchFamily="34" charset="-120"/>
                          <a:ea typeface="微軟正黑體" panose="020B0604030504040204" pitchFamily="34" charset="-120"/>
                        </a:rPr>
                        <a:t>日</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星期五</a:t>
                      </a:r>
                      <a:r>
                        <a:rPr lang="en-US" sz="2200" kern="100" dirty="0">
                          <a:latin typeface="微軟正黑體" panose="020B0604030504040204" pitchFamily="34" charset="-120"/>
                          <a:ea typeface="微軟正黑體" panose="020B0604030504040204" pitchFamily="34" charset="-120"/>
                        </a:rPr>
                        <a:t>)</a:t>
                      </a:r>
                      <a:r>
                        <a:rPr lang="zh-TW" sz="2200" kern="100" dirty="0">
                          <a:latin typeface="微軟正黑體" panose="020B0604030504040204" pitchFamily="34" charset="-120"/>
                          <a:ea typeface="微軟正黑體" panose="020B0604030504040204" pitchFamily="34" charset="-120"/>
                        </a:rPr>
                        <a:t>至經國國中領取「初選鑑定證」，直接參加【管道一】之初選鑑定。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標題 5"/>
          <p:cNvSpPr txBox="1">
            <a:spLocks/>
          </p:cNvSpPr>
          <p:nvPr/>
        </p:nvSpPr>
        <p:spPr>
          <a:xfrm>
            <a:off x="2796989" y="295835"/>
            <a:ext cx="6347012" cy="83371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5400" b="1" i="0" u="none" strike="noStrike" kern="1200" cap="none" spc="0" normalizeH="0" baseline="0" noProof="0" dirty="0" smtClean="0">
                <a:ln>
                  <a:noFill/>
                </a:ln>
                <a:solidFill>
                  <a:schemeClr val="tx1">
                    <a:lumMod val="50000"/>
                  </a:schemeClr>
                </a:solidFill>
                <a:effectLst/>
                <a:uLnTx/>
                <a:uFillTx/>
                <a:latin typeface="微軟正黑體" pitchFamily="34" charset="-120"/>
                <a:ea typeface="微軟正黑體" pitchFamily="34" charset="-120"/>
                <a:cs typeface="+mj-cs"/>
              </a:rPr>
              <a:t>鑑定管道</a:t>
            </a:r>
            <a:endParaRPr kumimoji="0" lang="zh-TW" altLang="en-US" sz="5400" b="1" i="0" u="none" strike="noStrike" kern="1200" cap="none" spc="0" normalizeH="0" baseline="0" noProof="0" dirty="0">
              <a:ln>
                <a:noFill/>
              </a:ln>
              <a:solidFill>
                <a:schemeClr val="tx1">
                  <a:lumMod val="50000"/>
                </a:schemeClr>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210470305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smtClean="0">
                <a:solidFill>
                  <a:srgbClr val="0070C0"/>
                </a:solidFill>
                <a:latin typeface="Arial"/>
                <a:ea typeface="+mj-ea"/>
              </a:rPr>
              <a:t>報名相關事項</a:t>
            </a:r>
            <a:endParaRPr lang="zh-TW" altLang="en-US" dirty="0"/>
          </a:p>
        </p:txBody>
      </p:sp>
    </p:spTree>
    <p:extLst>
      <p:ext uri="{BB962C8B-B14F-4D97-AF65-F5344CB8AC3E}">
        <p14:creationId xmlns:p14="http://schemas.microsoft.com/office/powerpoint/2010/main" val="24957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544955"/>
            <a:ext cx="10855568" cy="3952453"/>
          </a:xfrm>
          <a:noFill/>
        </p:spPr>
        <p:txBody>
          <a:bodyPr rtlCol="0">
            <a:normAutofit/>
          </a:bodyPr>
          <a:lstStyle/>
          <a:p>
            <a:pPr eaLnBrk="1" fontAlgn="auto" hangingPunct="1">
              <a:spcAft>
                <a:spcPts val="0"/>
              </a:spcAft>
              <a:buFont typeface="Arial" panose="020B0604020202020204" pitchFamily="34" charset="0"/>
              <a:buNone/>
              <a:defRPr/>
            </a:pPr>
            <a:r>
              <a:rPr lang="en-US" altLang="zh-TW" sz="3200" b="1" dirty="0" smtClean="0">
                <a:solidFill>
                  <a:schemeClr val="bg2">
                    <a:lumMod val="50000"/>
                  </a:schemeClr>
                </a:solidFill>
              </a:rPr>
              <a:t>【</a:t>
            </a:r>
            <a:r>
              <a:rPr lang="zh-TW" altLang="en-US" sz="3200" b="1" dirty="0" smtClean="0">
                <a:solidFill>
                  <a:schemeClr val="bg2">
                    <a:lumMod val="50000"/>
                  </a:schemeClr>
                </a:solidFill>
              </a:rPr>
              <a:t>管道一</a:t>
            </a:r>
            <a:r>
              <a:rPr lang="en-US" altLang="zh-TW" sz="3200" b="1" dirty="0" smtClean="0">
                <a:solidFill>
                  <a:schemeClr val="bg2">
                    <a:lumMod val="50000"/>
                  </a:schemeClr>
                </a:solidFill>
              </a:rPr>
              <a:t>】</a:t>
            </a:r>
            <a:r>
              <a:rPr lang="zh-TW" altLang="en-US" sz="3200" b="1" dirty="0" smtClean="0">
                <a:solidFill>
                  <a:schemeClr val="bg2">
                    <a:lumMod val="50000"/>
                  </a:schemeClr>
                </a:solidFill>
              </a:rPr>
              <a:t>採初選、複選二階段進行</a:t>
            </a:r>
          </a:p>
          <a:p>
            <a:pPr eaLnBrk="1" fontAlgn="auto" hangingPunct="1">
              <a:spcAft>
                <a:spcPts val="0"/>
              </a:spcAft>
              <a:buFont typeface="Arial" panose="020B0604020202020204" pitchFamily="34" charset="0"/>
              <a:buNone/>
              <a:defRPr/>
            </a:pPr>
            <a:r>
              <a:rPr lang="zh-TW" altLang="en-US" sz="3200" b="1" dirty="0" smtClean="0">
                <a:solidFill>
                  <a:srgbClr val="FF0000"/>
                </a:solidFill>
                <a:effectLst>
                  <a:outerShdw blurRad="38100" dist="38100" dir="2700000" algn="tl">
                    <a:srgbClr val="000000">
                      <a:alpha val="43137"/>
                    </a:srgbClr>
                  </a:outerShdw>
                </a:effectLst>
              </a:rPr>
              <a:t>初選：</a:t>
            </a:r>
            <a:r>
              <a:rPr lang="zh-TW" altLang="zh-TW" sz="3200" dirty="0" smtClean="0">
                <a:solidFill>
                  <a:schemeClr val="tx2"/>
                </a:solidFill>
              </a:rPr>
              <a:t>符合申請</a:t>
            </a:r>
            <a:r>
              <a:rPr lang="zh-TW" altLang="zh-TW" sz="3200" dirty="0">
                <a:solidFill>
                  <a:schemeClr val="tx2"/>
                </a:solidFill>
              </a:rPr>
              <a:t>資格規定之學生或書面審查未通過者</a:t>
            </a:r>
            <a:r>
              <a:rPr lang="zh-TW" altLang="en-US" sz="3200" dirty="0" smtClean="0">
                <a:solidFill>
                  <a:schemeClr val="tx2"/>
                </a:solidFill>
              </a:rPr>
              <a:t>。</a:t>
            </a:r>
          </a:p>
          <a:p>
            <a:pPr>
              <a:buNone/>
              <a:defRPr/>
            </a:pPr>
            <a:r>
              <a:rPr lang="en-US" sz="3200" dirty="0" smtClean="0">
                <a:solidFill>
                  <a:schemeClr val="tx2"/>
                </a:solidFill>
              </a:rPr>
              <a:t>1.</a:t>
            </a:r>
            <a:r>
              <a:rPr lang="zh-TW" altLang="en-US" sz="3200" dirty="0" smtClean="0">
                <a:solidFill>
                  <a:schemeClr val="tx2"/>
                </a:solidFill>
              </a:rPr>
              <a:t>由專家學者、指導教師、學生家長或學生填寫「</a:t>
            </a:r>
            <a:r>
              <a:rPr lang="zh-TW" altLang="en-US" sz="3200" b="1" dirty="0" smtClean="0">
                <a:solidFill>
                  <a:srgbClr val="FF0000"/>
                </a:solidFill>
              </a:rPr>
              <a:t>創造能力優異特殊需求學生特質檢核表</a:t>
            </a:r>
            <a:r>
              <a:rPr lang="zh-TW" altLang="en-US" sz="3200" dirty="0" smtClean="0">
                <a:solidFill>
                  <a:schemeClr val="tx2"/>
                </a:solidFill>
              </a:rPr>
              <a:t>」</a:t>
            </a:r>
            <a:r>
              <a:rPr lang="en-US" sz="3200" dirty="0" smtClean="0">
                <a:solidFill>
                  <a:schemeClr val="tx2"/>
                </a:solidFill>
              </a:rPr>
              <a:t>(</a:t>
            </a:r>
            <a:r>
              <a:rPr lang="zh-TW" altLang="en-US" sz="3200" dirty="0" smtClean="0">
                <a:solidFill>
                  <a:schemeClr val="tx2"/>
                </a:solidFill>
              </a:rPr>
              <a:t>如</a:t>
            </a:r>
            <a:r>
              <a:rPr lang="zh-TW" altLang="en-US" sz="3200" dirty="0">
                <a:solidFill>
                  <a:schemeClr val="tx2"/>
                </a:solidFill>
                <a:cs typeface="Times New Roman" pitchFamily="18" charset="0"/>
              </a:rPr>
              <a:t>簡章</a:t>
            </a:r>
            <a:r>
              <a:rPr lang="zh-TW" altLang="en-US" sz="3200" dirty="0" smtClean="0">
                <a:solidFill>
                  <a:schemeClr val="tx2"/>
                </a:solidFill>
              </a:rPr>
              <a:t>附件五</a:t>
            </a:r>
            <a:r>
              <a:rPr lang="en-US" sz="3200" dirty="0" smtClean="0">
                <a:solidFill>
                  <a:schemeClr val="tx2"/>
                </a:solidFill>
              </a:rPr>
              <a:t>)</a:t>
            </a:r>
            <a:r>
              <a:rPr lang="zh-TW" altLang="en-US" sz="3200" dirty="0" smtClean="0">
                <a:solidFill>
                  <a:schemeClr val="tx2"/>
                </a:solidFill>
              </a:rPr>
              <a:t>，推薦或自薦具有創造能力資賦優異特質者（</a:t>
            </a:r>
            <a:r>
              <a:rPr lang="zh-TW" altLang="en-US" sz="3200" b="1" dirty="0" smtClean="0">
                <a:solidFill>
                  <a:srgbClr val="7030A0"/>
                </a:solidFill>
              </a:rPr>
              <a:t>由教師推薦者，檢核表請放入信封後彌封，未彌封者，恕不受理報名</a:t>
            </a:r>
            <a:r>
              <a:rPr lang="zh-TW" altLang="en-US" sz="3200" dirty="0" smtClean="0">
                <a:solidFill>
                  <a:schemeClr val="tx2"/>
                </a:solidFill>
              </a:rPr>
              <a:t>）</a:t>
            </a:r>
            <a:r>
              <a:rPr lang="zh-TW" altLang="en-US" sz="3200" dirty="0" smtClean="0"/>
              <a:t>。</a:t>
            </a:r>
          </a:p>
          <a:p>
            <a:pPr eaLnBrk="1" fontAlgn="auto" hangingPunct="1">
              <a:spcAft>
                <a:spcPts val="0"/>
              </a:spcAft>
              <a:defRPr/>
            </a:pPr>
            <a:endParaRPr lang="zh-TW" altLang="en-US" sz="2400" dirty="0" smtClean="0">
              <a:latin typeface="標楷體" panose="03000509000000000000" pitchFamily="65" charset="-120"/>
              <a:ea typeface="標楷體" panose="03000509000000000000" pitchFamily="65" charset="-120"/>
            </a:endParaRPr>
          </a:p>
        </p:txBody>
      </p:sp>
      <p:sp>
        <p:nvSpPr>
          <p:cNvPr id="6" name="標題 1"/>
          <p:cNvSpPr txBox="1">
            <a:spLocks/>
          </p:cNvSpPr>
          <p:nvPr/>
        </p:nvSpPr>
        <p:spPr>
          <a:xfrm>
            <a:off x="457201" y="267892"/>
            <a:ext cx="7561935" cy="9011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smtClean="0"/>
              <a:t>申請鑑定報名</a:t>
            </a:r>
            <a:r>
              <a:rPr lang="en-US" altLang="zh-TW" sz="4000" b="1" dirty="0" smtClean="0"/>
              <a:t>--【</a:t>
            </a:r>
            <a:r>
              <a:rPr lang="zh-TW" altLang="en-US" sz="4000" b="1" dirty="0" smtClean="0"/>
              <a:t>管道一</a:t>
            </a:r>
            <a:r>
              <a:rPr lang="zh-TW" altLang="en-US" sz="4000" b="1" dirty="0" smtClean="0">
                <a:latin typeface="新細明體" panose="02020500000000000000" pitchFamily="18" charset="-120"/>
                <a:ea typeface="新細明體" panose="02020500000000000000" pitchFamily="18" charset="-120"/>
              </a:rPr>
              <a:t>：</a:t>
            </a:r>
            <a:r>
              <a:rPr lang="zh-TW" altLang="en-US" sz="4000" b="1" dirty="0" smtClean="0"/>
              <a:t>初選</a:t>
            </a:r>
            <a:r>
              <a:rPr lang="en-US" altLang="zh-TW" sz="4000" b="1" dirty="0" smtClean="0"/>
              <a:t>】</a:t>
            </a:r>
            <a:endParaRPr lang="zh-TW" altLang="en-US" sz="4000" b="1" dirty="0" smtClean="0"/>
          </a:p>
        </p:txBody>
      </p:sp>
    </p:spTree>
    <p:extLst>
      <p:ext uri="{BB962C8B-B14F-4D97-AF65-F5344CB8AC3E}">
        <p14:creationId xmlns:p14="http://schemas.microsoft.com/office/powerpoint/2010/main" val="312835805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2167" y="1352774"/>
            <a:ext cx="11233248" cy="4953896"/>
          </a:xfrm>
          <a:noFill/>
        </p:spPr>
        <p:txBody>
          <a:bodyPr rtlCol="0">
            <a:noAutofit/>
          </a:bodyPr>
          <a:lstStyle/>
          <a:p>
            <a:pPr eaLnBrk="1" fontAlgn="auto" hangingPunct="1">
              <a:lnSpc>
                <a:spcPts val="5100"/>
              </a:lnSpc>
              <a:spcBef>
                <a:spcPts val="0"/>
              </a:spcBef>
              <a:spcAft>
                <a:spcPts val="0"/>
              </a:spcAft>
              <a:buFont typeface="Arial" panose="020B0604020202020204" pitchFamily="34" charset="0"/>
              <a:buNone/>
              <a:defRPr/>
            </a:pPr>
            <a:r>
              <a:rPr lang="en-US" sz="3600" dirty="0" smtClean="0">
                <a:solidFill>
                  <a:schemeClr val="tx2"/>
                </a:solidFill>
              </a:rPr>
              <a:t>2.</a:t>
            </a:r>
            <a:r>
              <a:rPr lang="zh-TW" altLang="en-US" sz="3600" dirty="0" smtClean="0">
                <a:solidFill>
                  <a:schemeClr val="tx2"/>
                </a:solidFill>
              </a:rPr>
              <a:t>報名方式：</a:t>
            </a:r>
          </a:p>
          <a:p>
            <a:pPr eaLnBrk="1" fontAlgn="auto" hangingPunct="1">
              <a:lnSpc>
                <a:spcPts val="5100"/>
              </a:lnSpc>
              <a:spcBef>
                <a:spcPts val="0"/>
              </a:spcBef>
              <a:spcAft>
                <a:spcPts val="0"/>
              </a:spcAft>
              <a:buFont typeface="Arial" panose="020B0604020202020204" pitchFamily="34" charset="0"/>
              <a:buNone/>
              <a:defRPr/>
            </a:pPr>
            <a:r>
              <a:rPr lang="zh-TW" altLang="en-US" sz="3600" dirty="0" smtClean="0">
                <a:solidFill>
                  <a:schemeClr val="tx2"/>
                </a:solidFill>
              </a:rPr>
              <a:t>（</a:t>
            </a:r>
            <a:r>
              <a:rPr lang="en-US" sz="3600" dirty="0" smtClean="0">
                <a:solidFill>
                  <a:schemeClr val="tx2"/>
                </a:solidFill>
              </a:rPr>
              <a:t>1</a:t>
            </a:r>
            <a:r>
              <a:rPr lang="zh-TW" altLang="en-US" sz="3600" dirty="0" smtClean="0">
                <a:solidFill>
                  <a:schemeClr val="tx2"/>
                </a:solidFill>
              </a:rPr>
              <a:t>）報名時間：</a:t>
            </a:r>
            <a:r>
              <a:rPr lang="en-US" sz="3600" b="1" dirty="0" smtClean="0">
                <a:solidFill>
                  <a:srgbClr val="FF0000"/>
                </a:solidFill>
              </a:rPr>
              <a:t>10</a:t>
            </a:r>
            <a:r>
              <a:rPr lang="en-US" altLang="zh-TW" sz="3600" b="1" dirty="0" smtClean="0">
                <a:solidFill>
                  <a:srgbClr val="FF0000"/>
                </a:solidFill>
              </a:rPr>
              <a:t>9</a:t>
            </a:r>
            <a:r>
              <a:rPr lang="zh-TW" altLang="en-US" sz="3600" b="1" dirty="0" smtClean="0">
                <a:solidFill>
                  <a:srgbClr val="FF0000"/>
                </a:solidFill>
              </a:rPr>
              <a:t>年</a:t>
            </a:r>
            <a:r>
              <a:rPr lang="en-US" altLang="zh-TW" sz="3600" b="1" dirty="0" smtClean="0">
                <a:solidFill>
                  <a:srgbClr val="FF0000"/>
                </a:solidFill>
              </a:rPr>
              <a:t>2</a:t>
            </a:r>
            <a:r>
              <a:rPr lang="zh-TW" altLang="en-US" sz="3600" b="1" dirty="0" smtClean="0">
                <a:solidFill>
                  <a:srgbClr val="FF0000"/>
                </a:solidFill>
              </a:rPr>
              <a:t>月</a:t>
            </a:r>
            <a:r>
              <a:rPr lang="en-US" altLang="zh-TW" sz="3600" b="1" dirty="0" smtClean="0">
                <a:solidFill>
                  <a:srgbClr val="FF0000"/>
                </a:solidFill>
              </a:rPr>
              <a:t>23</a:t>
            </a:r>
            <a:r>
              <a:rPr lang="zh-TW" altLang="en-US" sz="3600" b="1" dirty="0" smtClean="0">
                <a:solidFill>
                  <a:srgbClr val="FF0000"/>
                </a:solidFill>
              </a:rPr>
              <a:t>日（星期日）至</a:t>
            </a:r>
            <a:r>
              <a:rPr lang="en-US" altLang="zh-TW" sz="3600" b="1" dirty="0" smtClean="0">
                <a:solidFill>
                  <a:srgbClr val="FF0000"/>
                </a:solidFill>
              </a:rPr>
              <a:t>2</a:t>
            </a:r>
            <a:r>
              <a:rPr lang="zh-TW" altLang="en-US" sz="3600" b="1" dirty="0" smtClean="0">
                <a:solidFill>
                  <a:srgbClr val="FF0000"/>
                </a:solidFill>
              </a:rPr>
              <a:t>月</a:t>
            </a:r>
            <a:r>
              <a:rPr lang="en-US" altLang="zh-TW" sz="3600" b="1" dirty="0" smtClean="0">
                <a:solidFill>
                  <a:srgbClr val="FF0000"/>
                </a:solidFill>
              </a:rPr>
              <a:t>24</a:t>
            </a:r>
            <a:r>
              <a:rPr lang="zh-TW" altLang="en-US" sz="3600" b="1" dirty="0" smtClean="0">
                <a:solidFill>
                  <a:srgbClr val="FF0000"/>
                </a:solidFill>
              </a:rPr>
              <a:t>日（星期一）</a:t>
            </a:r>
            <a:r>
              <a:rPr lang="en-US" sz="3600" b="1" dirty="0" smtClean="0">
                <a:solidFill>
                  <a:srgbClr val="FF0000"/>
                </a:solidFill>
              </a:rPr>
              <a:t>9</a:t>
            </a:r>
            <a:r>
              <a:rPr lang="zh-TW" altLang="en-US" sz="3600" b="1" dirty="0" smtClean="0">
                <a:solidFill>
                  <a:srgbClr val="FF0000"/>
                </a:solidFill>
              </a:rPr>
              <a:t>：</a:t>
            </a:r>
            <a:r>
              <a:rPr lang="en-US" sz="3600" b="1" dirty="0" smtClean="0">
                <a:solidFill>
                  <a:srgbClr val="FF0000"/>
                </a:solidFill>
              </a:rPr>
              <a:t>00</a:t>
            </a:r>
            <a:r>
              <a:rPr lang="zh-TW" altLang="en-US" sz="3600" b="1" dirty="0" smtClean="0">
                <a:solidFill>
                  <a:srgbClr val="FF0000"/>
                </a:solidFill>
              </a:rPr>
              <a:t>～</a:t>
            </a:r>
            <a:r>
              <a:rPr lang="en-US" sz="3600" b="1" dirty="0" smtClean="0">
                <a:solidFill>
                  <a:srgbClr val="FF0000"/>
                </a:solidFill>
              </a:rPr>
              <a:t>16</a:t>
            </a:r>
            <a:r>
              <a:rPr lang="zh-TW" altLang="en-US" sz="3600" b="1" dirty="0" smtClean="0">
                <a:solidFill>
                  <a:srgbClr val="FF0000"/>
                </a:solidFill>
              </a:rPr>
              <a:t>：</a:t>
            </a:r>
            <a:r>
              <a:rPr lang="en-US" sz="3600" b="1" dirty="0" smtClean="0">
                <a:solidFill>
                  <a:srgbClr val="FF0000"/>
                </a:solidFill>
              </a:rPr>
              <a:t>00</a:t>
            </a:r>
            <a:r>
              <a:rPr lang="zh-TW" altLang="en-US" sz="3600" dirty="0" smtClean="0">
                <a:solidFill>
                  <a:schemeClr val="tx2"/>
                </a:solidFill>
              </a:rPr>
              <a:t>（逾期不受理）。</a:t>
            </a:r>
          </a:p>
          <a:p>
            <a:pPr eaLnBrk="1" fontAlgn="auto" hangingPunct="1">
              <a:lnSpc>
                <a:spcPts val="5100"/>
              </a:lnSpc>
              <a:spcBef>
                <a:spcPts val="0"/>
              </a:spcBef>
              <a:spcAft>
                <a:spcPts val="0"/>
              </a:spcAft>
              <a:buFont typeface="Arial" panose="020B0604020202020204" pitchFamily="34" charset="0"/>
              <a:buNone/>
              <a:defRPr/>
            </a:pPr>
            <a:r>
              <a:rPr lang="zh-TW" altLang="en-US" sz="3600" dirty="0" smtClean="0">
                <a:solidFill>
                  <a:schemeClr val="tx2"/>
                </a:solidFill>
              </a:rPr>
              <a:t>（</a:t>
            </a:r>
            <a:r>
              <a:rPr lang="en-US" sz="3600" dirty="0" smtClean="0">
                <a:solidFill>
                  <a:schemeClr val="tx2"/>
                </a:solidFill>
              </a:rPr>
              <a:t>2</a:t>
            </a:r>
            <a:r>
              <a:rPr lang="zh-TW" altLang="en-US" sz="3600" dirty="0" smtClean="0">
                <a:solidFill>
                  <a:schemeClr val="tx2"/>
                </a:solidFill>
              </a:rPr>
              <a:t>）報名地點：桃園市立經國國民中學。</a:t>
            </a:r>
          </a:p>
          <a:p>
            <a:pPr>
              <a:lnSpc>
                <a:spcPts val="5100"/>
              </a:lnSpc>
              <a:spcBef>
                <a:spcPts val="0"/>
              </a:spcBef>
              <a:buNone/>
              <a:defRPr/>
            </a:pPr>
            <a:r>
              <a:rPr lang="zh-TW" altLang="en-US" sz="3600" dirty="0" smtClean="0">
                <a:solidFill>
                  <a:schemeClr val="tx2"/>
                </a:solidFill>
              </a:rPr>
              <a:t>（</a:t>
            </a:r>
            <a:r>
              <a:rPr lang="en-US" sz="3600" dirty="0" smtClean="0">
                <a:solidFill>
                  <a:schemeClr val="tx2"/>
                </a:solidFill>
              </a:rPr>
              <a:t>3</a:t>
            </a:r>
            <a:r>
              <a:rPr lang="zh-TW" altLang="en-US" sz="3600" dirty="0" smtClean="0">
                <a:solidFill>
                  <a:schemeClr val="tx2"/>
                </a:solidFill>
              </a:rPr>
              <a:t>）填寫</a:t>
            </a:r>
            <a:r>
              <a:rPr lang="zh-TW" altLang="en-US" sz="3600" b="1" dirty="0" smtClean="0"/>
              <a:t>「</a:t>
            </a:r>
            <a:r>
              <a:rPr lang="zh-TW" altLang="en-US" sz="3600" b="1" dirty="0" smtClean="0">
                <a:solidFill>
                  <a:srgbClr val="FF0000"/>
                </a:solidFill>
              </a:rPr>
              <a:t>申請資料審核表</a:t>
            </a:r>
            <a:r>
              <a:rPr lang="zh-TW" altLang="en-US" sz="3600" b="1" dirty="0" smtClean="0"/>
              <a:t>」</a:t>
            </a:r>
            <a:r>
              <a:rPr lang="zh-TW" altLang="en-US" sz="3600" dirty="0" smtClean="0">
                <a:solidFill>
                  <a:schemeClr val="tx2"/>
                </a:solidFill>
              </a:rPr>
              <a:t>（如</a:t>
            </a:r>
            <a:r>
              <a:rPr lang="zh-TW" altLang="en-US" sz="3600" dirty="0">
                <a:solidFill>
                  <a:schemeClr val="tx2"/>
                </a:solidFill>
                <a:cs typeface="Times New Roman" pitchFamily="18" charset="0"/>
              </a:rPr>
              <a:t>簡章</a:t>
            </a:r>
            <a:r>
              <a:rPr lang="zh-TW" altLang="en-US" sz="3600" dirty="0" smtClean="0">
                <a:solidFill>
                  <a:schemeClr val="tx2"/>
                </a:solidFill>
              </a:rPr>
              <a:t>附件三</a:t>
            </a:r>
            <a:r>
              <a:rPr lang="en-US" sz="3600" dirty="0" smtClean="0">
                <a:solidFill>
                  <a:schemeClr val="tx2"/>
                </a:solidFill>
              </a:rPr>
              <a:t>-1</a:t>
            </a:r>
            <a:r>
              <a:rPr lang="zh-TW" altLang="en-US" sz="3600" dirty="0" smtClean="0">
                <a:solidFill>
                  <a:schemeClr val="tx2"/>
                </a:solidFill>
              </a:rPr>
              <a:t>）並依所載之項目次序排列裝訂，</a:t>
            </a:r>
            <a:r>
              <a:rPr lang="zh-TW" altLang="en-US" sz="3600" b="1" u="sng" dirty="0" smtClean="0">
                <a:solidFill>
                  <a:schemeClr val="tx2"/>
                </a:solidFill>
              </a:rPr>
              <a:t>親自或委託至經國國中報名</a:t>
            </a:r>
            <a:r>
              <a:rPr lang="zh-TW" altLang="en-US" sz="3600" dirty="0" smtClean="0">
                <a:solidFill>
                  <a:schemeClr val="tx2"/>
                </a:solidFill>
              </a:rPr>
              <a:t>，恕不受理通訊報名。</a:t>
            </a:r>
          </a:p>
          <a:p>
            <a:pPr eaLnBrk="1" fontAlgn="auto" hangingPunct="1">
              <a:lnSpc>
                <a:spcPts val="5100"/>
              </a:lnSpc>
              <a:spcAft>
                <a:spcPts val="0"/>
              </a:spcAft>
              <a:defRPr/>
            </a:pPr>
            <a:endParaRPr lang="en-US" altLang="zh-TW" sz="2800" dirty="0" smtClean="0">
              <a:latin typeface="標楷體" panose="03000509000000000000" pitchFamily="65" charset="-120"/>
              <a:ea typeface="標楷體" panose="03000509000000000000" pitchFamily="65" charset="-120"/>
            </a:endParaRPr>
          </a:p>
          <a:p>
            <a:pPr eaLnBrk="1" fontAlgn="auto" hangingPunct="1">
              <a:lnSpc>
                <a:spcPts val="5100"/>
              </a:lnSpc>
              <a:spcAft>
                <a:spcPts val="0"/>
              </a:spcAft>
              <a:defRPr/>
            </a:pPr>
            <a:endParaRPr lang="en-US" altLang="zh-TW" sz="2800" dirty="0">
              <a:latin typeface="標楷體" panose="03000509000000000000" pitchFamily="65" charset="-120"/>
              <a:ea typeface="標楷體" panose="03000509000000000000" pitchFamily="65" charset="-120"/>
            </a:endParaRPr>
          </a:p>
          <a:p>
            <a:pPr marL="0" indent="0" eaLnBrk="1" fontAlgn="auto" hangingPunct="1">
              <a:lnSpc>
                <a:spcPts val="5100"/>
              </a:lnSpc>
              <a:spcAft>
                <a:spcPts val="0"/>
              </a:spcAft>
              <a:buFont typeface="Arial" panose="020B0604020202020204" pitchFamily="34" charset="0"/>
              <a:buNone/>
              <a:defRPr/>
            </a:pPr>
            <a:endParaRPr lang="zh-TW" altLang="en-US" sz="2800" dirty="0" smtClean="0">
              <a:latin typeface="標楷體" panose="03000509000000000000" pitchFamily="65" charset="-120"/>
              <a:ea typeface="標楷體" panose="03000509000000000000" pitchFamily="65" charset="-120"/>
            </a:endParaRPr>
          </a:p>
        </p:txBody>
      </p:sp>
      <p:sp>
        <p:nvSpPr>
          <p:cNvPr id="6" name="標題 1"/>
          <p:cNvSpPr txBox="1">
            <a:spLocks/>
          </p:cNvSpPr>
          <p:nvPr/>
        </p:nvSpPr>
        <p:spPr>
          <a:xfrm>
            <a:off x="652167" y="190401"/>
            <a:ext cx="7561935" cy="9011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smtClean="0"/>
              <a:t>申請鑑定報名</a:t>
            </a:r>
            <a:r>
              <a:rPr lang="en-US" altLang="zh-TW" sz="4000" b="1" dirty="0" smtClean="0"/>
              <a:t>--【</a:t>
            </a:r>
            <a:r>
              <a:rPr lang="zh-TW" altLang="en-US" sz="4000" b="1" dirty="0" smtClean="0"/>
              <a:t>管道一</a:t>
            </a:r>
            <a:r>
              <a:rPr lang="zh-TW" altLang="en-US" sz="4000" b="1" dirty="0" smtClean="0">
                <a:latin typeface="新細明體" panose="02020500000000000000" pitchFamily="18" charset="-120"/>
                <a:ea typeface="新細明體" panose="02020500000000000000" pitchFamily="18" charset="-120"/>
              </a:rPr>
              <a:t>：</a:t>
            </a:r>
            <a:r>
              <a:rPr lang="zh-TW" altLang="en-US" sz="4000" b="1" dirty="0" smtClean="0"/>
              <a:t>初選</a:t>
            </a:r>
            <a:r>
              <a:rPr lang="en-US" altLang="zh-TW" sz="4000" b="1" dirty="0" smtClean="0"/>
              <a:t>】</a:t>
            </a:r>
            <a:endParaRPr lang="zh-TW" altLang="en-US" sz="4000" b="1" dirty="0" smtClean="0"/>
          </a:p>
        </p:txBody>
      </p:sp>
    </p:spTree>
    <p:extLst>
      <p:ext uri="{BB962C8B-B14F-4D97-AF65-F5344CB8AC3E}">
        <p14:creationId xmlns:p14="http://schemas.microsoft.com/office/powerpoint/2010/main" val="2776045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8917" y="1246372"/>
            <a:ext cx="11439060" cy="5100639"/>
          </a:xfrm>
          <a:noFill/>
        </p:spPr>
        <p:txBody>
          <a:bodyPr rtlCol="0">
            <a:noAutofit/>
          </a:bodyPr>
          <a:lstStyle/>
          <a:p>
            <a:pPr eaLnBrk="1" fontAlgn="auto" hangingPunct="1">
              <a:lnSpc>
                <a:spcPts val="3600"/>
              </a:lnSpc>
              <a:spcBef>
                <a:spcPts val="0"/>
              </a:spcBef>
              <a:spcAft>
                <a:spcPts val="0"/>
              </a:spcAft>
              <a:buFont typeface="Arial" panose="020B0604020202020204" pitchFamily="34" charset="0"/>
              <a:buNone/>
              <a:defRPr/>
            </a:pPr>
            <a:r>
              <a:rPr lang="en-US" altLang="zh-TW" b="1" dirty="0" smtClean="0">
                <a:solidFill>
                  <a:schemeClr val="tx2"/>
                </a:solidFill>
              </a:rPr>
              <a:t>(4)</a:t>
            </a:r>
            <a:r>
              <a:rPr lang="zh-TW" altLang="en-US" b="1" dirty="0" smtClean="0">
                <a:solidFill>
                  <a:schemeClr val="tx2"/>
                </a:solidFill>
              </a:rPr>
              <a:t> 繳驗相關資料如下：</a:t>
            </a:r>
          </a:p>
          <a:p>
            <a:pPr>
              <a:lnSpc>
                <a:spcPts val="3600"/>
              </a:lnSpc>
              <a:spcBef>
                <a:spcPts val="0"/>
              </a:spcBef>
              <a:buNone/>
              <a:defRPr/>
            </a:pPr>
            <a:r>
              <a:rPr lang="en-US" dirty="0" smtClean="0"/>
              <a:t>A.</a:t>
            </a:r>
            <a:r>
              <a:rPr lang="zh-TW" altLang="en-US" b="1" dirty="0" smtClean="0">
                <a:solidFill>
                  <a:srgbClr val="FF0000"/>
                </a:solidFill>
              </a:rPr>
              <a:t>「鑑定報名表」</a:t>
            </a:r>
            <a:r>
              <a:rPr lang="zh-TW" altLang="en-US" dirty="0" smtClean="0"/>
              <a:t>（如附件四），貼妥最近</a:t>
            </a:r>
            <a:r>
              <a:rPr lang="en-US" dirty="0" smtClean="0"/>
              <a:t>3</a:t>
            </a:r>
            <a:r>
              <a:rPr lang="zh-TW" altLang="en-US" dirty="0" smtClean="0"/>
              <a:t>個月內脫帽正面半身</a:t>
            </a:r>
            <a:r>
              <a:rPr lang="en-US" dirty="0" smtClean="0"/>
              <a:t>2</a:t>
            </a:r>
            <a:r>
              <a:rPr lang="zh-TW" altLang="en-US" dirty="0" smtClean="0"/>
              <a:t>吋照片（不可剪貼生活照片代替），及相關佐證文件（以</a:t>
            </a:r>
            <a:r>
              <a:rPr lang="en-US" dirty="0" smtClean="0"/>
              <a:t>A4</a:t>
            </a:r>
            <a:r>
              <a:rPr lang="zh-TW" altLang="en-US" dirty="0" smtClean="0"/>
              <a:t>規格影印，正本核驗完畢發還，影本留存，若無前述相關佐證文件則免附）。</a:t>
            </a:r>
          </a:p>
          <a:p>
            <a:pPr>
              <a:lnSpc>
                <a:spcPts val="3600"/>
              </a:lnSpc>
              <a:spcBef>
                <a:spcPts val="0"/>
              </a:spcBef>
              <a:buNone/>
              <a:defRPr/>
            </a:pPr>
            <a:r>
              <a:rPr lang="en-US" dirty="0" smtClean="0"/>
              <a:t>B.</a:t>
            </a:r>
            <a:r>
              <a:rPr lang="zh-TW" altLang="en-US" b="1" dirty="0" smtClean="0">
                <a:solidFill>
                  <a:srgbClr val="FF0000"/>
                </a:solidFill>
              </a:rPr>
              <a:t>「創造能力優異特殊需求學生特質檢核表」</a:t>
            </a:r>
            <a:r>
              <a:rPr lang="zh-TW" altLang="en-US" dirty="0" smtClean="0"/>
              <a:t>（如附件五）。</a:t>
            </a:r>
          </a:p>
          <a:p>
            <a:pPr>
              <a:lnSpc>
                <a:spcPts val="3600"/>
              </a:lnSpc>
              <a:spcBef>
                <a:spcPts val="0"/>
              </a:spcBef>
              <a:buNone/>
              <a:defRPr/>
            </a:pPr>
            <a:r>
              <a:rPr lang="en-US" dirty="0"/>
              <a:t>C</a:t>
            </a:r>
            <a:r>
              <a:rPr lang="en-US" dirty="0" smtClean="0"/>
              <a:t>.</a:t>
            </a:r>
            <a:r>
              <a:rPr lang="zh-TW" altLang="en-US" b="1" dirty="0" smtClean="0">
                <a:solidFill>
                  <a:srgbClr val="FF0000"/>
                </a:solidFill>
              </a:rPr>
              <a:t>「特殊考場服務需求申請表」</a:t>
            </a:r>
            <a:r>
              <a:rPr lang="zh-TW" altLang="en-US" dirty="0" smtClean="0"/>
              <a:t>（如附件六），因身心狀況需申請特殊考場服務，於報名時繳交，無需求者免附。</a:t>
            </a:r>
          </a:p>
          <a:p>
            <a:pPr>
              <a:lnSpc>
                <a:spcPts val="3600"/>
              </a:lnSpc>
              <a:spcBef>
                <a:spcPts val="0"/>
              </a:spcBef>
              <a:buNone/>
              <a:defRPr/>
            </a:pPr>
            <a:r>
              <a:rPr lang="en-US" dirty="0" smtClean="0"/>
              <a:t>D.</a:t>
            </a:r>
            <a:r>
              <a:rPr lang="zh-TW" altLang="en-US" b="1" dirty="0" smtClean="0">
                <a:solidFill>
                  <a:srgbClr val="FF0000"/>
                </a:solidFill>
              </a:rPr>
              <a:t>「初選鑑定證」</a:t>
            </a:r>
            <a:r>
              <a:rPr lang="zh-TW" altLang="en-US" dirty="0" smtClean="0"/>
              <a:t>（如附件七），請貼妥照片（鑑定證與報名表請用相同之相片）。</a:t>
            </a:r>
          </a:p>
          <a:p>
            <a:pPr eaLnBrk="1" fontAlgn="auto" hangingPunct="1">
              <a:lnSpc>
                <a:spcPts val="3600"/>
              </a:lnSpc>
              <a:spcBef>
                <a:spcPts val="0"/>
              </a:spcBef>
              <a:spcAft>
                <a:spcPts val="0"/>
              </a:spcAft>
              <a:buFont typeface="Arial" panose="020B0604020202020204" pitchFamily="34" charset="0"/>
              <a:buNone/>
              <a:defRPr/>
            </a:pPr>
            <a:r>
              <a:rPr lang="en-US" dirty="0"/>
              <a:t>E</a:t>
            </a:r>
            <a:r>
              <a:rPr lang="en-US" dirty="0" smtClean="0"/>
              <a:t>.</a:t>
            </a:r>
            <a:r>
              <a:rPr lang="zh-TW" altLang="en-US" b="1" dirty="0" smtClean="0">
                <a:solidFill>
                  <a:srgbClr val="FF0000"/>
                </a:solidFill>
              </a:rPr>
              <a:t>「標準信封一個」</a:t>
            </a:r>
            <a:r>
              <a:rPr lang="zh-TW" altLang="en-US" dirty="0" smtClean="0"/>
              <a:t>，須寫明收件學生姓名、住址、郵遞區號，免貼郵票。</a:t>
            </a:r>
          </a:p>
          <a:p>
            <a:pPr eaLnBrk="1" fontAlgn="auto" hangingPunct="1">
              <a:lnSpc>
                <a:spcPts val="3600"/>
              </a:lnSpc>
              <a:spcBef>
                <a:spcPts val="0"/>
              </a:spcBef>
              <a:spcAft>
                <a:spcPts val="0"/>
              </a:spcAft>
              <a:buFont typeface="Arial" panose="020B0604020202020204" pitchFamily="34" charset="0"/>
              <a:buNone/>
              <a:defRPr/>
            </a:pPr>
            <a:r>
              <a:rPr lang="en-US" dirty="0"/>
              <a:t>F</a:t>
            </a:r>
            <a:r>
              <a:rPr lang="en-US" dirty="0" smtClean="0"/>
              <a:t>.</a:t>
            </a:r>
            <a:r>
              <a:rPr lang="zh-TW" altLang="en-US" dirty="0" smtClean="0"/>
              <a:t>繳交</a:t>
            </a:r>
            <a:r>
              <a:rPr lang="zh-TW" altLang="en-US" b="1" u="sng" dirty="0" smtClean="0">
                <a:solidFill>
                  <a:srgbClr val="FF0000"/>
                </a:solidFill>
              </a:rPr>
              <a:t>報名費，每人新臺幣</a:t>
            </a:r>
            <a:r>
              <a:rPr lang="en-US" b="1" u="sng" dirty="0" smtClean="0">
                <a:solidFill>
                  <a:srgbClr val="FF0000"/>
                </a:solidFill>
              </a:rPr>
              <a:t>800</a:t>
            </a:r>
            <a:r>
              <a:rPr lang="zh-TW" altLang="en-US" b="1" u="sng" dirty="0" smtClean="0">
                <a:solidFill>
                  <a:srgbClr val="FF0000"/>
                </a:solidFill>
              </a:rPr>
              <a:t>元整</a:t>
            </a:r>
            <a:r>
              <a:rPr lang="zh-TW" altLang="en-US" dirty="0" smtClean="0"/>
              <a:t>。</a:t>
            </a:r>
            <a:r>
              <a:rPr lang="en-US" dirty="0" smtClean="0"/>
              <a:t>  </a:t>
            </a:r>
            <a:r>
              <a:rPr lang="zh-TW" altLang="en-US" dirty="0" smtClean="0"/>
              <a:t>低或中低收入戶子女免繳報名費，但應檢附區公所核發之低或中低收入戶證明影本（非清寒證明）及戶口名簿影本。</a:t>
            </a:r>
          </a:p>
        </p:txBody>
      </p:sp>
      <p:sp>
        <p:nvSpPr>
          <p:cNvPr id="6" name="內容版面配置區 2"/>
          <p:cNvSpPr txBox="1">
            <a:spLocks/>
          </p:cNvSpPr>
          <p:nvPr/>
        </p:nvSpPr>
        <p:spPr>
          <a:xfrm>
            <a:off x="563839" y="1685143"/>
            <a:ext cx="8366720" cy="542925"/>
          </a:xfrm>
          <a:prstGeom prst="rect">
            <a:avLst/>
          </a:prstGeom>
        </p:spPr>
        <p:txBody>
          <a:bodyPr>
            <a:normAutofit/>
          </a:bodyPr>
          <a:lstStyle/>
          <a:p>
            <a:pPr marL="342900" indent="-342900" eaLnBrk="1" fontAlgn="auto" hangingPunct="1">
              <a:spcBef>
                <a:spcPct val="20000"/>
              </a:spcBef>
              <a:spcAft>
                <a:spcPts val="0"/>
              </a:spcAft>
              <a:defRPr/>
            </a:pPr>
            <a:endParaRPr kumimoji="0" lang="zh-TW" altLang="en-US" sz="2800" dirty="0">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652167" y="238539"/>
            <a:ext cx="7561935" cy="901148"/>
          </a:xfrm>
        </p:spPr>
        <p:txBody>
          <a:bodyPr>
            <a:noAutofit/>
          </a:bodyPr>
          <a:lstStyle/>
          <a:p>
            <a:r>
              <a:rPr lang="zh-TW" altLang="en-US" sz="4000" b="1" dirty="0" smtClean="0"/>
              <a:t>申請鑑定報名</a:t>
            </a:r>
            <a:r>
              <a:rPr lang="en-US" altLang="zh-TW" sz="4000" b="1" dirty="0"/>
              <a:t>--【</a:t>
            </a:r>
            <a:r>
              <a:rPr lang="zh-TW" altLang="en-US" sz="4000" b="1" dirty="0"/>
              <a:t>管道</a:t>
            </a:r>
            <a:r>
              <a:rPr lang="zh-TW" altLang="en-US" sz="4000" b="1" dirty="0" smtClean="0"/>
              <a:t>一</a:t>
            </a:r>
            <a:r>
              <a:rPr lang="zh-TW" altLang="en-US" sz="4000" b="1" dirty="0" smtClean="0">
                <a:latin typeface="新細明體" panose="02020500000000000000" pitchFamily="18" charset="-120"/>
                <a:ea typeface="新細明體" panose="02020500000000000000" pitchFamily="18" charset="-120"/>
              </a:rPr>
              <a:t>：</a:t>
            </a:r>
            <a:r>
              <a:rPr lang="zh-TW" altLang="en-US" sz="4000" b="1" dirty="0" smtClean="0"/>
              <a:t>初選</a:t>
            </a:r>
            <a:r>
              <a:rPr lang="en-US" altLang="zh-TW" sz="4000" b="1" dirty="0" smtClean="0"/>
              <a:t>】</a:t>
            </a:r>
            <a:endParaRPr lang="zh-TW" altLang="en-US" sz="4000" b="1" dirty="0" smtClean="0"/>
          </a:p>
        </p:txBody>
      </p:sp>
    </p:spTree>
    <p:extLst>
      <p:ext uri="{BB962C8B-B14F-4D97-AF65-F5344CB8AC3E}">
        <p14:creationId xmlns:p14="http://schemas.microsoft.com/office/powerpoint/2010/main" val="303793821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4266" y="1369078"/>
            <a:ext cx="11381151" cy="5058615"/>
          </a:xfrm>
          <a:noFill/>
        </p:spPr>
        <p:txBody>
          <a:bodyPr rtlCol="0">
            <a:noAutofit/>
          </a:bodyPr>
          <a:lstStyle/>
          <a:p>
            <a:pPr eaLnBrk="1" fontAlgn="auto" hangingPunct="1">
              <a:lnSpc>
                <a:spcPts val="4400"/>
              </a:lnSpc>
              <a:spcAft>
                <a:spcPts val="0"/>
              </a:spcAft>
              <a:buFont typeface="Arial" panose="020B0604020202020204" pitchFamily="34" charset="0"/>
              <a:buNone/>
              <a:defRPr/>
            </a:pPr>
            <a:r>
              <a:rPr lang="en-US" altLang="zh-TW" sz="3200" b="1" dirty="0" smtClean="0">
                <a:solidFill>
                  <a:schemeClr val="bg2">
                    <a:lumMod val="50000"/>
                  </a:schemeClr>
                </a:solidFill>
                <a:latin typeface="標楷體" panose="03000509000000000000" pitchFamily="65" charset="-120"/>
                <a:ea typeface="標楷體" panose="03000509000000000000" pitchFamily="65" charset="-120"/>
              </a:rPr>
              <a:t>【</a:t>
            </a:r>
            <a:r>
              <a:rPr lang="zh-TW" altLang="en-US" sz="3200" b="1" dirty="0" smtClean="0">
                <a:solidFill>
                  <a:schemeClr val="bg2">
                    <a:lumMod val="50000"/>
                  </a:schemeClr>
                </a:solidFill>
                <a:latin typeface="標楷體" panose="03000509000000000000" pitchFamily="65" charset="-120"/>
                <a:ea typeface="標楷體" panose="03000509000000000000" pitchFamily="65" charset="-120"/>
              </a:rPr>
              <a:t>管道二</a:t>
            </a:r>
            <a:r>
              <a:rPr lang="en-US" altLang="zh-TW" sz="3200" b="1" dirty="0" smtClean="0">
                <a:solidFill>
                  <a:schemeClr val="bg2">
                    <a:lumMod val="50000"/>
                  </a:schemeClr>
                </a:solidFill>
                <a:latin typeface="標楷體" panose="03000509000000000000" pitchFamily="65" charset="-120"/>
                <a:ea typeface="標楷體" panose="03000509000000000000" pitchFamily="65" charset="-120"/>
              </a:rPr>
              <a:t>】</a:t>
            </a:r>
            <a:r>
              <a:rPr lang="zh-TW" altLang="en-US" sz="3200" b="1" dirty="0" smtClean="0">
                <a:solidFill>
                  <a:schemeClr val="bg2">
                    <a:lumMod val="50000"/>
                  </a:schemeClr>
                </a:solidFill>
                <a:latin typeface="標楷體" panose="03000509000000000000" pitchFamily="65" charset="-120"/>
                <a:ea typeface="標楷體" panose="03000509000000000000" pitchFamily="65" charset="-120"/>
              </a:rPr>
              <a:t>採書面審查方式進行</a:t>
            </a:r>
          </a:p>
          <a:p>
            <a:pPr eaLnBrk="1" fontAlgn="auto" hangingPunct="1">
              <a:lnSpc>
                <a:spcPts val="4400"/>
              </a:lnSpc>
              <a:spcBef>
                <a:spcPts val="0"/>
              </a:spcBef>
              <a:spcAft>
                <a:spcPts val="0"/>
              </a:spcAft>
              <a:buFont typeface="Arial" panose="020B0604020202020204" pitchFamily="34" charset="0"/>
              <a:buNone/>
              <a:defRPr/>
            </a:pPr>
            <a:r>
              <a:rPr lang="en-US" sz="2800" dirty="0" smtClean="0">
                <a:solidFill>
                  <a:schemeClr val="tx2"/>
                </a:solidFill>
              </a:rPr>
              <a:t>(</a:t>
            </a:r>
            <a:r>
              <a:rPr lang="zh-TW" altLang="en-US" sz="2800" dirty="0" smtClean="0">
                <a:solidFill>
                  <a:schemeClr val="tx2"/>
                </a:solidFill>
              </a:rPr>
              <a:t>一</a:t>
            </a:r>
            <a:r>
              <a:rPr lang="en-US" sz="2800" dirty="0" smtClean="0">
                <a:solidFill>
                  <a:schemeClr val="tx2"/>
                </a:solidFill>
              </a:rPr>
              <a:t>) </a:t>
            </a:r>
            <a:r>
              <a:rPr lang="zh-TW" altLang="en-US" sz="2800" dirty="0" smtClean="0">
                <a:solidFill>
                  <a:schemeClr val="tx2"/>
                </a:solidFill>
              </a:rPr>
              <a:t>適用對象：</a:t>
            </a:r>
          </a:p>
          <a:p>
            <a:pPr marL="363538" indent="0">
              <a:lnSpc>
                <a:spcPts val="4400"/>
              </a:lnSpc>
              <a:spcBef>
                <a:spcPts val="0"/>
              </a:spcBef>
              <a:buNone/>
              <a:defRPr/>
            </a:pPr>
            <a:r>
              <a:rPr lang="zh-TW" altLang="en-US" dirty="0" smtClean="0">
                <a:solidFill>
                  <a:schemeClr val="tx2"/>
                </a:solidFill>
              </a:rPr>
              <a:t>符合申請資格且於近三年參加政府機關或學術研究機構舉辦之國際性或全國性創造發明競賽表現特別優異，獲前三等獎項者（詳如附件二）。</a:t>
            </a:r>
          </a:p>
          <a:p>
            <a:pPr eaLnBrk="1" fontAlgn="auto" hangingPunct="1">
              <a:lnSpc>
                <a:spcPts val="4400"/>
              </a:lnSpc>
              <a:spcBef>
                <a:spcPts val="0"/>
              </a:spcBef>
              <a:spcAft>
                <a:spcPts val="0"/>
              </a:spcAft>
              <a:buFont typeface="Arial" panose="020B0604020202020204" pitchFamily="34" charset="0"/>
              <a:buNone/>
              <a:defRPr/>
            </a:pPr>
            <a:r>
              <a:rPr lang="en-US" altLang="zh-TW" sz="2800" dirty="0" smtClean="0">
                <a:solidFill>
                  <a:schemeClr val="tx2"/>
                </a:solidFill>
              </a:rPr>
              <a:t>(</a:t>
            </a:r>
            <a:r>
              <a:rPr lang="zh-TW" altLang="en-US" sz="2800" dirty="0" smtClean="0">
                <a:solidFill>
                  <a:schemeClr val="tx2"/>
                </a:solidFill>
              </a:rPr>
              <a:t>二</a:t>
            </a:r>
            <a:r>
              <a:rPr lang="en-US" altLang="zh-TW" sz="2800" dirty="0" smtClean="0">
                <a:solidFill>
                  <a:schemeClr val="tx2"/>
                </a:solidFill>
              </a:rPr>
              <a:t>)</a:t>
            </a:r>
            <a:r>
              <a:rPr lang="zh-TW" altLang="en-US" sz="2800" dirty="0" smtClean="0">
                <a:solidFill>
                  <a:schemeClr val="tx2"/>
                </a:solidFill>
              </a:rPr>
              <a:t>報名方式：</a:t>
            </a:r>
          </a:p>
          <a:p>
            <a:pPr eaLnBrk="1" fontAlgn="auto" hangingPunct="1">
              <a:lnSpc>
                <a:spcPts val="4400"/>
              </a:lnSpc>
              <a:spcBef>
                <a:spcPts val="0"/>
              </a:spcBef>
              <a:spcAft>
                <a:spcPts val="0"/>
              </a:spcAft>
              <a:buFont typeface="Arial" panose="020B0604020202020204" pitchFamily="34" charset="0"/>
              <a:buNone/>
              <a:defRPr/>
            </a:pPr>
            <a:r>
              <a:rPr lang="en-US" dirty="0" smtClean="0">
                <a:solidFill>
                  <a:schemeClr val="tx2"/>
                </a:solidFill>
              </a:rPr>
              <a:t>1.</a:t>
            </a:r>
            <a:r>
              <a:rPr lang="zh-TW" altLang="en-US" dirty="0" smtClean="0">
                <a:solidFill>
                  <a:schemeClr val="tx2"/>
                </a:solidFill>
              </a:rPr>
              <a:t>報名時間：</a:t>
            </a:r>
            <a:r>
              <a:rPr lang="en-US" b="1" dirty="0" smtClean="0">
                <a:solidFill>
                  <a:srgbClr val="FF0000"/>
                </a:solidFill>
              </a:rPr>
              <a:t>10</a:t>
            </a:r>
            <a:r>
              <a:rPr lang="en-US" altLang="zh-TW" b="1" dirty="0" smtClean="0">
                <a:solidFill>
                  <a:srgbClr val="FF0000"/>
                </a:solidFill>
              </a:rPr>
              <a:t>9</a:t>
            </a:r>
            <a:r>
              <a:rPr lang="zh-TW" altLang="en-US" b="1" dirty="0" smtClean="0">
                <a:solidFill>
                  <a:srgbClr val="FF0000"/>
                </a:solidFill>
              </a:rPr>
              <a:t>年</a:t>
            </a:r>
            <a:r>
              <a:rPr lang="en-US" altLang="zh-TW" b="1" dirty="0" smtClean="0">
                <a:solidFill>
                  <a:srgbClr val="FF0000"/>
                </a:solidFill>
              </a:rPr>
              <a:t>2</a:t>
            </a:r>
            <a:r>
              <a:rPr lang="zh-TW" altLang="en-US" b="1" dirty="0" smtClean="0">
                <a:solidFill>
                  <a:srgbClr val="FF0000"/>
                </a:solidFill>
              </a:rPr>
              <a:t>月</a:t>
            </a:r>
            <a:r>
              <a:rPr lang="en-US" altLang="zh-TW" b="1" dirty="0" smtClean="0">
                <a:solidFill>
                  <a:srgbClr val="FF0000"/>
                </a:solidFill>
              </a:rPr>
              <a:t>23</a:t>
            </a:r>
            <a:r>
              <a:rPr lang="zh-TW" altLang="en-US" b="1" dirty="0" smtClean="0">
                <a:solidFill>
                  <a:srgbClr val="FF0000"/>
                </a:solidFill>
              </a:rPr>
              <a:t>日</a:t>
            </a:r>
            <a:r>
              <a:rPr lang="en-US" altLang="zh-TW" b="1" dirty="0" smtClean="0">
                <a:solidFill>
                  <a:srgbClr val="FF0000"/>
                </a:solidFill>
              </a:rPr>
              <a:t>(</a:t>
            </a:r>
            <a:r>
              <a:rPr lang="zh-TW" altLang="en-US" b="1" dirty="0">
                <a:solidFill>
                  <a:srgbClr val="FF0000"/>
                </a:solidFill>
              </a:rPr>
              <a:t>日</a:t>
            </a:r>
            <a:r>
              <a:rPr lang="en-US" altLang="zh-TW" b="1" dirty="0" smtClean="0">
                <a:solidFill>
                  <a:srgbClr val="FF0000"/>
                </a:solidFill>
              </a:rPr>
              <a:t>)</a:t>
            </a:r>
            <a:r>
              <a:rPr lang="zh-TW" altLang="en-US" b="1" dirty="0" smtClean="0">
                <a:solidFill>
                  <a:srgbClr val="FF0000"/>
                </a:solidFill>
              </a:rPr>
              <a:t>至</a:t>
            </a:r>
            <a:r>
              <a:rPr lang="en-US" altLang="zh-TW" b="1" dirty="0" smtClean="0">
                <a:solidFill>
                  <a:srgbClr val="FF0000"/>
                </a:solidFill>
              </a:rPr>
              <a:t>2</a:t>
            </a:r>
            <a:r>
              <a:rPr lang="zh-TW" altLang="en-US" b="1" dirty="0" smtClean="0">
                <a:solidFill>
                  <a:srgbClr val="FF0000"/>
                </a:solidFill>
              </a:rPr>
              <a:t>月</a:t>
            </a:r>
            <a:r>
              <a:rPr lang="en-US" altLang="zh-TW" b="1" dirty="0" smtClean="0">
                <a:solidFill>
                  <a:srgbClr val="FF0000"/>
                </a:solidFill>
              </a:rPr>
              <a:t>24</a:t>
            </a:r>
            <a:r>
              <a:rPr lang="zh-TW" altLang="en-US" b="1" dirty="0" smtClean="0">
                <a:solidFill>
                  <a:srgbClr val="FF0000"/>
                </a:solidFill>
              </a:rPr>
              <a:t>日</a:t>
            </a:r>
            <a:r>
              <a:rPr lang="en-US" altLang="zh-TW" b="1" dirty="0" smtClean="0">
                <a:solidFill>
                  <a:srgbClr val="FF0000"/>
                </a:solidFill>
              </a:rPr>
              <a:t>(</a:t>
            </a:r>
            <a:r>
              <a:rPr lang="zh-TW" altLang="en-US" b="1" dirty="0">
                <a:solidFill>
                  <a:srgbClr val="FF0000"/>
                </a:solidFill>
              </a:rPr>
              <a:t>一</a:t>
            </a:r>
            <a:r>
              <a:rPr lang="en-US" altLang="zh-TW" b="1" dirty="0" smtClean="0">
                <a:solidFill>
                  <a:srgbClr val="FF0000"/>
                </a:solidFill>
              </a:rPr>
              <a:t>)9:00</a:t>
            </a:r>
            <a:r>
              <a:rPr lang="zh-TW" altLang="en-US" b="1" dirty="0" smtClean="0">
                <a:solidFill>
                  <a:srgbClr val="FF0000"/>
                </a:solidFill>
              </a:rPr>
              <a:t>～</a:t>
            </a:r>
            <a:r>
              <a:rPr lang="en-US" altLang="zh-TW" b="1" dirty="0" smtClean="0">
                <a:solidFill>
                  <a:srgbClr val="FF0000"/>
                </a:solidFill>
              </a:rPr>
              <a:t>16:00(</a:t>
            </a:r>
            <a:r>
              <a:rPr lang="zh-TW" altLang="en-US" b="1" dirty="0" smtClean="0">
                <a:solidFill>
                  <a:srgbClr val="FF0000"/>
                </a:solidFill>
              </a:rPr>
              <a:t>逾期不受理</a:t>
            </a:r>
            <a:r>
              <a:rPr lang="en-US" altLang="zh-TW" b="1" dirty="0" smtClean="0">
                <a:solidFill>
                  <a:srgbClr val="FF0000"/>
                </a:solidFill>
              </a:rPr>
              <a:t>)</a:t>
            </a:r>
            <a:r>
              <a:rPr lang="zh-TW" altLang="en-US" dirty="0" smtClean="0"/>
              <a:t>。</a:t>
            </a:r>
          </a:p>
          <a:p>
            <a:pPr eaLnBrk="1" fontAlgn="auto" hangingPunct="1">
              <a:lnSpc>
                <a:spcPts val="4400"/>
              </a:lnSpc>
              <a:spcBef>
                <a:spcPts val="0"/>
              </a:spcBef>
              <a:spcAft>
                <a:spcPts val="0"/>
              </a:spcAft>
              <a:buFont typeface="Arial" panose="020B0604020202020204" pitchFamily="34" charset="0"/>
              <a:buNone/>
              <a:defRPr/>
            </a:pPr>
            <a:r>
              <a:rPr lang="en-US" dirty="0" smtClean="0">
                <a:solidFill>
                  <a:schemeClr val="tx2"/>
                </a:solidFill>
              </a:rPr>
              <a:t>2.</a:t>
            </a:r>
            <a:r>
              <a:rPr lang="zh-TW" altLang="en-US" dirty="0" smtClean="0">
                <a:solidFill>
                  <a:schemeClr val="tx2"/>
                </a:solidFill>
              </a:rPr>
              <a:t>報名地點：桃園市立經國國民中學輔導室。</a:t>
            </a:r>
          </a:p>
          <a:p>
            <a:pPr>
              <a:lnSpc>
                <a:spcPts val="4400"/>
              </a:lnSpc>
              <a:spcBef>
                <a:spcPts val="0"/>
              </a:spcBef>
              <a:buNone/>
              <a:defRPr/>
            </a:pPr>
            <a:r>
              <a:rPr lang="en-US" dirty="0" smtClean="0">
                <a:solidFill>
                  <a:schemeClr val="tx2"/>
                </a:solidFill>
              </a:rPr>
              <a:t>3.</a:t>
            </a:r>
            <a:r>
              <a:rPr lang="zh-TW" altLang="en-US" dirty="0" smtClean="0">
                <a:solidFill>
                  <a:schemeClr val="tx2"/>
                </a:solidFill>
              </a:rPr>
              <a:t>填寫</a:t>
            </a:r>
            <a:r>
              <a:rPr lang="zh-TW" altLang="en-US" b="1" dirty="0" smtClean="0">
                <a:solidFill>
                  <a:schemeClr val="tx2"/>
                </a:solidFill>
              </a:rPr>
              <a:t>「申請資料審核表」</a:t>
            </a:r>
            <a:r>
              <a:rPr lang="zh-TW" altLang="en-US" dirty="0" smtClean="0">
                <a:solidFill>
                  <a:schemeClr val="tx2"/>
                </a:solidFill>
              </a:rPr>
              <a:t>（如附件三</a:t>
            </a:r>
            <a:r>
              <a:rPr lang="en-US" dirty="0" smtClean="0">
                <a:solidFill>
                  <a:schemeClr val="tx2"/>
                </a:solidFill>
              </a:rPr>
              <a:t>-2</a:t>
            </a:r>
            <a:r>
              <a:rPr lang="zh-TW" altLang="en-US" dirty="0" smtClean="0">
                <a:solidFill>
                  <a:schemeClr val="tx2"/>
                </a:solidFill>
              </a:rPr>
              <a:t>）並依所載之項目次序排列裝訂，</a:t>
            </a:r>
            <a:r>
              <a:rPr lang="zh-TW" altLang="en-US" b="1" u="sng" dirty="0" smtClean="0">
                <a:solidFill>
                  <a:schemeClr val="tx2"/>
                </a:solidFill>
              </a:rPr>
              <a:t>親自或委託至經國國中報名</a:t>
            </a:r>
            <a:r>
              <a:rPr lang="zh-TW" altLang="en-US" dirty="0" smtClean="0">
                <a:solidFill>
                  <a:schemeClr val="tx2"/>
                </a:solidFill>
              </a:rPr>
              <a:t>，恕不受理通訊報名。</a:t>
            </a:r>
          </a:p>
        </p:txBody>
      </p:sp>
      <p:sp>
        <p:nvSpPr>
          <p:cNvPr id="5" name="標題 1"/>
          <p:cNvSpPr txBox="1">
            <a:spLocks/>
          </p:cNvSpPr>
          <p:nvPr/>
        </p:nvSpPr>
        <p:spPr>
          <a:xfrm>
            <a:off x="504266" y="271679"/>
            <a:ext cx="8427618" cy="9011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smtClean="0"/>
              <a:t>申請鑑定報名</a:t>
            </a:r>
            <a:r>
              <a:rPr lang="en-US" altLang="zh-TW" sz="4000" b="1" dirty="0" smtClean="0"/>
              <a:t>--【</a:t>
            </a:r>
            <a:r>
              <a:rPr lang="zh-TW" altLang="en-US" sz="4000" b="1" dirty="0" smtClean="0"/>
              <a:t>管道二</a:t>
            </a:r>
            <a:r>
              <a:rPr lang="zh-TW" altLang="en-US" sz="4000" b="1" dirty="0" smtClean="0">
                <a:latin typeface="新細明體" panose="02020500000000000000" pitchFamily="18" charset="-120"/>
                <a:ea typeface="新細明體" panose="02020500000000000000" pitchFamily="18" charset="-120"/>
              </a:rPr>
              <a:t>：</a:t>
            </a:r>
            <a:r>
              <a:rPr lang="zh-TW" altLang="en-US" sz="4000" b="1" dirty="0" smtClean="0"/>
              <a:t>書面審查</a:t>
            </a:r>
            <a:r>
              <a:rPr lang="en-US" altLang="zh-TW" sz="4000" b="1" dirty="0" smtClean="0"/>
              <a:t>】</a:t>
            </a:r>
            <a:endParaRPr lang="zh-TW" altLang="en-US" sz="4000" b="1" dirty="0" smtClean="0"/>
          </a:p>
        </p:txBody>
      </p:sp>
    </p:spTree>
    <p:extLst>
      <p:ext uri="{BB962C8B-B14F-4D97-AF65-F5344CB8AC3E}">
        <p14:creationId xmlns:p14="http://schemas.microsoft.com/office/powerpoint/2010/main" val="2139354883"/>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2" y="1002197"/>
            <a:ext cx="11568608" cy="5440808"/>
          </a:xfrm>
          <a:noFill/>
        </p:spPr>
        <p:txBody>
          <a:bodyPr rtlCol="0">
            <a:noAutofit/>
          </a:bodyPr>
          <a:lstStyle/>
          <a:p>
            <a:pPr indent="-166688" eaLnBrk="1" fontAlgn="auto" hangingPunct="1">
              <a:lnSpc>
                <a:spcPts val="4000"/>
              </a:lnSpc>
              <a:spcBef>
                <a:spcPts val="0"/>
              </a:spcBef>
              <a:spcAft>
                <a:spcPts val="0"/>
              </a:spcAft>
              <a:buFont typeface="Arial" panose="020B0604020202020204" pitchFamily="34" charset="0"/>
              <a:buNone/>
              <a:defRPr/>
            </a:pPr>
            <a:r>
              <a:rPr lang="en-US" dirty="0" smtClean="0">
                <a:solidFill>
                  <a:schemeClr val="tx2"/>
                </a:solidFill>
              </a:rPr>
              <a:t>4.</a:t>
            </a:r>
            <a:r>
              <a:rPr lang="zh-TW" altLang="en-US" b="1" dirty="0" smtClean="0">
                <a:solidFill>
                  <a:srgbClr val="FF0000"/>
                </a:solidFill>
              </a:rPr>
              <a:t>繳驗相關資料</a:t>
            </a:r>
            <a:r>
              <a:rPr lang="zh-TW" altLang="en-US" dirty="0" smtClean="0"/>
              <a:t>如下：</a:t>
            </a:r>
          </a:p>
          <a:p>
            <a:pPr marL="0" indent="0">
              <a:lnSpc>
                <a:spcPts val="4000"/>
              </a:lnSpc>
              <a:spcBef>
                <a:spcPts val="0"/>
              </a:spcBef>
              <a:buNone/>
            </a:pPr>
            <a:r>
              <a:rPr lang="en-US" altLang="zh-TW" dirty="0" smtClean="0"/>
              <a:t>    A</a:t>
            </a:r>
            <a:r>
              <a:rPr lang="en-US" altLang="zh-TW" dirty="0"/>
              <a:t>.</a:t>
            </a:r>
            <a:r>
              <a:rPr lang="zh-TW" altLang="zh-TW" b="1" dirty="0">
                <a:solidFill>
                  <a:srgbClr val="FF0000"/>
                </a:solidFill>
              </a:rPr>
              <a:t>「書面審查創造發明作品貢獻說明表」</a:t>
            </a:r>
            <a:r>
              <a:rPr lang="zh-TW" altLang="zh-TW" dirty="0"/>
              <a:t>（</a:t>
            </a:r>
            <a:r>
              <a:rPr lang="zh-TW" altLang="zh-TW" dirty="0" smtClean="0"/>
              <a:t>如</a:t>
            </a:r>
            <a:r>
              <a:rPr lang="zh-TW" altLang="en-US" dirty="0" smtClean="0"/>
              <a:t>簡章</a:t>
            </a:r>
            <a:r>
              <a:rPr lang="zh-TW" altLang="zh-TW" dirty="0" smtClean="0"/>
              <a:t>附件</a:t>
            </a:r>
            <a:r>
              <a:rPr lang="zh-TW" altLang="zh-TW" dirty="0"/>
              <a:t>二）。</a:t>
            </a:r>
          </a:p>
          <a:p>
            <a:pPr marL="0" indent="0">
              <a:lnSpc>
                <a:spcPts val="4000"/>
              </a:lnSpc>
              <a:spcBef>
                <a:spcPts val="0"/>
              </a:spcBef>
              <a:buNone/>
            </a:pPr>
            <a:r>
              <a:rPr lang="en-US" altLang="zh-TW" dirty="0" smtClean="0"/>
              <a:t>    B</a:t>
            </a:r>
            <a:r>
              <a:rPr lang="en-US" altLang="zh-TW" dirty="0"/>
              <a:t>.</a:t>
            </a:r>
            <a:r>
              <a:rPr lang="zh-TW" altLang="zh-TW" b="1" dirty="0">
                <a:solidFill>
                  <a:srgbClr val="FF0000"/>
                </a:solidFill>
              </a:rPr>
              <a:t>「鑑定</a:t>
            </a:r>
            <a:r>
              <a:rPr lang="zh-TW" altLang="zh-TW" b="1" dirty="0" smtClean="0">
                <a:solidFill>
                  <a:srgbClr val="FF0000"/>
                </a:solidFill>
              </a:rPr>
              <a:t>報名表」</a:t>
            </a:r>
            <a:r>
              <a:rPr lang="zh-TW" altLang="zh-TW" dirty="0"/>
              <a:t>（</a:t>
            </a:r>
            <a:r>
              <a:rPr lang="zh-TW" altLang="zh-TW" dirty="0" smtClean="0"/>
              <a:t>如附件</a:t>
            </a:r>
            <a:r>
              <a:rPr lang="zh-TW" altLang="zh-TW" dirty="0"/>
              <a:t>四</a:t>
            </a:r>
            <a:r>
              <a:rPr lang="zh-TW" altLang="zh-TW" dirty="0" smtClean="0"/>
              <a:t>）</a:t>
            </a:r>
            <a:endParaRPr lang="zh-TW" altLang="zh-TW" dirty="0"/>
          </a:p>
          <a:p>
            <a:pPr marL="0" indent="0">
              <a:lnSpc>
                <a:spcPts val="4000"/>
              </a:lnSpc>
              <a:spcBef>
                <a:spcPts val="0"/>
              </a:spcBef>
              <a:buNone/>
            </a:pPr>
            <a:r>
              <a:rPr lang="en-US" altLang="zh-TW" dirty="0" smtClean="0"/>
              <a:t>    C</a:t>
            </a:r>
            <a:r>
              <a:rPr lang="en-US" altLang="zh-TW" dirty="0"/>
              <a:t>.</a:t>
            </a:r>
            <a:r>
              <a:rPr lang="zh-TW" altLang="zh-TW" b="1" dirty="0" smtClean="0">
                <a:solidFill>
                  <a:srgbClr val="FF0000"/>
                </a:solidFill>
              </a:rPr>
              <a:t>「創造能力優異特殊</a:t>
            </a:r>
            <a:r>
              <a:rPr lang="zh-TW" altLang="zh-TW" b="1" dirty="0">
                <a:solidFill>
                  <a:srgbClr val="FF0000"/>
                </a:solidFill>
              </a:rPr>
              <a:t>需求學生特質檢核</a:t>
            </a:r>
            <a:r>
              <a:rPr lang="zh-TW" altLang="zh-TW" b="1" dirty="0" smtClean="0">
                <a:solidFill>
                  <a:srgbClr val="FF0000"/>
                </a:solidFill>
              </a:rPr>
              <a:t>表」</a:t>
            </a:r>
            <a:r>
              <a:rPr lang="zh-TW" altLang="zh-TW" dirty="0"/>
              <a:t>（</a:t>
            </a:r>
            <a:r>
              <a:rPr lang="zh-TW" altLang="zh-TW" dirty="0" smtClean="0"/>
              <a:t>如附件</a:t>
            </a:r>
            <a:r>
              <a:rPr lang="zh-TW" altLang="zh-TW" dirty="0"/>
              <a:t>五）。</a:t>
            </a:r>
          </a:p>
          <a:p>
            <a:pPr marL="0" indent="0">
              <a:lnSpc>
                <a:spcPts val="4000"/>
              </a:lnSpc>
              <a:spcBef>
                <a:spcPts val="0"/>
              </a:spcBef>
              <a:buNone/>
            </a:pPr>
            <a:r>
              <a:rPr lang="en-US" altLang="zh-TW" dirty="0" smtClean="0"/>
              <a:t>    D</a:t>
            </a:r>
            <a:r>
              <a:rPr lang="en-US" altLang="zh-TW" dirty="0"/>
              <a:t>.</a:t>
            </a:r>
            <a:r>
              <a:rPr lang="zh-TW" altLang="zh-TW" b="1" dirty="0">
                <a:solidFill>
                  <a:srgbClr val="FF0000"/>
                </a:solidFill>
              </a:rPr>
              <a:t>「特殊考場服務需求申請表」</a:t>
            </a:r>
            <a:r>
              <a:rPr lang="zh-TW" altLang="zh-TW" dirty="0" smtClean="0"/>
              <a:t>（如附件</a:t>
            </a:r>
            <a:r>
              <a:rPr lang="zh-TW" altLang="zh-TW" dirty="0"/>
              <a:t>六），因身心狀況需申請</a:t>
            </a:r>
            <a:r>
              <a:rPr lang="zh-TW" altLang="zh-TW" dirty="0" smtClean="0"/>
              <a:t>特殊考場</a:t>
            </a:r>
            <a:r>
              <a:rPr lang="zh-TW" altLang="zh-TW" dirty="0"/>
              <a:t>服務</a:t>
            </a:r>
            <a:r>
              <a:rPr lang="zh-TW" altLang="zh-TW" dirty="0" smtClean="0"/>
              <a:t>，</a:t>
            </a:r>
            <a:r>
              <a:rPr lang="zh-TW" altLang="en-US" dirty="0" smtClean="0"/>
              <a:t>  </a:t>
            </a:r>
            <a:endParaRPr lang="en-US" altLang="zh-TW" dirty="0" smtClean="0"/>
          </a:p>
          <a:p>
            <a:pPr marL="0" indent="0">
              <a:lnSpc>
                <a:spcPts val="4000"/>
              </a:lnSpc>
              <a:spcBef>
                <a:spcPts val="0"/>
              </a:spcBef>
              <a:buNone/>
            </a:pPr>
            <a:r>
              <a:rPr lang="zh-TW" altLang="en-US" dirty="0" smtClean="0"/>
              <a:t>       </a:t>
            </a:r>
            <a:r>
              <a:rPr lang="zh-TW" altLang="zh-TW" dirty="0" smtClean="0"/>
              <a:t>於</a:t>
            </a:r>
            <a:r>
              <a:rPr lang="zh-TW" altLang="zh-TW" dirty="0"/>
              <a:t>報名時</a:t>
            </a:r>
            <a:r>
              <a:rPr lang="zh-TW" altLang="zh-TW" dirty="0" smtClean="0"/>
              <a:t>繳交</a:t>
            </a:r>
            <a:r>
              <a:rPr lang="zh-TW" altLang="en-US" dirty="0" smtClean="0"/>
              <a:t>，無需求者免附</a:t>
            </a:r>
            <a:r>
              <a:rPr lang="zh-TW" altLang="zh-TW" dirty="0" smtClean="0"/>
              <a:t>。</a:t>
            </a:r>
            <a:endParaRPr lang="zh-TW" altLang="zh-TW" dirty="0"/>
          </a:p>
          <a:p>
            <a:pPr marL="0" indent="0">
              <a:lnSpc>
                <a:spcPts val="4000"/>
              </a:lnSpc>
              <a:spcBef>
                <a:spcPts val="0"/>
              </a:spcBef>
              <a:buNone/>
            </a:pPr>
            <a:r>
              <a:rPr lang="en-US" altLang="zh-TW" dirty="0" smtClean="0"/>
              <a:t>    E</a:t>
            </a:r>
            <a:r>
              <a:rPr lang="en-US" altLang="zh-TW" dirty="0"/>
              <a:t>.</a:t>
            </a:r>
            <a:r>
              <a:rPr lang="zh-TW" altLang="zh-TW" b="1" dirty="0">
                <a:solidFill>
                  <a:srgbClr val="FF0000"/>
                </a:solidFill>
              </a:rPr>
              <a:t>「標準信封一個」</a:t>
            </a:r>
            <a:r>
              <a:rPr lang="zh-TW" altLang="zh-TW" dirty="0"/>
              <a:t>，須寫明收件學生姓名、住址、郵遞區號，免貼郵票</a:t>
            </a:r>
            <a:r>
              <a:rPr lang="zh-TW" altLang="zh-TW" dirty="0" smtClean="0"/>
              <a:t>。</a:t>
            </a:r>
            <a:endParaRPr lang="en-US" altLang="zh-TW" dirty="0" smtClean="0"/>
          </a:p>
          <a:p>
            <a:pPr marL="0" indent="0">
              <a:lnSpc>
                <a:spcPts val="4000"/>
              </a:lnSpc>
              <a:spcBef>
                <a:spcPts val="0"/>
              </a:spcBef>
              <a:buNone/>
            </a:pPr>
            <a:r>
              <a:rPr lang="zh-TW" altLang="en-US" dirty="0" smtClean="0"/>
              <a:t>    </a:t>
            </a:r>
            <a:r>
              <a:rPr lang="en-US" altLang="zh-TW" dirty="0" smtClean="0"/>
              <a:t>F.</a:t>
            </a:r>
            <a:r>
              <a:rPr lang="zh-TW" altLang="zh-TW" b="1" dirty="0" smtClean="0">
                <a:solidFill>
                  <a:srgbClr val="FF0000"/>
                </a:solidFill>
              </a:rPr>
              <a:t>繳交</a:t>
            </a:r>
            <a:r>
              <a:rPr lang="zh-TW" altLang="en-US" b="1" dirty="0" smtClean="0">
                <a:solidFill>
                  <a:srgbClr val="FF0000"/>
                </a:solidFill>
              </a:rPr>
              <a:t>報名</a:t>
            </a:r>
            <a:r>
              <a:rPr lang="zh-TW" altLang="zh-TW" b="1" dirty="0" smtClean="0">
                <a:solidFill>
                  <a:srgbClr val="FF0000"/>
                </a:solidFill>
              </a:rPr>
              <a:t>費</a:t>
            </a:r>
            <a:r>
              <a:rPr lang="zh-TW" altLang="zh-TW" b="1" dirty="0">
                <a:solidFill>
                  <a:srgbClr val="FF0000"/>
                </a:solidFill>
              </a:rPr>
              <a:t>，每人新臺幣</a:t>
            </a:r>
            <a:r>
              <a:rPr lang="en-US" altLang="zh-TW" b="1" dirty="0">
                <a:solidFill>
                  <a:srgbClr val="FF0000"/>
                </a:solidFill>
              </a:rPr>
              <a:t>800</a:t>
            </a:r>
            <a:r>
              <a:rPr lang="zh-TW" altLang="zh-TW" b="1" dirty="0">
                <a:solidFill>
                  <a:srgbClr val="FF0000"/>
                </a:solidFill>
              </a:rPr>
              <a:t>元整</a:t>
            </a:r>
            <a:r>
              <a:rPr lang="zh-TW" altLang="zh-TW" b="1" dirty="0" smtClean="0">
                <a:solidFill>
                  <a:srgbClr val="FF0000"/>
                </a:solidFill>
              </a:rPr>
              <a:t>。</a:t>
            </a:r>
            <a:r>
              <a:rPr lang="zh-TW" altLang="zh-TW" dirty="0" smtClean="0"/>
              <a:t>低</a:t>
            </a:r>
            <a:r>
              <a:rPr lang="zh-TW" altLang="zh-TW" dirty="0"/>
              <a:t>或中低收入戶子女免繳申請鑑定費，</a:t>
            </a:r>
            <a:r>
              <a:rPr lang="zh-TW" altLang="zh-TW" dirty="0" smtClean="0"/>
              <a:t>但</a:t>
            </a:r>
            <a:endParaRPr lang="en-US" altLang="zh-TW" dirty="0" smtClean="0"/>
          </a:p>
          <a:p>
            <a:pPr marL="0" indent="0">
              <a:lnSpc>
                <a:spcPts val="4000"/>
              </a:lnSpc>
              <a:spcBef>
                <a:spcPts val="0"/>
              </a:spcBef>
              <a:buNone/>
            </a:pPr>
            <a:r>
              <a:rPr lang="zh-TW" altLang="en-US" dirty="0" smtClean="0"/>
              <a:t>      </a:t>
            </a:r>
            <a:r>
              <a:rPr lang="zh-TW" altLang="zh-TW" dirty="0" smtClean="0"/>
              <a:t>應</a:t>
            </a:r>
            <a:r>
              <a:rPr lang="zh-TW" altLang="zh-TW" dirty="0"/>
              <a:t>檢附區公所核發之低或中低收入戶證明影</a:t>
            </a:r>
            <a:r>
              <a:rPr lang="zh-TW" altLang="zh-TW" dirty="0" smtClean="0"/>
              <a:t>本（非</a:t>
            </a:r>
            <a:r>
              <a:rPr lang="zh-TW" altLang="zh-TW" dirty="0"/>
              <a:t>清寒證明）及戶口名簿影本。</a:t>
            </a:r>
          </a:p>
          <a:p>
            <a:pPr marL="0" indent="0">
              <a:lnSpc>
                <a:spcPts val="4000"/>
              </a:lnSpc>
              <a:spcBef>
                <a:spcPts val="0"/>
              </a:spcBef>
              <a:buNone/>
            </a:pPr>
            <a:r>
              <a:rPr lang="en-US" altLang="zh-TW" dirty="0" smtClean="0">
                <a:solidFill>
                  <a:schemeClr val="tx2"/>
                </a:solidFill>
              </a:rPr>
              <a:t>  5.</a:t>
            </a:r>
            <a:r>
              <a:rPr lang="zh-TW" altLang="zh-TW" dirty="0">
                <a:solidFill>
                  <a:schemeClr val="tx2"/>
                </a:solidFill>
              </a:rPr>
              <a:t>檢附資料經查證後若有不實者，逕予取消書面審查資格</a:t>
            </a:r>
            <a:r>
              <a:rPr lang="zh-TW" altLang="zh-TW" dirty="0" smtClean="0">
                <a:solidFill>
                  <a:schemeClr val="tx2"/>
                </a:solidFill>
              </a:rPr>
              <a:t>。</a:t>
            </a:r>
            <a:endParaRPr lang="zh-TW" altLang="zh-TW" dirty="0">
              <a:solidFill>
                <a:schemeClr val="tx2"/>
              </a:solidFill>
            </a:endParaRPr>
          </a:p>
        </p:txBody>
      </p:sp>
      <p:sp>
        <p:nvSpPr>
          <p:cNvPr id="4" name="標題 1"/>
          <p:cNvSpPr>
            <a:spLocks noGrp="1"/>
          </p:cNvSpPr>
          <p:nvPr>
            <p:ph type="title"/>
          </p:nvPr>
        </p:nvSpPr>
        <p:spPr>
          <a:xfrm>
            <a:off x="623392" y="0"/>
            <a:ext cx="8427618" cy="901148"/>
          </a:xfrm>
        </p:spPr>
        <p:txBody>
          <a:bodyPr>
            <a:noAutofit/>
          </a:bodyPr>
          <a:lstStyle/>
          <a:p>
            <a:r>
              <a:rPr lang="zh-TW" altLang="en-US" sz="4000" b="1" dirty="0" smtClean="0"/>
              <a:t>申請鑑定報名</a:t>
            </a:r>
            <a:r>
              <a:rPr lang="en-US" altLang="zh-TW" sz="4000" b="1" dirty="0"/>
              <a:t>--【</a:t>
            </a:r>
            <a:r>
              <a:rPr lang="zh-TW" altLang="en-US" sz="4000" b="1" dirty="0" smtClean="0"/>
              <a:t>管道二</a:t>
            </a:r>
            <a:r>
              <a:rPr lang="zh-TW" altLang="en-US" sz="4000" b="1" dirty="0" smtClean="0">
                <a:latin typeface="新細明體" panose="02020500000000000000" pitchFamily="18" charset="-120"/>
                <a:ea typeface="新細明體" panose="02020500000000000000" pitchFamily="18" charset="-120"/>
              </a:rPr>
              <a:t>：</a:t>
            </a:r>
            <a:r>
              <a:rPr lang="zh-TW" altLang="en-US" sz="4000" b="1" dirty="0" smtClean="0"/>
              <a:t>書面審查</a:t>
            </a:r>
            <a:r>
              <a:rPr lang="en-US" altLang="zh-TW" sz="4000" b="1" dirty="0" smtClean="0"/>
              <a:t>】</a:t>
            </a:r>
            <a:endParaRPr lang="zh-TW" altLang="en-US" sz="4000" b="1" dirty="0" smtClean="0"/>
          </a:p>
        </p:txBody>
      </p:sp>
    </p:spTree>
    <p:extLst>
      <p:ext uri="{BB962C8B-B14F-4D97-AF65-F5344CB8AC3E}">
        <p14:creationId xmlns:p14="http://schemas.microsoft.com/office/powerpoint/2010/main" val="405204798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7176" y="0"/>
            <a:ext cx="10789974" cy="6486039"/>
          </a:xfrm>
        </p:spPr>
        <p:txBody>
          <a:bodyPr>
            <a:normAutofit/>
          </a:bodyPr>
          <a:lstStyle/>
          <a:p>
            <a:pPr>
              <a:lnSpc>
                <a:spcPts val="4320"/>
              </a:lnSpc>
              <a:spcBef>
                <a:spcPts val="0"/>
              </a:spcBef>
            </a:pPr>
            <a:r>
              <a:rPr lang="zh-TW" altLang="zh-TW" sz="4400" b="1" dirty="0"/>
              <a:t>管道</a:t>
            </a:r>
            <a:r>
              <a:rPr lang="zh-TW" altLang="en-US" sz="4400" b="1" dirty="0" smtClean="0"/>
              <a:t>二書面</a:t>
            </a:r>
            <a:r>
              <a:rPr lang="zh-TW" altLang="en-US" sz="4400" b="1" dirty="0"/>
              <a:t>審查</a:t>
            </a:r>
            <a:r>
              <a:rPr lang="zh-TW" altLang="en-US" sz="4400" b="1" dirty="0" smtClean="0"/>
              <a:t>結果</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en-US" sz="4000" dirty="0"/>
              <a:t/>
            </a:r>
            <a:br>
              <a:rPr lang="zh-TW" altLang="en-US" sz="4000" dirty="0"/>
            </a:br>
            <a:r>
              <a:rPr lang="en-US" altLang="zh-TW" sz="3100" dirty="0" smtClean="0"/>
              <a:t>1</a:t>
            </a:r>
            <a:r>
              <a:rPr lang="zh-TW" altLang="en-US" sz="3100" dirty="0"/>
              <a:t>、</a:t>
            </a:r>
            <a:r>
              <a:rPr lang="zh-TW" altLang="en-US" sz="3100" b="1" dirty="0"/>
              <a:t>通過者</a:t>
            </a:r>
            <a:r>
              <a:rPr lang="zh-TW" altLang="en-US" sz="3100" dirty="0"/>
              <a:t>，進入</a:t>
            </a:r>
            <a:r>
              <a:rPr lang="zh-TW" altLang="en-US" sz="3100" dirty="0">
                <a:solidFill>
                  <a:srgbClr val="FF0000"/>
                </a:solidFill>
              </a:rPr>
              <a:t>綜合研判</a:t>
            </a:r>
            <a:r>
              <a:rPr lang="zh-TW" altLang="en-US" sz="3100" dirty="0"/>
              <a:t>。</a:t>
            </a:r>
            <a:br>
              <a:rPr lang="zh-TW" altLang="en-US" sz="3100" dirty="0"/>
            </a:br>
            <a:r>
              <a:rPr lang="en-US" altLang="zh-TW" sz="3100" dirty="0" smtClean="0"/>
              <a:t>2</a:t>
            </a:r>
            <a:r>
              <a:rPr lang="zh-TW" altLang="en-US" sz="3100" dirty="0"/>
              <a:t>、</a:t>
            </a:r>
            <a:r>
              <a:rPr lang="zh-TW" altLang="en-US" sz="3100" b="1" dirty="0"/>
              <a:t>需經進一步評估者</a:t>
            </a:r>
            <a:r>
              <a:rPr lang="zh-TW" altLang="en-US" sz="3100" dirty="0"/>
              <a:t>：可憑「審查結果通知」</a:t>
            </a:r>
            <a:r>
              <a:rPr lang="zh-TW" altLang="en-US" sz="3100" dirty="0" smtClean="0"/>
              <a:t>，向</a:t>
            </a:r>
            <a:r>
              <a:rPr lang="zh-TW" altLang="en-US" sz="3100" dirty="0"/>
              <a:t>承辦</a:t>
            </a:r>
            <a:r>
              <a:rPr lang="zh-TW" altLang="en-US" sz="3100" dirty="0" smtClean="0"/>
              <a:t>學校</a:t>
            </a:r>
            <a:r>
              <a:rPr lang="en-US" altLang="zh-TW" sz="3100" dirty="0" smtClean="0"/>
              <a:t/>
            </a:r>
            <a:br>
              <a:rPr lang="en-US" altLang="zh-TW" sz="3100" dirty="0" smtClean="0"/>
            </a:br>
            <a:r>
              <a:rPr lang="zh-TW" altLang="en-US" sz="3100" dirty="0"/>
              <a:t> </a:t>
            </a:r>
            <a:r>
              <a:rPr lang="zh-TW" altLang="en-US" sz="3100" dirty="0" smtClean="0"/>
              <a:t>  報名</a:t>
            </a:r>
            <a:r>
              <a:rPr lang="zh-TW" altLang="en-US" sz="3100" dirty="0">
                <a:solidFill>
                  <a:srgbClr val="FF0000"/>
                </a:solidFill>
              </a:rPr>
              <a:t>參加</a:t>
            </a:r>
            <a:r>
              <a:rPr lang="en-US" altLang="zh-TW" sz="3100" dirty="0">
                <a:solidFill>
                  <a:srgbClr val="FF0000"/>
                </a:solidFill>
              </a:rPr>
              <a:t>【</a:t>
            </a:r>
            <a:r>
              <a:rPr lang="zh-TW" altLang="en-US" sz="3100" dirty="0">
                <a:solidFill>
                  <a:srgbClr val="FF0000"/>
                </a:solidFill>
              </a:rPr>
              <a:t>管道一</a:t>
            </a:r>
            <a:r>
              <a:rPr lang="en-US" altLang="zh-TW" sz="3100" dirty="0" smtClean="0">
                <a:solidFill>
                  <a:srgbClr val="FF0000"/>
                </a:solidFill>
              </a:rPr>
              <a:t>】</a:t>
            </a:r>
            <a:r>
              <a:rPr lang="zh-TW" altLang="en-US" sz="3100" dirty="0" smtClean="0">
                <a:solidFill>
                  <a:srgbClr val="FF0000"/>
                </a:solidFill>
              </a:rPr>
              <a:t>複選</a:t>
            </a:r>
            <a:r>
              <a:rPr lang="zh-TW" altLang="en-US" sz="3100" dirty="0">
                <a:solidFill>
                  <a:srgbClr val="FF0000"/>
                </a:solidFill>
              </a:rPr>
              <a:t>鑑定</a:t>
            </a:r>
            <a:r>
              <a:rPr lang="zh-TW" altLang="en-US" sz="3100" dirty="0" smtClean="0"/>
              <a:t>；報名</a:t>
            </a:r>
            <a:r>
              <a:rPr lang="zh-TW" altLang="en-US" sz="3100" dirty="0"/>
              <a:t>日期程序同</a:t>
            </a:r>
            <a:r>
              <a:rPr lang="en-US" altLang="zh-TW" sz="3100" dirty="0"/>
              <a:t>【</a:t>
            </a:r>
            <a:r>
              <a:rPr lang="zh-TW" altLang="en-US" sz="3100" dirty="0"/>
              <a:t>管道一</a:t>
            </a:r>
            <a:r>
              <a:rPr lang="en-US" altLang="zh-TW" sz="3100" dirty="0" smtClean="0"/>
              <a:t>】</a:t>
            </a:r>
            <a:r>
              <a:rPr lang="zh-TW" altLang="en-US" sz="3100" dirty="0" smtClean="0"/>
              <a:t> </a:t>
            </a:r>
            <a:r>
              <a:rPr lang="en-US" altLang="zh-TW" sz="3100" dirty="0" smtClean="0"/>
              <a:t/>
            </a:r>
            <a:br>
              <a:rPr lang="en-US" altLang="zh-TW" sz="3100" dirty="0" smtClean="0"/>
            </a:br>
            <a:r>
              <a:rPr lang="zh-TW" altLang="en-US" sz="3100" dirty="0"/>
              <a:t> </a:t>
            </a:r>
            <a:r>
              <a:rPr lang="zh-TW" altLang="en-US" sz="3100" dirty="0" smtClean="0"/>
              <a:t>  複選</a:t>
            </a:r>
            <a:r>
              <a:rPr lang="zh-TW" altLang="en-US" sz="3100" dirty="0"/>
              <a:t>報名。                      </a:t>
            </a:r>
            <a:br>
              <a:rPr lang="zh-TW" altLang="en-US" sz="3100" dirty="0"/>
            </a:br>
            <a:r>
              <a:rPr lang="en-US" altLang="zh-TW" sz="3100" dirty="0" smtClean="0"/>
              <a:t>3</a:t>
            </a:r>
            <a:r>
              <a:rPr lang="zh-TW" altLang="en-US" sz="3100" dirty="0"/>
              <a:t>、</a:t>
            </a:r>
            <a:r>
              <a:rPr lang="zh-TW" altLang="en-US" sz="3100" b="1" dirty="0"/>
              <a:t>未通過</a:t>
            </a:r>
            <a:r>
              <a:rPr lang="zh-TW" altLang="en-US" sz="3100" dirty="0"/>
              <a:t>：可</a:t>
            </a:r>
            <a:r>
              <a:rPr lang="zh-TW" altLang="en-US" sz="3100" dirty="0">
                <a:solidFill>
                  <a:srgbClr val="FF0000"/>
                </a:solidFill>
              </a:rPr>
              <a:t>參加</a:t>
            </a:r>
            <a:r>
              <a:rPr lang="en-US" altLang="zh-TW" sz="3100" dirty="0">
                <a:solidFill>
                  <a:srgbClr val="FF0000"/>
                </a:solidFill>
              </a:rPr>
              <a:t>【</a:t>
            </a:r>
            <a:r>
              <a:rPr lang="zh-TW" altLang="en-US" sz="3100" dirty="0">
                <a:solidFill>
                  <a:srgbClr val="FF0000"/>
                </a:solidFill>
              </a:rPr>
              <a:t>管道一</a:t>
            </a:r>
            <a:r>
              <a:rPr lang="en-US" altLang="zh-TW" sz="3100" dirty="0">
                <a:solidFill>
                  <a:srgbClr val="FF0000"/>
                </a:solidFill>
              </a:rPr>
              <a:t>】</a:t>
            </a:r>
            <a:r>
              <a:rPr lang="zh-TW" altLang="en-US" sz="3100" dirty="0">
                <a:solidFill>
                  <a:srgbClr val="FF0000"/>
                </a:solidFill>
              </a:rPr>
              <a:t>之初選鑑定</a:t>
            </a:r>
            <a:r>
              <a:rPr lang="zh-TW" altLang="en-US" sz="3100" dirty="0"/>
              <a:t>，</a:t>
            </a:r>
            <a:r>
              <a:rPr lang="zh-TW" altLang="en-US" sz="3100" dirty="0" smtClean="0"/>
              <a:t>請於</a:t>
            </a:r>
            <a:r>
              <a:rPr lang="en-US" altLang="zh-TW" sz="3100" dirty="0"/>
              <a:t>109</a:t>
            </a:r>
            <a:r>
              <a:rPr lang="zh-TW" altLang="en-US" sz="3100" dirty="0"/>
              <a:t>年</a:t>
            </a:r>
            <a:r>
              <a:rPr lang="en-US" altLang="zh-TW" sz="3100" dirty="0"/>
              <a:t>3</a:t>
            </a:r>
            <a:r>
              <a:rPr lang="zh-TW" altLang="en-US" sz="3100" dirty="0"/>
              <a:t>月</a:t>
            </a:r>
            <a:r>
              <a:rPr lang="en-US" altLang="zh-TW" sz="3100" dirty="0" smtClean="0"/>
              <a:t>5</a:t>
            </a:r>
            <a:r>
              <a:rPr lang="zh-TW" altLang="en-US" sz="3100" dirty="0" smtClean="0"/>
              <a:t> </a:t>
            </a:r>
            <a:r>
              <a:rPr lang="en-US" altLang="zh-TW" sz="3100" dirty="0" smtClean="0"/>
              <a:t/>
            </a:r>
            <a:br>
              <a:rPr lang="en-US" altLang="zh-TW" sz="3100" dirty="0" smtClean="0"/>
            </a:br>
            <a:r>
              <a:rPr lang="zh-TW" altLang="en-US" sz="3100" dirty="0"/>
              <a:t> </a:t>
            </a:r>
            <a:r>
              <a:rPr lang="zh-TW" altLang="en-US" sz="3100" dirty="0" smtClean="0"/>
              <a:t>  日</a:t>
            </a:r>
            <a:r>
              <a:rPr lang="zh-TW" altLang="en-US" sz="3100" dirty="0"/>
              <a:t>（星期四</a:t>
            </a:r>
            <a:r>
              <a:rPr lang="zh-TW" altLang="en-US" sz="3100" dirty="0" smtClean="0"/>
              <a:t>）至</a:t>
            </a:r>
            <a:r>
              <a:rPr lang="en-US" altLang="zh-TW" sz="3100" dirty="0"/>
              <a:t>3</a:t>
            </a:r>
            <a:r>
              <a:rPr lang="zh-TW" altLang="en-US" sz="3100" dirty="0"/>
              <a:t>月</a:t>
            </a:r>
            <a:r>
              <a:rPr lang="en-US" altLang="zh-TW" sz="3100" dirty="0"/>
              <a:t>6</a:t>
            </a:r>
            <a:r>
              <a:rPr lang="zh-TW" altLang="en-US" sz="3100" dirty="0" smtClean="0"/>
              <a:t>日（星期五</a:t>
            </a:r>
            <a:r>
              <a:rPr lang="zh-TW" altLang="en-US" sz="3100" dirty="0"/>
              <a:t>）至經國國中領取「</a:t>
            </a:r>
            <a:r>
              <a:rPr lang="zh-TW" altLang="en-US" sz="3100" dirty="0" smtClean="0"/>
              <a:t>初選</a:t>
            </a:r>
            <a:r>
              <a:rPr lang="en-US" altLang="zh-TW" sz="3100" dirty="0" smtClean="0"/>
              <a:t/>
            </a:r>
            <a:br>
              <a:rPr lang="en-US" altLang="zh-TW" sz="3100" dirty="0" smtClean="0"/>
            </a:br>
            <a:r>
              <a:rPr lang="zh-TW" altLang="en-US" sz="3100" dirty="0"/>
              <a:t> </a:t>
            </a:r>
            <a:r>
              <a:rPr lang="zh-TW" altLang="en-US" sz="3100" dirty="0" smtClean="0"/>
              <a:t>  鑑定</a:t>
            </a:r>
            <a:r>
              <a:rPr lang="zh-TW" altLang="en-US" sz="3100" dirty="0"/>
              <a:t>證」</a:t>
            </a:r>
            <a:r>
              <a:rPr lang="zh-TW" altLang="en-US" sz="3100" dirty="0" smtClean="0"/>
              <a:t>，直接參加</a:t>
            </a:r>
            <a:r>
              <a:rPr lang="en-US" altLang="zh-TW" sz="3100" dirty="0"/>
              <a:t>【</a:t>
            </a:r>
            <a:r>
              <a:rPr lang="zh-TW" altLang="en-US" sz="3100" dirty="0"/>
              <a:t>管道一</a:t>
            </a:r>
            <a:r>
              <a:rPr lang="en-US" altLang="zh-TW" sz="3100" dirty="0" smtClean="0"/>
              <a:t>】</a:t>
            </a:r>
            <a:r>
              <a:rPr lang="zh-TW" altLang="en-US" sz="3100" dirty="0" smtClean="0"/>
              <a:t>之</a:t>
            </a:r>
            <a:r>
              <a:rPr lang="zh-TW" altLang="en-US" sz="3100" dirty="0"/>
              <a:t>初選鑑定</a:t>
            </a:r>
            <a:r>
              <a:rPr lang="zh-TW" altLang="en-US" sz="3100" dirty="0" smtClean="0"/>
              <a:t>。</a:t>
            </a:r>
            <a:r>
              <a:rPr lang="zh-TW" altLang="en-US" sz="3100" dirty="0"/>
              <a:t/>
            </a:r>
            <a:br>
              <a:rPr lang="zh-TW" altLang="en-US" sz="3100" dirty="0"/>
            </a:br>
            <a:endParaRPr lang="zh-TW" altLang="en-US" sz="3100" dirty="0"/>
          </a:p>
        </p:txBody>
      </p:sp>
    </p:spTree>
    <p:extLst>
      <p:ext uri="{BB962C8B-B14F-4D97-AF65-F5344CB8AC3E}">
        <p14:creationId xmlns:p14="http://schemas.microsoft.com/office/powerpoint/2010/main" val="201445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0" y="642938"/>
            <a:ext cx="4111625" cy="5822951"/>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40" tIns="45720" rIns="91440" bIns="45720" numCol="1" anchor="t" anchorCtr="0" compatLnSpc="1">
            <a:noAutofit/>
          </a:bodyPr>
          <a:lstStyle/>
          <a:p>
            <a:pPr defTabSz="913765">
              <a:defRPr/>
            </a:pPr>
            <a:endParaRPr lang="zh-CN" altLang="en-US" dirty="0">
              <a:solidFill>
                <a:prstClr val="black"/>
              </a:solidFill>
            </a:endParaRPr>
          </a:p>
        </p:txBody>
      </p:sp>
      <p:sp>
        <p:nvSpPr>
          <p:cNvPr id="26" name="íṥḻiḑè"/>
          <p:cNvSpPr/>
          <p:nvPr/>
        </p:nvSpPr>
        <p:spPr>
          <a:xfrm>
            <a:off x="494687" y="2850545"/>
            <a:ext cx="2541000" cy="1058388"/>
          </a:xfrm>
          <a:prstGeom prst="rect">
            <a:avLst/>
          </a:prstGeom>
          <a:noFill/>
        </p:spPr>
        <p:txBody>
          <a:bodyPr wrap="none" anchor="ctr">
            <a:noAutofit/>
          </a:bodyPr>
          <a:lstStyle/>
          <a:p>
            <a:pPr algn="ctr"/>
            <a:r>
              <a:rPr lang="zh-TW" altLang="en-US" sz="3600" b="1" dirty="0" smtClean="0">
                <a:latin typeface="標楷體" panose="03000509000000000000" pitchFamily="65" charset="-120"/>
                <a:ea typeface="標楷體" panose="03000509000000000000" pitchFamily="65" charset="-120"/>
              </a:rPr>
              <a:t>「資賦優異」</a:t>
            </a:r>
            <a:endParaRPr lang="en-US" altLang="zh-TW" sz="3600" b="1" dirty="0" smtClean="0">
              <a:latin typeface="標楷體" panose="03000509000000000000" pitchFamily="65" charset="-120"/>
              <a:ea typeface="標楷體" panose="03000509000000000000" pitchFamily="65" charset="-120"/>
            </a:endParaRPr>
          </a:p>
          <a:p>
            <a:pPr algn="ctr"/>
            <a:r>
              <a:rPr lang="zh-TW" altLang="en-US" sz="3600" b="1" dirty="0" smtClean="0">
                <a:latin typeface="標楷體" panose="03000509000000000000" pitchFamily="65" charset="-120"/>
                <a:ea typeface="標楷體" panose="03000509000000000000" pitchFamily="65" charset="-120"/>
              </a:rPr>
              <a:t>的類別</a:t>
            </a:r>
            <a:endParaRPr lang="en-US" altLang="zh-TW" sz="3600" b="1" dirty="0" smtClean="0">
              <a:latin typeface="標楷體" panose="03000509000000000000" pitchFamily="65" charset="-120"/>
              <a:ea typeface="標楷體" panose="03000509000000000000" pitchFamily="65" charset="-120"/>
            </a:endParaRPr>
          </a:p>
        </p:txBody>
      </p:sp>
      <p:sp>
        <p:nvSpPr>
          <p:cNvPr id="2" name="矩形 1"/>
          <p:cNvSpPr/>
          <p:nvPr/>
        </p:nvSpPr>
        <p:spPr>
          <a:xfrm>
            <a:off x="4500748" y="642938"/>
            <a:ext cx="7691252" cy="4909036"/>
          </a:xfrm>
          <a:prstGeom prst="rect">
            <a:avLst/>
          </a:prstGeom>
        </p:spPr>
        <p:txBody>
          <a:bodyPr wrap="square">
            <a:spAutoFit/>
          </a:bodyPr>
          <a:lstStyle/>
          <a:p>
            <a:pPr>
              <a:lnSpc>
                <a:spcPct val="100000"/>
              </a:lnSpc>
            </a:pPr>
            <a:r>
              <a:rPr kumimoji="1" lang="zh-TW" altLang="en-US" sz="2800" dirty="0">
                <a:latin typeface="標楷體" panose="03000509000000000000" pitchFamily="65" charset="-120"/>
                <a:ea typeface="標楷體" panose="03000509000000000000" pitchFamily="65" charset="-120"/>
              </a:rPr>
              <a:t>特殊教育</a:t>
            </a:r>
            <a:r>
              <a:rPr kumimoji="1" lang="zh-TW" altLang="en-US" sz="2800" dirty="0" smtClean="0">
                <a:latin typeface="標楷體" panose="03000509000000000000" pitchFamily="65" charset="-120"/>
                <a:ea typeface="標楷體" panose="03000509000000000000" pitchFamily="65" charset="-120"/>
              </a:rPr>
              <a:t>法第 </a:t>
            </a:r>
            <a:r>
              <a:rPr kumimoji="1" lang="en-US" altLang="zh-TW" sz="2800" dirty="0">
                <a:latin typeface="標楷體" panose="03000509000000000000" pitchFamily="65" charset="-120"/>
                <a:ea typeface="標楷體" panose="03000509000000000000" pitchFamily="65" charset="-120"/>
              </a:rPr>
              <a:t>4 </a:t>
            </a:r>
            <a:r>
              <a:rPr kumimoji="1" lang="zh-TW" altLang="en-US" sz="2800" dirty="0">
                <a:latin typeface="標楷體" panose="03000509000000000000" pitchFamily="65" charset="-120"/>
                <a:ea typeface="標楷體" panose="03000509000000000000" pitchFamily="65" charset="-120"/>
              </a:rPr>
              <a:t>條</a:t>
            </a:r>
          </a:p>
          <a:p>
            <a:pPr>
              <a:lnSpc>
                <a:spcPct val="100000"/>
              </a:lnSpc>
              <a:spcBef>
                <a:spcPts val="600"/>
              </a:spcBef>
            </a:pPr>
            <a:r>
              <a:rPr kumimoji="1" lang="zh-TW" altLang="en-US" sz="2800" dirty="0">
                <a:latin typeface="標楷體" panose="03000509000000000000" pitchFamily="65" charset="-120"/>
                <a:ea typeface="標楷體" panose="03000509000000000000" pitchFamily="65" charset="-120"/>
              </a:rPr>
              <a:t>本法所稱資賦優異，指有</a:t>
            </a:r>
            <a:r>
              <a:rPr kumimoji="1" lang="zh-TW" altLang="en-US" sz="28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卓越潛能</a:t>
            </a:r>
            <a:r>
              <a:rPr kumimoji="1" lang="zh-TW" altLang="en-US" sz="2800" dirty="0">
                <a:latin typeface="標楷體" panose="03000509000000000000" pitchFamily="65" charset="-120"/>
                <a:ea typeface="標楷體" panose="03000509000000000000" pitchFamily="65" charset="-120"/>
              </a:rPr>
              <a:t>或</a:t>
            </a:r>
            <a:r>
              <a:rPr kumimoji="1" lang="zh-TW" altLang="en-US" sz="28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傑出表現</a:t>
            </a:r>
            <a:r>
              <a:rPr kumimoji="1" lang="zh-TW" altLang="en-US" sz="2800" dirty="0">
                <a:latin typeface="標楷體" panose="03000509000000000000" pitchFamily="65" charset="-120"/>
                <a:ea typeface="標楷體" panose="03000509000000000000" pitchFamily="65" charset="-120"/>
              </a:rPr>
              <a:t>，經專業評估及鑑定</a:t>
            </a:r>
            <a:r>
              <a:rPr kumimoji="1" lang="zh-TW" altLang="en-US" sz="28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具學習特殊需求</a:t>
            </a:r>
            <a:r>
              <a:rPr kumimoji="1" lang="zh-TW" altLang="en-US" sz="2800" dirty="0">
                <a:latin typeface="標楷體" panose="03000509000000000000" pitchFamily="65" charset="-120"/>
                <a:ea typeface="標楷體" panose="03000509000000000000" pitchFamily="65" charset="-120"/>
              </a:rPr>
              <a:t>，須特殊教育及相關服務措施之協助者；其分類如下：</a:t>
            </a:r>
            <a:endParaRPr kumimoji="1" lang="en-US" altLang="zh-TW" sz="2800" dirty="0">
              <a:latin typeface="標楷體" panose="03000509000000000000" pitchFamily="65" charset="-120"/>
              <a:ea typeface="標楷體" panose="03000509000000000000" pitchFamily="65" charset="-120"/>
            </a:endParaRPr>
          </a:p>
          <a:p>
            <a:pPr>
              <a:lnSpc>
                <a:spcPct val="100000"/>
              </a:lnSpc>
              <a:spcBef>
                <a:spcPts val="0"/>
              </a:spcBef>
            </a:pPr>
            <a:endParaRPr kumimoji="1" lang="en-US" altLang="zh-TW" sz="2800" dirty="0" smtClean="0">
              <a:latin typeface="標楷體" panose="03000509000000000000" pitchFamily="65" charset="-120"/>
              <a:ea typeface="標楷體" panose="03000509000000000000" pitchFamily="65" charset="-120"/>
            </a:endParaRPr>
          </a:p>
          <a:p>
            <a:pPr>
              <a:lnSpc>
                <a:spcPct val="100000"/>
              </a:lnSpc>
              <a:spcBef>
                <a:spcPts val="0"/>
              </a:spcBef>
            </a:pPr>
            <a:r>
              <a:rPr kumimoji="1" lang="zh-TW" altLang="en-US" sz="2800" dirty="0" smtClean="0">
                <a:latin typeface="標楷體" panose="03000509000000000000" pitchFamily="65" charset="-120"/>
                <a:ea typeface="標楷體" panose="03000509000000000000" pitchFamily="65" charset="-120"/>
              </a:rPr>
              <a:t>一</a:t>
            </a:r>
            <a:r>
              <a:rPr kumimoji="1" lang="zh-TW" altLang="en-US" sz="2800" dirty="0">
                <a:latin typeface="標楷體" panose="03000509000000000000" pitchFamily="65" charset="-120"/>
                <a:ea typeface="標楷體" panose="03000509000000000000" pitchFamily="65" charset="-120"/>
              </a:rPr>
              <a:t>、一般智能資賦優異。</a:t>
            </a:r>
          </a:p>
          <a:p>
            <a:pPr>
              <a:lnSpc>
                <a:spcPct val="100000"/>
              </a:lnSpc>
              <a:spcBef>
                <a:spcPts val="0"/>
              </a:spcBef>
            </a:pPr>
            <a:r>
              <a:rPr kumimoji="1" lang="zh-TW" altLang="en-US" sz="2800" dirty="0">
                <a:solidFill>
                  <a:srgbClr val="FF0000"/>
                </a:solidFill>
                <a:latin typeface="標楷體" panose="03000509000000000000" pitchFamily="65" charset="-120"/>
                <a:ea typeface="標楷體" panose="03000509000000000000" pitchFamily="65" charset="-120"/>
              </a:rPr>
              <a:t>二、學術性向資賦優異。</a:t>
            </a:r>
          </a:p>
          <a:p>
            <a:pPr>
              <a:lnSpc>
                <a:spcPct val="100000"/>
              </a:lnSpc>
              <a:spcBef>
                <a:spcPts val="0"/>
              </a:spcBef>
            </a:pPr>
            <a:r>
              <a:rPr kumimoji="1" lang="zh-TW" altLang="en-US" sz="2800" dirty="0">
                <a:latin typeface="標楷體" panose="03000509000000000000" pitchFamily="65" charset="-120"/>
                <a:ea typeface="標楷體" panose="03000509000000000000" pitchFamily="65" charset="-120"/>
              </a:rPr>
              <a:t>三、藝術才能資賦優異。</a:t>
            </a:r>
          </a:p>
          <a:p>
            <a:pPr>
              <a:lnSpc>
                <a:spcPct val="100000"/>
              </a:lnSpc>
              <a:spcBef>
                <a:spcPts val="0"/>
              </a:spcBef>
            </a:pPr>
            <a:r>
              <a:rPr kumimoji="1" lang="zh-TW" altLang="en-US" sz="2800" dirty="0">
                <a:solidFill>
                  <a:srgbClr val="FF0000"/>
                </a:solidFill>
                <a:latin typeface="標楷體" panose="03000509000000000000" pitchFamily="65" charset="-120"/>
                <a:ea typeface="標楷體" panose="03000509000000000000" pitchFamily="65" charset="-120"/>
              </a:rPr>
              <a:t>四、創造能力資賦優異。</a:t>
            </a:r>
          </a:p>
          <a:p>
            <a:pPr>
              <a:lnSpc>
                <a:spcPct val="100000"/>
              </a:lnSpc>
              <a:spcBef>
                <a:spcPts val="0"/>
              </a:spcBef>
            </a:pPr>
            <a:r>
              <a:rPr kumimoji="1" lang="zh-TW" altLang="en-US" sz="2800" dirty="0">
                <a:latin typeface="標楷體" panose="03000509000000000000" pitchFamily="65" charset="-120"/>
                <a:ea typeface="標楷體" panose="03000509000000000000" pitchFamily="65" charset="-120"/>
              </a:rPr>
              <a:t>五、領導能力資賦優異。</a:t>
            </a:r>
          </a:p>
          <a:p>
            <a:pPr>
              <a:lnSpc>
                <a:spcPct val="100000"/>
              </a:lnSpc>
              <a:spcBef>
                <a:spcPts val="0"/>
              </a:spcBef>
            </a:pPr>
            <a:r>
              <a:rPr kumimoji="1" lang="zh-TW" altLang="en-US" sz="2800" dirty="0">
                <a:latin typeface="標楷體" panose="03000509000000000000" pitchFamily="65" charset="-120"/>
                <a:ea typeface="標楷體" panose="03000509000000000000" pitchFamily="65" charset="-120"/>
              </a:rPr>
              <a:t>六、其他特殊才能資賦優異。</a:t>
            </a:r>
            <a:endParaRPr kumimoji="1" lang="zh-CN"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7893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2167" y="1686560"/>
            <a:ext cx="10515600" cy="1184195"/>
          </a:xfrm>
        </p:spPr>
        <p:txBody>
          <a:bodyPr>
            <a:normAutofit fontScale="90000"/>
          </a:bodyPr>
          <a:lstStyle/>
          <a:p>
            <a:r>
              <a:rPr lang="zh-TW" altLang="en-US" sz="4400" b="1" dirty="0">
                <a:solidFill>
                  <a:srgbClr val="4646C5"/>
                </a:solidFill>
                <a:effectLst>
                  <a:outerShdw blurRad="38100" dist="38100" dir="2700000" algn="tl">
                    <a:srgbClr val="000000">
                      <a:alpha val="43137"/>
                    </a:srgbClr>
                  </a:outerShdw>
                </a:effectLst>
              </a:rPr>
              <a:t>複選</a:t>
            </a:r>
            <a:r>
              <a:rPr lang="zh-TW" altLang="en-US" sz="4400" b="1" dirty="0" smtClean="0"/>
              <a:t>：</a:t>
            </a:r>
            <a:r>
              <a:rPr lang="zh-TW" altLang="en-US" sz="4400" b="1" dirty="0" smtClean="0">
                <a:solidFill>
                  <a:srgbClr val="FF0000"/>
                </a:solidFill>
              </a:rPr>
              <a:t>通過</a:t>
            </a:r>
            <a:r>
              <a:rPr lang="zh-TW" altLang="en-US" sz="4400" b="1" dirty="0">
                <a:solidFill>
                  <a:srgbClr val="FF0000"/>
                </a:solidFill>
              </a:rPr>
              <a:t>初選</a:t>
            </a:r>
            <a:r>
              <a:rPr lang="zh-TW" altLang="en-US" sz="4400" b="1" dirty="0"/>
              <a:t>者或</a:t>
            </a:r>
            <a:r>
              <a:rPr lang="zh-TW" altLang="en-US" sz="4400" b="1" dirty="0">
                <a:solidFill>
                  <a:srgbClr val="FF0000"/>
                </a:solidFill>
              </a:rPr>
              <a:t>經書面審查須進一步接受複選評估</a:t>
            </a:r>
            <a:r>
              <a:rPr lang="zh-TW" altLang="en-US" sz="4400" b="1" dirty="0"/>
              <a:t>者</a:t>
            </a:r>
            <a:r>
              <a:rPr lang="zh-TW" altLang="en-US" sz="3200" b="1" dirty="0"/>
              <a:t>。</a:t>
            </a:r>
            <a:endParaRPr lang="zh-TW" altLang="en-US" sz="3200" dirty="0"/>
          </a:p>
        </p:txBody>
      </p:sp>
      <p:sp>
        <p:nvSpPr>
          <p:cNvPr id="4" name="標題 1"/>
          <p:cNvSpPr txBox="1">
            <a:spLocks/>
          </p:cNvSpPr>
          <p:nvPr/>
        </p:nvSpPr>
        <p:spPr>
          <a:xfrm>
            <a:off x="652167" y="238539"/>
            <a:ext cx="8817297" cy="9011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smtClean="0"/>
              <a:t>申請鑑定報名</a:t>
            </a:r>
            <a:r>
              <a:rPr lang="en-US" altLang="zh-TW" sz="4000" b="1" dirty="0" smtClean="0"/>
              <a:t>--【</a:t>
            </a:r>
            <a:r>
              <a:rPr lang="zh-TW" altLang="en-US" sz="4000" b="1" dirty="0" smtClean="0"/>
              <a:t>管道一</a:t>
            </a:r>
            <a:r>
              <a:rPr lang="en-US" altLang="zh-TW" sz="4000" b="1" dirty="0" smtClean="0"/>
              <a:t>：</a:t>
            </a:r>
            <a:r>
              <a:rPr lang="zh-TW" altLang="en-US" sz="4000" b="1" dirty="0" smtClean="0"/>
              <a:t>複選</a:t>
            </a:r>
            <a:r>
              <a:rPr lang="en-US" altLang="zh-TW" sz="4000" b="1" dirty="0" smtClean="0"/>
              <a:t>】</a:t>
            </a:r>
            <a:endParaRPr lang="zh-TW" altLang="en-US" sz="4000" b="1" dirty="0" smtClean="0"/>
          </a:p>
        </p:txBody>
      </p:sp>
      <p:sp>
        <p:nvSpPr>
          <p:cNvPr id="5" name="標題 1"/>
          <p:cNvSpPr txBox="1">
            <a:spLocks/>
          </p:cNvSpPr>
          <p:nvPr/>
        </p:nvSpPr>
        <p:spPr>
          <a:xfrm>
            <a:off x="652167" y="2781300"/>
            <a:ext cx="11414410" cy="2514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en-US" altLang="zh-TW" sz="3000" dirty="0" smtClean="0"/>
              <a:t>(1)</a:t>
            </a:r>
            <a:r>
              <a:rPr lang="zh-TW" altLang="en-US" sz="3000" dirty="0" smtClean="0"/>
              <a:t>報名時間：</a:t>
            </a:r>
            <a:endParaRPr lang="en-US" altLang="zh-TW" sz="3000" dirty="0" smtClean="0"/>
          </a:p>
          <a:p>
            <a:r>
              <a:rPr lang="zh-TW" altLang="en-US" sz="3000" dirty="0"/>
              <a:t> </a:t>
            </a:r>
            <a:r>
              <a:rPr lang="zh-TW" altLang="en-US" sz="3000" dirty="0" smtClean="0"/>
              <a:t>  </a:t>
            </a:r>
            <a:r>
              <a:rPr lang="en-US" altLang="zh-TW" sz="3000" dirty="0" smtClean="0"/>
              <a:t>109</a:t>
            </a:r>
            <a:r>
              <a:rPr lang="zh-TW" altLang="en-US" sz="3000" dirty="0" smtClean="0"/>
              <a:t>年</a:t>
            </a:r>
            <a:r>
              <a:rPr lang="en-US" altLang="zh-TW" sz="3000" dirty="0" smtClean="0"/>
              <a:t>3</a:t>
            </a:r>
            <a:r>
              <a:rPr lang="zh-TW" altLang="en-US" sz="3000" dirty="0" smtClean="0"/>
              <a:t>月</a:t>
            </a:r>
            <a:r>
              <a:rPr lang="en-US" altLang="zh-TW" sz="3000" dirty="0" smtClean="0"/>
              <a:t>29</a:t>
            </a:r>
            <a:r>
              <a:rPr lang="zh-TW" altLang="en-US" sz="3000" dirty="0" smtClean="0"/>
              <a:t>日（星期日）至</a:t>
            </a:r>
            <a:r>
              <a:rPr lang="en-US" altLang="zh-TW" sz="3000" dirty="0" smtClean="0"/>
              <a:t>3</a:t>
            </a:r>
            <a:r>
              <a:rPr lang="zh-TW" altLang="en-US" sz="3000" dirty="0" smtClean="0"/>
              <a:t>月</a:t>
            </a:r>
            <a:r>
              <a:rPr lang="en-US" altLang="zh-TW" sz="3000" dirty="0" smtClean="0"/>
              <a:t>30</a:t>
            </a:r>
            <a:r>
              <a:rPr lang="zh-TW" altLang="en-US" sz="3000" dirty="0" smtClean="0"/>
              <a:t>日（星期一）</a:t>
            </a:r>
            <a:r>
              <a:rPr lang="en-US" altLang="zh-TW" sz="3000" dirty="0" smtClean="0"/>
              <a:t>9</a:t>
            </a:r>
            <a:r>
              <a:rPr lang="zh-TW" altLang="en-US" sz="3000" dirty="0" smtClean="0"/>
              <a:t>：</a:t>
            </a:r>
            <a:r>
              <a:rPr lang="en-US" altLang="zh-TW" sz="3000" dirty="0" smtClean="0"/>
              <a:t>00</a:t>
            </a:r>
            <a:r>
              <a:rPr lang="zh-TW" altLang="en-US" sz="3000" dirty="0" smtClean="0"/>
              <a:t>～</a:t>
            </a:r>
            <a:r>
              <a:rPr lang="en-US" altLang="zh-TW" sz="3000" dirty="0" smtClean="0"/>
              <a:t>16</a:t>
            </a:r>
            <a:r>
              <a:rPr lang="zh-TW" altLang="en-US" sz="3000" dirty="0" smtClean="0"/>
              <a:t>：</a:t>
            </a:r>
            <a:r>
              <a:rPr lang="en-US" altLang="zh-TW" sz="3000" dirty="0" smtClean="0"/>
              <a:t>00</a:t>
            </a:r>
            <a:r>
              <a:rPr lang="zh-TW" altLang="en-US" sz="3000" dirty="0" smtClean="0"/>
              <a:t>。</a:t>
            </a:r>
            <a:endParaRPr lang="en-US" altLang="zh-TW" sz="3000" dirty="0" smtClean="0"/>
          </a:p>
          <a:p>
            <a:r>
              <a:rPr lang="en-US" altLang="zh-TW" sz="3000" dirty="0" smtClean="0"/>
              <a:t/>
            </a:r>
            <a:br>
              <a:rPr lang="en-US" altLang="zh-TW" sz="3000" dirty="0" smtClean="0"/>
            </a:br>
            <a:r>
              <a:rPr lang="en-US" altLang="zh-TW" sz="3000" dirty="0" smtClean="0"/>
              <a:t>(2)</a:t>
            </a:r>
            <a:r>
              <a:rPr lang="zh-TW" altLang="en-US" sz="3000" dirty="0" smtClean="0"/>
              <a:t>報名地點：</a:t>
            </a:r>
            <a:endParaRPr lang="en-US" altLang="zh-TW" sz="3000" dirty="0" smtClean="0"/>
          </a:p>
          <a:p>
            <a:r>
              <a:rPr lang="zh-TW" altLang="en-US" sz="3000" dirty="0"/>
              <a:t> </a:t>
            </a:r>
            <a:r>
              <a:rPr lang="zh-TW" altLang="en-US" sz="3000" dirty="0" smtClean="0"/>
              <a:t>  桃園市立經國國民中學輔導室。</a:t>
            </a:r>
            <a:endParaRPr lang="en-US" altLang="zh-TW" sz="3000" dirty="0"/>
          </a:p>
        </p:txBody>
      </p:sp>
    </p:spTree>
    <p:extLst>
      <p:ext uri="{BB962C8B-B14F-4D97-AF65-F5344CB8AC3E}">
        <p14:creationId xmlns:p14="http://schemas.microsoft.com/office/powerpoint/2010/main" val="33634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8917" y="1246372"/>
            <a:ext cx="11439060" cy="5100639"/>
          </a:xfrm>
          <a:noFill/>
        </p:spPr>
        <p:txBody>
          <a:bodyPr rtlCol="0">
            <a:noAutofit/>
          </a:bodyPr>
          <a:lstStyle/>
          <a:p>
            <a:pPr eaLnBrk="1" fontAlgn="auto" hangingPunct="1">
              <a:lnSpc>
                <a:spcPts val="3600"/>
              </a:lnSpc>
              <a:spcBef>
                <a:spcPts val="0"/>
              </a:spcBef>
              <a:spcAft>
                <a:spcPts val="0"/>
              </a:spcAft>
              <a:buFont typeface="Arial" panose="020B0604020202020204" pitchFamily="34" charset="0"/>
              <a:buNone/>
              <a:defRPr/>
            </a:pPr>
            <a:r>
              <a:rPr lang="en-US" altLang="zh-TW" sz="3200" b="1" dirty="0" smtClean="0">
                <a:solidFill>
                  <a:schemeClr val="tx2"/>
                </a:solidFill>
              </a:rPr>
              <a:t>(3)</a:t>
            </a:r>
            <a:r>
              <a:rPr lang="zh-TW" altLang="en-US" sz="3200" b="1" dirty="0" smtClean="0">
                <a:solidFill>
                  <a:schemeClr val="tx2"/>
                </a:solidFill>
              </a:rPr>
              <a:t> 報</a:t>
            </a:r>
            <a:r>
              <a:rPr lang="zh-TW" altLang="en-US" sz="3200" b="1" dirty="0">
                <a:solidFill>
                  <a:schemeClr val="tx2"/>
                </a:solidFill>
              </a:rPr>
              <a:t>名</a:t>
            </a:r>
            <a:r>
              <a:rPr lang="zh-TW" altLang="en-US" sz="3200" b="1" dirty="0" smtClean="0">
                <a:solidFill>
                  <a:schemeClr val="tx2"/>
                </a:solidFill>
              </a:rPr>
              <a:t>資料如下：</a:t>
            </a:r>
          </a:p>
          <a:p>
            <a:pPr>
              <a:lnSpc>
                <a:spcPts val="3600"/>
              </a:lnSpc>
              <a:spcBef>
                <a:spcPts val="0"/>
              </a:spcBef>
              <a:buNone/>
              <a:defRPr/>
            </a:pPr>
            <a:r>
              <a:rPr lang="en-US" sz="3200" dirty="0" smtClean="0"/>
              <a:t>A.</a:t>
            </a:r>
            <a:r>
              <a:rPr lang="zh-TW" altLang="en-US" sz="3200" b="1" dirty="0" smtClean="0">
                <a:solidFill>
                  <a:srgbClr val="FF0000"/>
                </a:solidFill>
              </a:rPr>
              <a:t>「複</a:t>
            </a:r>
            <a:r>
              <a:rPr lang="zh-TW" altLang="en-US" sz="3200" b="1" dirty="0">
                <a:solidFill>
                  <a:srgbClr val="FF0000"/>
                </a:solidFill>
              </a:rPr>
              <a:t>選</a:t>
            </a:r>
            <a:r>
              <a:rPr lang="zh-TW" altLang="en-US" sz="3200" b="1" dirty="0" smtClean="0">
                <a:solidFill>
                  <a:srgbClr val="FF0000"/>
                </a:solidFill>
              </a:rPr>
              <a:t>報名表」</a:t>
            </a:r>
            <a:r>
              <a:rPr lang="zh-TW" altLang="en-US" sz="3200" dirty="0" smtClean="0"/>
              <a:t>（如附件八）。</a:t>
            </a:r>
          </a:p>
          <a:p>
            <a:pPr>
              <a:lnSpc>
                <a:spcPts val="3600"/>
              </a:lnSpc>
              <a:spcBef>
                <a:spcPts val="0"/>
              </a:spcBef>
              <a:buNone/>
              <a:defRPr/>
            </a:pPr>
            <a:r>
              <a:rPr lang="en-US" sz="3200" dirty="0" smtClean="0"/>
              <a:t>B.</a:t>
            </a:r>
            <a:r>
              <a:rPr lang="zh-TW" altLang="en-US" sz="3200" b="1" dirty="0" smtClean="0">
                <a:solidFill>
                  <a:srgbClr val="FF0000"/>
                </a:solidFill>
              </a:rPr>
              <a:t>「複選鑑定證」</a:t>
            </a:r>
            <a:r>
              <a:rPr lang="zh-TW" altLang="en-US" sz="3200" dirty="0" smtClean="0"/>
              <a:t>（如</a:t>
            </a:r>
            <a:r>
              <a:rPr lang="zh-TW" altLang="en-US" sz="3200" dirty="0"/>
              <a:t>附件九</a:t>
            </a:r>
            <a:r>
              <a:rPr lang="zh-TW" altLang="en-US" sz="3200" dirty="0" smtClean="0"/>
              <a:t>），請</a:t>
            </a:r>
            <a:r>
              <a:rPr lang="zh-TW" altLang="en-US" sz="3200" dirty="0"/>
              <a:t>貼妥照片 </a:t>
            </a:r>
            <a:r>
              <a:rPr lang="en-US" altLang="zh-TW" sz="3200" dirty="0"/>
              <a:t>(</a:t>
            </a:r>
            <a:r>
              <a:rPr lang="zh-TW" altLang="en-US" sz="3200" dirty="0"/>
              <a:t>鑑定證與報名表須和初選</a:t>
            </a:r>
            <a:r>
              <a:rPr lang="zh-TW" altLang="en-US" sz="3200" dirty="0" smtClean="0"/>
              <a:t>鑑定證</a:t>
            </a:r>
            <a:r>
              <a:rPr lang="zh-TW" altLang="en-US" sz="3200" dirty="0"/>
              <a:t>相同之照片</a:t>
            </a:r>
            <a:r>
              <a:rPr lang="en-US" altLang="zh-TW" sz="3200" dirty="0"/>
              <a:t>) </a:t>
            </a:r>
            <a:r>
              <a:rPr lang="zh-TW" altLang="en-US" sz="3200" dirty="0" smtClean="0"/>
              <a:t>。</a:t>
            </a:r>
          </a:p>
          <a:p>
            <a:pPr>
              <a:lnSpc>
                <a:spcPts val="3600"/>
              </a:lnSpc>
              <a:spcBef>
                <a:spcPts val="0"/>
              </a:spcBef>
              <a:buNone/>
              <a:defRPr/>
            </a:pPr>
            <a:r>
              <a:rPr lang="en-US" sz="3200" dirty="0"/>
              <a:t>C</a:t>
            </a:r>
            <a:r>
              <a:rPr lang="en-US" sz="3200" dirty="0" smtClean="0"/>
              <a:t>.</a:t>
            </a:r>
            <a:r>
              <a:rPr lang="zh-TW" altLang="en-US" sz="3200" b="1" dirty="0">
                <a:solidFill>
                  <a:srgbClr val="FF0000"/>
                </a:solidFill>
              </a:rPr>
              <a:t>「初選結果通知單」</a:t>
            </a:r>
            <a:r>
              <a:rPr lang="zh-TW" altLang="en-US" sz="3200" dirty="0"/>
              <a:t>（需為初選通過者）</a:t>
            </a:r>
            <a:r>
              <a:rPr lang="zh-TW" altLang="en-US" sz="3200" b="1" dirty="0">
                <a:solidFill>
                  <a:srgbClr val="FF0000"/>
                </a:solidFill>
              </a:rPr>
              <a:t>或「書面審查通知單」。</a:t>
            </a:r>
            <a:endParaRPr lang="en-US" altLang="zh-TW" sz="3200" b="1" dirty="0" smtClean="0">
              <a:solidFill>
                <a:srgbClr val="FF0000"/>
              </a:solidFill>
            </a:endParaRPr>
          </a:p>
          <a:p>
            <a:pPr>
              <a:lnSpc>
                <a:spcPts val="3600"/>
              </a:lnSpc>
              <a:spcBef>
                <a:spcPts val="0"/>
              </a:spcBef>
              <a:buNone/>
              <a:defRPr/>
            </a:pPr>
            <a:r>
              <a:rPr lang="en-US" sz="3200" dirty="0" smtClean="0"/>
              <a:t>D.</a:t>
            </a:r>
            <a:r>
              <a:rPr lang="zh-TW" altLang="en-US" sz="3200" b="1" dirty="0" smtClean="0">
                <a:solidFill>
                  <a:srgbClr val="FF0000"/>
                </a:solidFill>
              </a:rPr>
              <a:t>「標準信封一個」</a:t>
            </a:r>
            <a:r>
              <a:rPr lang="zh-TW" altLang="en-US" sz="3200" dirty="0" smtClean="0"/>
              <a:t>，須寫明收件學生姓名、住址、郵遞區號，免貼郵票。</a:t>
            </a:r>
          </a:p>
          <a:p>
            <a:pPr eaLnBrk="1" fontAlgn="auto" hangingPunct="1">
              <a:lnSpc>
                <a:spcPts val="3600"/>
              </a:lnSpc>
              <a:spcBef>
                <a:spcPts val="0"/>
              </a:spcBef>
              <a:spcAft>
                <a:spcPts val="0"/>
              </a:spcAft>
              <a:buFont typeface="Arial" panose="020B0604020202020204" pitchFamily="34" charset="0"/>
              <a:buNone/>
              <a:defRPr/>
            </a:pPr>
            <a:r>
              <a:rPr lang="en-US" sz="3200" dirty="0"/>
              <a:t>F</a:t>
            </a:r>
            <a:r>
              <a:rPr lang="en-US" sz="3200" dirty="0" smtClean="0"/>
              <a:t>.</a:t>
            </a:r>
            <a:r>
              <a:rPr lang="zh-TW" altLang="en-US" sz="3200" dirty="0" smtClean="0"/>
              <a:t>繳交</a:t>
            </a:r>
            <a:r>
              <a:rPr lang="zh-TW" altLang="en-US" sz="3200" b="1" u="sng" dirty="0" smtClean="0">
                <a:solidFill>
                  <a:srgbClr val="FF0000"/>
                </a:solidFill>
              </a:rPr>
              <a:t>報名費，每人新臺幣</a:t>
            </a:r>
            <a:r>
              <a:rPr lang="en-US" altLang="zh-TW" sz="3200" b="1" u="sng" dirty="0" smtClean="0">
                <a:solidFill>
                  <a:srgbClr val="FF0000"/>
                </a:solidFill>
              </a:rPr>
              <a:t>1200</a:t>
            </a:r>
            <a:r>
              <a:rPr lang="zh-TW" altLang="en-US" sz="3200" b="1" u="sng" dirty="0" smtClean="0">
                <a:solidFill>
                  <a:srgbClr val="FF0000"/>
                </a:solidFill>
              </a:rPr>
              <a:t>元整</a:t>
            </a:r>
            <a:r>
              <a:rPr lang="zh-TW" altLang="en-US" sz="3200" dirty="0" smtClean="0"/>
              <a:t>。</a:t>
            </a:r>
            <a:r>
              <a:rPr lang="en-US" sz="3200" dirty="0" smtClean="0"/>
              <a:t>  </a:t>
            </a:r>
            <a:r>
              <a:rPr lang="zh-TW" altLang="en-US" sz="3200" dirty="0" smtClean="0"/>
              <a:t>低或中低收入戶子女免繳報名費，但應檢附區公所核發之低或中低收入戶證明影本（非清寒證明）及戶口名簿影本。</a:t>
            </a:r>
          </a:p>
        </p:txBody>
      </p:sp>
      <p:sp>
        <p:nvSpPr>
          <p:cNvPr id="6" name="內容版面配置區 2"/>
          <p:cNvSpPr txBox="1">
            <a:spLocks/>
          </p:cNvSpPr>
          <p:nvPr/>
        </p:nvSpPr>
        <p:spPr>
          <a:xfrm>
            <a:off x="563839" y="1685143"/>
            <a:ext cx="8366720" cy="542925"/>
          </a:xfrm>
          <a:prstGeom prst="rect">
            <a:avLst/>
          </a:prstGeom>
        </p:spPr>
        <p:txBody>
          <a:bodyPr>
            <a:normAutofit/>
          </a:bodyPr>
          <a:lstStyle/>
          <a:p>
            <a:pPr marL="342900" indent="-342900" eaLnBrk="1" fontAlgn="auto" hangingPunct="1">
              <a:spcBef>
                <a:spcPct val="20000"/>
              </a:spcBef>
              <a:spcAft>
                <a:spcPts val="0"/>
              </a:spcAft>
              <a:defRPr/>
            </a:pPr>
            <a:endParaRPr kumimoji="0" lang="zh-TW" altLang="en-US" sz="2800" dirty="0">
              <a:latin typeface="標楷體" panose="03000509000000000000" pitchFamily="65" charset="-120"/>
              <a:ea typeface="標楷體" panose="03000509000000000000" pitchFamily="65" charset="-120"/>
            </a:endParaRPr>
          </a:p>
        </p:txBody>
      </p:sp>
      <p:sp>
        <p:nvSpPr>
          <p:cNvPr id="7" name="標題 1"/>
          <p:cNvSpPr txBox="1">
            <a:spLocks/>
          </p:cNvSpPr>
          <p:nvPr/>
        </p:nvSpPr>
        <p:spPr>
          <a:xfrm>
            <a:off x="528917" y="125839"/>
            <a:ext cx="8817297" cy="9011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smtClean="0"/>
              <a:t>申請鑑定報名</a:t>
            </a:r>
            <a:r>
              <a:rPr lang="en-US" altLang="zh-TW" sz="4000" b="1" dirty="0" smtClean="0"/>
              <a:t>--【</a:t>
            </a:r>
            <a:r>
              <a:rPr lang="zh-TW" altLang="en-US" sz="4000" b="1" dirty="0" smtClean="0"/>
              <a:t>管道一</a:t>
            </a:r>
            <a:r>
              <a:rPr lang="en-US" altLang="zh-TW" sz="4000" b="1" dirty="0" smtClean="0"/>
              <a:t>：</a:t>
            </a:r>
            <a:r>
              <a:rPr lang="zh-TW" altLang="en-US" sz="4000" b="1" dirty="0" smtClean="0"/>
              <a:t>複選</a:t>
            </a:r>
            <a:r>
              <a:rPr lang="en-US" altLang="zh-TW" sz="4000" b="1" dirty="0" smtClean="0"/>
              <a:t>】</a:t>
            </a:r>
            <a:endParaRPr lang="zh-TW" altLang="en-US" sz="4000" b="1" dirty="0" smtClean="0"/>
          </a:p>
        </p:txBody>
      </p:sp>
    </p:spTree>
    <p:extLst>
      <p:ext uri="{BB962C8B-B14F-4D97-AF65-F5344CB8AC3E}">
        <p14:creationId xmlns:p14="http://schemas.microsoft.com/office/powerpoint/2010/main" val="74409961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080598" y="638703"/>
            <a:ext cx="3957549" cy="828541"/>
          </a:xfrm>
        </p:spPr>
        <p:txBody>
          <a:bodyPr>
            <a:normAutofit/>
          </a:bodyPr>
          <a:lstStyle/>
          <a:p>
            <a:pPr eaLnBrk="1" hangingPunct="1"/>
            <a:r>
              <a:rPr lang="zh-TW" altLang="en-US" sz="4800" b="1" dirty="0" smtClean="0"/>
              <a:t>鑑定結果公告</a:t>
            </a:r>
          </a:p>
        </p:txBody>
      </p:sp>
      <p:sp>
        <p:nvSpPr>
          <p:cNvPr id="26627" name="內容版面配置區 2"/>
          <p:cNvSpPr>
            <a:spLocks noGrp="1"/>
          </p:cNvSpPr>
          <p:nvPr>
            <p:ph idx="1"/>
          </p:nvPr>
        </p:nvSpPr>
        <p:spPr>
          <a:xfrm>
            <a:off x="1019174" y="1958916"/>
            <a:ext cx="9991725" cy="2670234"/>
          </a:xfrm>
          <a:noFill/>
        </p:spPr>
        <p:txBody>
          <a:bodyPr>
            <a:noAutofit/>
          </a:bodyPr>
          <a:lstStyle/>
          <a:p>
            <a:pPr>
              <a:lnSpc>
                <a:spcPct val="150000"/>
              </a:lnSpc>
            </a:pPr>
            <a:r>
              <a:rPr lang="en-US" altLang="zh-TW" sz="3200" b="1" dirty="0" smtClean="0">
                <a:solidFill>
                  <a:srgbClr val="FF0000"/>
                </a:solidFill>
              </a:rPr>
              <a:t>109</a:t>
            </a:r>
            <a:r>
              <a:rPr lang="zh-TW" altLang="en-US" sz="3200" b="1" dirty="0" smtClean="0">
                <a:solidFill>
                  <a:srgbClr val="FF0000"/>
                </a:solidFill>
              </a:rPr>
              <a:t>年</a:t>
            </a:r>
            <a:r>
              <a:rPr lang="en-US" altLang="zh-TW" sz="3200" b="1" dirty="0" smtClean="0">
                <a:solidFill>
                  <a:srgbClr val="FF0000"/>
                </a:solidFill>
              </a:rPr>
              <a:t>4</a:t>
            </a:r>
            <a:r>
              <a:rPr lang="zh-TW" altLang="en-US" sz="3200" b="1" dirty="0" smtClean="0">
                <a:solidFill>
                  <a:srgbClr val="FF0000"/>
                </a:solidFill>
              </a:rPr>
              <a:t>月</a:t>
            </a:r>
            <a:r>
              <a:rPr lang="en-US" altLang="zh-TW" sz="3200" b="1" dirty="0" smtClean="0">
                <a:solidFill>
                  <a:srgbClr val="FF0000"/>
                </a:solidFill>
              </a:rPr>
              <a:t>17</a:t>
            </a:r>
            <a:r>
              <a:rPr lang="zh-TW" altLang="en-US" sz="3200" b="1" dirty="0" smtClean="0">
                <a:solidFill>
                  <a:srgbClr val="FF0000"/>
                </a:solidFill>
              </a:rPr>
              <a:t>日</a:t>
            </a:r>
            <a:r>
              <a:rPr lang="en-US" altLang="zh-TW" sz="3200" b="1" dirty="0" smtClean="0">
                <a:solidFill>
                  <a:srgbClr val="FF0000"/>
                </a:solidFill>
              </a:rPr>
              <a:t>(</a:t>
            </a:r>
            <a:r>
              <a:rPr lang="zh-TW" altLang="en-US" sz="3200" b="1" dirty="0" smtClean="0">
                <a:solidFill>
                  <a:srgbClr val="FF0000"/>
                </a:solidFill>
              </a:rPr>
              <a:t>星期五</a:t>
            </a:r>
            <a:r>
              <a:rPr lang="en-US" altLang="zh-TW" sz="3200" b="1" dirty="0" smtClean="0">
                <a:solidFill>
                  <a:srgbClr val="FF0000"/>
                </a:solidFill>
              </a:rPr>
              <a:t>)</a:t>
            </a:r>
            <a:r>
              <a:rPr lang="zh-TW" altLang="en-US" sz="3200" b="1" dirty="0" smtClean="0">
                <a:solidFill>
                  <a:srgbClr val="FF0000"/>
                </a:solidFill>
              </a:rPr>
              <a:t> </a:t>
            </a:r>
            <a:r>
              <a:rPr lang="en-US" altLang="zh-TW" sz="3200" b="1" dirty="0" smtClean="0">
                <a:solidFill>
                  <a:srgbClr val="FF0000"/>
                </a:solidFill>
              </a:rPr>
              <a:t>17</a:t>
            </a:r>
            <a:r>
              <a:rPr lang="zh-TW" altLang="en-US" sz="3200" b="1" dirty="0" smtClean="0">
                <a:solidFill>
                  <a:srgbClr val="FF0000"/>
                </a:solidFill>
              </a:rPr>
              <a:t>：</a:t>
            </a:r>
            <a:r>
              <a:rPr lang="en-US" altLang="zh-TW" sz="3200" b="1" dirty="0" smtClean="0">
                <a:solidFill>
                  <a:srgbClr val="FF0000"/>
                </a:solidFill>
              </a:rPr>
              <a:t>00</a:t>
            </a:r>
            <a:r>
              <a:rPr lang="zh-TW" altLang="en-US" sz="3200" b="1" dirty="0" smtClean="0"/>
              <a:t>，</a:t>
            </a:r>
            <a:r>
              <a:rPr lang="zh-TW" altLang="en-US" sz="3200" dirty="0" smtClean="0"/>
              <a:t>公告於桃園市政府教育局</a:t>
            </a:r>
            <a:r>
              <a:rPr lang="zh-TW" altLang="zh-TW" sz="3200" dirty="0" smtClean="0"/>
              <a:t>、本市資優教育資源中心</a:t>
            </a:r>
            <a:r>
              <a:rPr lang="zh-TW" altLang="en-US" sz="3200" dirty="0" smtClean="0"/>
              <a:t>及經國國中網站，並以書面個別通知學生。</a:t>
            </a:r>
          </a:p>
        </p:txBody>
      </p:sp>
    </p:spTree>
    <p:extLst>
      <p:ext uri="{BB962C8B-B14F-4D97-AF65-F5344CB8AC3E}">
        <p14:creationId xmlns:p14="http://schemas.microsoft.com/office/powerpoint/2010/main" val="108205821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178596" y="358296"/>
            <a:ext cx="3192134" cy="788666"/>
          </a:xfrm>
        </p:spPr>
        <p:txBody>
          <a:bodyPr>
            <a:noAutofit/>
          </a:bodyPr>
          <a:lstStyle/>
          <a:p>
            <a:pPr algn="dist" eaLnBrk="1" hangingPunct="1"/>
            <a:r>
              <a:rPr lang="zh-TW" altLang="en-US" sz="4400" b="1" dirty="0" smtClean="0"/>
              <a:t>安置服務</a:t>
            </a:r>
          </a:p>
        </p:txBody>
      </p:sp>
      <p:sp>
        <p:nvSpPr>
          <p:cNvPr id="27651" name="內容版面配置區 2"/>
          <p:cNvSpPr>
            <a:spLocks noGrp="1"/>
          </p:cNvSpPr>
          <p:nvPr>
            <p:ph idx="1"/>
          </p:nvPr>
        </p:nvSpPr>
        <p:spPr>
          <a:xfrm>
            <a:off x="673994" y="2708920"/>
            <a:ext cx="10637834" cy="2978957"/>
          </a:xfrm>
        </p:spPr>
        <p:txBody>
          <a:bodyPr>
            <a:noAutofit/>
          </a:bodyPr>
          <a:lstStyle/>
          <a:p>
            <a:pPr marL="0" indent="0">
              <a:lnSpc>
                <a:spcPct val="150000"/>
              </a:lnSpc>
              <a:buNone/>
            </a:pPr>
            <a:r>
              <a:rPr lang="zh-TW" altLang="en-US" sz="3200" dirty="0" smtClean="0"/>
              <a:t>★符合</a:t>
            </a:r>
            <a:r>
              <a:rPr lang="zh-TW" altLang="en-US" sz="3200" dirty="0"/>
              <a:t>鑑定標準者，請持</a:t>
            </a:r>
            <a:r>
              <a:rPr lang="zh-TW" altLang="en-US" sz="3200" dirty="0">
                <a:solidFill>
                  <a:srgbClr val="FF0000"/>
                </a:solidFill>
              </a:rPr>
              <a:t>「複選鑑定結果通知單」</a:t>
            </a:r>
            <a:r>
              <a:rPr lang="zh-TW" altLang="en-US" sz="3200" dirty="0"/>
              <a:t>、</a:t>
            </a:r>
            <a:r>
              <a:rPr lang="zh-TW" altLang="en-US" sz="3200" dirty="0">
                <a:solidFill>
                  <a:srgbClr val="FF0000"/>
                </a:solidFill>
              </a:rPr>
              <a:t>「家長印章」</a:t>
            </a:r>
            <a:r>
              <a:rPr lang="zh-TW" altLang="en-US" sz="3200" dirty="0"/>
              <a:t>及</a:t>
            </a:r>
            <a:r>
              <a:rPr lang="zh-TW" altLang="en-US" sz="3200" dirty="0">
                <a:solidFill>
                  <a:srgbClr val="FF0000"/>
                </a:solidFill>
              </a:rPr>
              <a:t>學生本人照片之</a:t>
            </a:r>
            <a:r>
              <a:rPr lang="zh-TW" altLang="en-US" sz="3200" dirty="0" smtClean="0">
                <a:solidFill>
                  <a:srgbClr val="FF0000"/>
                </a:solidFill>
              </a:rPr>
              <a:t>證件</a:t>
            </a:r>
            <a:r>
              <a:rPr lang="zh-TW" altLang="en-US" sz="3200" dirty="0" smtClean="0"/>
              <a:t>至</a:t>
            </a:r>
            <a:r>
              <a:rPr lang="zh-TW" altLang="en-US" sz="3200" dirty="0"/>
              <a:t>經國國中輔導室辦理申請桃園市政府核定之創造能力資賦優異資源班或資賦優異教育方案服務</a:t>
            </a:r>
            <a:r>
              <a:rPr lang="zh-TW" altLang="en-US" sz="3200" dirty="0" smtClean="0"/>
              <a:t>。</a:t>
            </a:r>
          </a:p>
        </p:txBody>
      </p:sp>
      <p:sp>
        <p:nvSpPr>
          <p:cNvPr id="4" name="內容版面配置區 2"/>
          <p:cNvSpPr txBox="1">
            <a:spLocks/>
          </p:cNvSpPr>
          <p:nvPr/>
        </p:nvSpPr>
        <p:spPr>
          <a:xfrm>
            <a:off x="673994" y="1914902"/>
            <a:ext cx="9458148" cy="542925"/>
          </a:xfrm>
          <a:prstGeom prst="rect">
            <a:avLst/>
          </a:prstGeom>
        </p:spPr>
        <p:txBody>
          <a:bodyPr>
            <a:noAutofit/>
          </a:bodyPr>
          <a:lstStyle/>
          <a:p>
            <a:pPr marL="342900" indent="-342900" eaLnBrk="1" fontAlgn="auto" hangingPunct="1">
              <a:spcBef>
                <a:spcPct val="20000"/>
              </a:spcBef>
              <a:spcAft>
                <a:spcPts val="0"/>
              </a:spcAft>
              <a:defRPr/>
            </a:pPr>
            <a:r>
              <a:rPr kumimoji="0" lang="zh-TW" altLang="en-US" sz="3200" dirty="0" smtClean="0">
                <a:latin typeface="微軟正黑體" panose="020B0604030504040204" pitchFamily="34" charset="-120"/>
                <a:ea typeface="微軟正黑體" panose="020B0604030504040204" pitchFamily="34" charset="-120"/>
              </a:rPr>
              <a:t>★時間</a:t>
            </a:r>
            <a:r>
              <a:rPr kumimoji="0" lang="zh-TW" altLang="en-US" sz="3200" dirty="0">
                <a:latin typeface="微軟正黑體" panose="020B0604030504040204" pitchFamily="34" charset="-120"/>
                <a:ea typeface="微軟正黑體" panose="020B0604030504040204" pitchFamily="34" charset="-120"/>
              </a:rPr>
              <a:t>：</a:t>
            </a:r>
            <a:r>
              <a:rPr kumimoji="0" lang="en-US" sz="3200" dirty="0">
                <a:latin typeface="微軟正黑體" panose="020B0604030504040204" pitchFamily="34" charset="-120"/>
                <a:ea typeface="微軟正黑體" panose="020B0604030504040204" pitchFamily="34" charset="-120"/>
              </a:rPr>
              <a:t> </a:t>
            </a:r>
            <a:r>
              <a:rPr kumimoji="0" lang="en-US" altLang="zh-TW" sz="3200" b="1" dirty="0" smtClean="0">
                <a:latin typeface="微軟正黑體" panose="020B0604030504040204" pitchFamily="34" charset="-120"/>
                <a:ea typeface="微軟正黑體" panose="020B0604030504040204" pitchFamily="34" charset="-120"/>
              </a:rPr>
              <a:t>109</a:t>
            </a:r>
            <a:r>
              <a:rPr kumimoji="0" lang="zh-TW" altLang="en-US" sz="3200" b="1" dirty="0" smtClean="0">
                <a:latin typeface="微軟正黑體" panose="020B0604030504040204" pitchFamily="34" charset="-120"/>
                <a:ea typeface="微軟正黑體" panose="020B0604030504040204" pitchFamily="34" charset="-120"/>
              </a:rPr>
              <a:t>年</a:t>
            </a:r>
            <a:r>
              <a:rPr kumimoji="0" lang="en-US" altLang="zh-TW" sz="3200" b="1" dirty="0" smtClean="0">
                <a:latin typeface="微軟正黑體" panose="020B0604030504040204" pitchFamily="34" charset="-120"/>
                <a:ea typeface="微軟正黑體" panose="020B0604030504040204" pitchFamily="34" charset="-120"/>
              </a:rPr>
              <a:t>4</a:t>
            </a:r>
            <a:r>
              <a:rPr kumimoji="0" lang="zh-TW" altLang="en-US" sz="3200" b="1" dirty="0" smtClean="0">
                <a:latin typeface="微軟正黑體" panose="020B0604030504040204" pitchFamily="34" charset="-120"/>
                <a:ea typeface="微軟正黑體" panose="020B0604030504040204" pitchFamily="34" charset="-120"/>
              </a:rPr>
              <a:t>月</a:t>
            </a:r>
            <a:r>
              <a:rPr kumimoji="0" lang="en-US" altLang="zh-TW" sz="3200" b="1" dirty="0" smtClean="0">
                <a:latin typeface="微軟正黑體" panose="020B0604030504040204" pitchFamily="34" charset="-120"/>
                <a:ea typeface="微軟正黑體" panose="020B0604030504040204" pitchFamily="34" charset="-120"/>
              </a:rPr>
              <a:t>28</a:t>
            </a:r>
            <a:r>
              <a:rPr kumimoji="0" lang="zh-TW" altLang="en-US" sz="3200" b="1" dirty="0" smtClean="0">
                <a:latin typeface="微軟正黑體" panose="020B0604030504040204" pitchFamily="34" charset="-120"/>
                <a:ea typeface="微軟正黑體" panose="020B0604030504040204" pitchFamily="34" charset="-120"/>
              </a:rPr>
              <a:t>日</a:t>
            </a:r>
            <a:r>
              <a:rPr kumimoji="0" lang="en-US" altLang="zh-TW" sz="3200" b="1" dirty="0" smtClean="0">
                <a:latin typeface="微軟正黑體" panose="020B0604030504040204" pitchFamily="34" charset="-120"/>
                <a:ea typeface="微軟正黑體" panose="020B0604030504040204" pitchFamily="34" charset="-120"/>
              </a:rPr>
              <a:t>(</a:t>
            </a:r>
            <a:r>
              <a:rPr kumimoji="0" lang="zh-TW" altLang="en-US" sz="3200" b="1" dirty="0" smtClean="0">
                <a:latin typeface="微軟正黑體" panose="020B0604030504040204" pitchFamily="34" charset="-120"/>
                <a:ea typeface="微軟正黑體" panose="020B0604030504040204" pitchFamily="34" charset="-120"/>
              </a:rPr>
              <a:t>二</a:t>
            </a:r>
            <a:r>
              <a:rPr kumimoji="0" lang="en-US" altLang="zh-TW" sz="3200" b="1" dirty="0" smtClean="0">
                <a:latin typeface="微軟正黑體" panose="020B0604030504040204" pitchFamily="34" charset="-120"/>
                <a:ea typeface="微軟正黑體" panose="020B0604030504040204" pitchFamily="34" charset="-120"/>
              </a:rPr>
              <a:t>)</a:t>
            </a:r>
            <a:r>
              <a:rPr kumimoji="0" lang="zh-TW" altLang="en-US" sz="3200" b="1" dirty="0" smtClean="0">
                <a:latin typeface="微軟正黑體" panose="020B0604030504040204" pitchFamily="34" charset="-120"/>
                <a:ea typeface="微軟正黑體" panose="020B0604030504040204" pitchFamily="34" charset="-120"/>
              </a:rPr>
              <a:t>至</a:t>
            </a:r>
            <a:r>
              <a:rPr kumimoji="0" lang="en-US" altLang="zh-TW" sz="3200" b="1" dirty="0" smtClean="0">
                <a:latin typeface="微軟正黑體" panose="020B0604030504040204" pitchFamily="34" charset="-120"/>
                <a:ea typeface="微軟正黑體" panose="020B0604030504040204" pitchFamily="34" charset="-120"/>
              </a:rPr>
              <a:t>109</a:t>
            </a:r>
            <a:r>
              <a:rPr kumimoji="0" lang="zh-TW" altLang="en-US" sz="3200" b="1" dirty="0" smtClean="0">
                <a:latin typeface="微軟正黑體" panose="020B0604030504040204" pitchFamily="34" charset="-120"/>
                <a:ea typeface="微軟正黑體" panose="020B0604030504040204" pitchFamily="34" charset="-120"/>
              </a:rPr>
              <a:t>年</a:t>
            </a:r>
            <a:r>
              <a:rPr kumimoji="0" lang="en-US" altLang="zh-TW" sz="3200" b="1" dirty="0" smtClean="0">
                <a:latin typeface="微軟正黑體" panose="020B0604030504040204" pitchFamily="34" charset="-120"/>
                <a:ea typeface="微軟正黑體" panose="020B0604030504040204" pitchFamily="34" charset="-120"/>
              </a:rPr>
              <a:t>4</a:t>
            </a:r>
            <a:r>
              <a:rPr kumimoji="0" lang="zh-TW" altLang="en-US" sz="3200" b="1" dirty="0" smtClean="0">
                <a:latin typeface="微軟正黑體" panose="020B0604030504040204" pitchFamily="34" charset="-120"/>
                <a:ea typeface="微軟正黑體" panose="020B0604030504040204" pitchFamily="34" charset="-120"/>
              </a:rPr>
              <a:t>月</a:t>
            </a:r>
            <a:r>
              <a:rPr kumimoji="0" lang="en-US" altLang="zh-TW" sz="3200" b="1" dirty="0" smtClean="0">
                <a:latin typeface="微軟正黑體" panose="020B0604030504040204" pitchFamily="34" charset="-120"/>
                <a:ea typeface="微軟正黑體" panose="020B0604030504040204" pitchFamily="34" charset="-120"/>
              </a:rPr>
              <a:t>29</a:t>
            </a:r>
            <a:r>
              <a:rPr kumimoji="0" lang="zh-TW" altLang="en-US" sz="3200" b="1" dirty="0" smtClean="0">
                <a:latin typeface="微軟正黑體" panose="020B0604030504040204" pitchFamily="34" charset="-120"/>
                <a:ea typeface="微軟正黑體" panose="020B0604030504040204" pitchFamily="34" charset="-120"/>
              </a:rPr>
              <a:t>日</a:t>
            </a:r>
            <a:r>
              <a:rPr kumimoji="0"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三</a:t>
            </a:r>
            <a:r>
              <a:rPr kumimoji="0" lang="en-US" altLang="zh-TW" sz="3200" b="1" dirty="0" smtClean="0">
                <a:latin typeface="微軟正黑體" panose="020B0604030504040204" pitchFamily="34" charset="-120"/>
                <a:ea typeface="微軟正黑體" panose="020B0604030504040204" pitchFamily="34" charset="-120"/>
              </a:rPr>
              <a:t>)</a:t>
            </a:r>
            <a:r>
              <a:rPr kumimoji="0" lang="zh-TW" altLang="en-US" sz="3200" b="1" dirty="0" smtClean="0">
                <a:latin typeface="微軟正黑體" panose="020B0604030504040204" pitchFamily="34" charset="-120"/>
                <a:ea typeface="微軟正黑體" panose="020B0604030504040204" pitchFamily="34" charset="-120"/>
              </a:rPr>
              <a:t>。</a:t>
            </a:r>
            <a:endParaRPr kumimoji="0"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6889848"/>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75025" y="3877432"/>
            <a:ext cx="8062233" cy="1150374"/>
          </a:xfrm>
        </p:spPr>
        <p:txBody>
          <a:bodyPr>
            <a:normAutofit fontScale="90000"/>
          </a:bodyPr>
          <a:lstStyle/>
          <a:p>
            <a:pPr algn="ctr"/>
            <a:r>
              <a:rPr lang="zh-TW" altLang="en-US" sz="6600" b="1" dirty="0" smtClean="0">
                <a:solidFill>
                  <a:srgbClr val="0070C0"/>
                </a:solidFill>
                <a:latin typeface="Arial"/>
                <a:ea typeface="+mj-ea"/>
              </a:rPr>
              <a:t>資</a:t>
            </a:r>
            <a:r>
              <a:rPr lang="zh-TW" altLang="en-US" sz="6600" b="1" dirty="0">
                <a:solidFill>
                  <a:srgbClr val="0070C0"/>
                </a:solidFill>
                <a:latin typeface="Arial"/>
                <a:ea typeface="+mj-ea"/>
              </a:rPr>
              <a:t>賦優異</a:t>
            </a:r>
            <a:r>
              <a:rPr lang="zh-TW" altLang="en-US" sz="6600" b="1" dirty="0" smtClean="0">
                <a:solidFill>
                  <a:srgbClr val="0070C0"/>
                </a:solidFill>
                <a:latin typeface="Arial"/>
                <a:ea typeface="+mj-ea"/>
              </a:rPr>
              <a:t>學生安置原則 與課程服務</a:t>
            </a:r>
            <a:r>
              <a:rPr lang="zh-TW" altLang="en-US" sz="6600" b="1" dirty="0">
                <a:solidFill>
                  <a:srgbClr val="0070C0"/>
                </a:solidFill>
                <a:latin typeface="Arial"/>
                <a:ea typeface="+mj-ea"/>
              </a:rPr>
              <a:t/>
            </a:r>
            <a:br>
              <a:rPr lang="zh-TW" altLang="en-US" sz="6600" b="1" dirty="0">
                <a:solidFill>
                  <a:srgbClr val="0070C0"/>
                </a:solidFill>
                <a:latin typeface="Arial"/>
                <a:ea typeface="+mj-ea"/>
              </a:rPr>
            </a:br>
            <a:endParaRPr lang="zh-TW" altLang="en-US" dirty="0"/>
          </a:p>
        </p:txBody>
      </p:sp>
    </p:spTree>
    <p:extLst>
      <p:ext uri="{BB962C8B-B14F-4D97-AF65-F5344CB8AC3E}">
        <p14:creationId xmlns:p14="http://schemas.microsoft.com/office/powerpoint/2010/main" val="15379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7638" y="486696"/>
            <a:ext cx="9350478" cy="801329"/>
          </a:xfrm>
        </p:spPr>
        <p:txBody>
          <a:bodyPr>
            <a:noAutofit/>
          </a:bodyPr>
          <a:lstStyle/>
          <a:p>
            <a:r>
              <a:rPr lang="zh-TW" altLang="en-US" sz="4400" b="1" dirty="0"/>
              <a:t>資賦</a:t>
            </a:r>
            <a:r>
              <a:rPr lang="zh-TW" altLang="en-US" sz="4400" b="1" dirty="0" smtClean="0"/>
              <a:t>優異學生安</a:t>
            </a:r>
            <a:r>
              <a:rPr lang="zh-TW" altLang="en-US" sz="4400" b="1" dirty="0"/>
              <a:t>置</a:t>
            </a:r>
            <a:r>
              <a:rPr lang="zh-TW" altLang="en-US" sz="4400" b="1" dirty="0" smtClean="0"/>
              <a:t>原則</a:t>
            </a:r>
            <a:r>
              <a:rPr lang="en-US" altLang="zh-TW" sz="4400" b="1" dirty="0" smtClean="0"/>
              <a:t>—</a:t>
            </a:r>
            <a:r>
              <a:rPr lang="zh-TW" altLang="en-US" sz="4400" b="1" dirty="0" smtClean="0">
                <a:solidFill>
                  <a:srgbClr val="FF0000"/>
                </a:solidFill>
              </a:rPr>
              <a:t>資優資源班</a:t>
            </a:r>
            <a:endParaRPr lang="zh-TW" altLang="en-US" sz="4400" b="1" dirty="0">
              <a:solidFill>
                <a:srgbClr val="FF0000"/>
              </a:solidFill>
            </a:endParaRPr>
          </a:p>
        </p:txBody>
      </p:sp>
      <p:sp>
        <p:nvSpPr>
          <p:cNvPr id="3" name="內容版面配置區 2"/>
          <p:cNvSpPr>
            <a:spLocks noGrp="1"/>
          </p:cNvSpPr>
          <p:nvPr>
            <p:ph idx="1"/>
          </p:nvPr>
        </p:nvSpPr>
        <p:spPr>
          <a:xfrm>
            <a:off x="1017638" y="1568245"/>
            <a:ext cx="10220633" cy="4392488"/>
          </a:xfrm>
        </p:spPr>
        <p:txBody>
          <a:bodyPr>
            <a:noAutofit/>
          </a:bodyPr>
          <a:lstStyle/>
          <a:p>
            <a:pPr>
              <a:lnSpc>
                <a:spcPct val="150000"/>
              </a:lnSpc>
            </a:pPr>
            <a:r>
              <a:rPr lang="zh-TW" altLang="en-US" sz="3200" dirty="0"/>
              <a:t>為落實常態編班政策並且推動資優教育之正向發展，國民教育階段資優教育應以</a:t>
            </a:r>
            <a:r>
              <a:rPr lang="zh-TW" altLang="en-US" sz="3200" u="sng" dirty="0">
                <a:solidFill>
                  <a:srgbClr val="4646C5"/>
                </a:solidFill>
              </a:rPr>
              <a:t>分散式資源班</a:t>
            </a:r>
            <a:r>
              <a:rPr lang="zh-TW" altLang="en-US" sz="3200" dirty="0"/>
              <a:t>方式辦理為限。若學校設有資優資源班，將依學生的優異特質及個別輔導計畫</a:t>
            </a:r>
            <a:r>
              <a:rPr lang="en-US" altLang="zh-TW" sz="3200" dirty="0"/>
              <a:t>(IGP)</a:t>
            </a:r>
            <a:r>
              <a:rPr lang="zh-TW" altLang="en-US" sz="3200" dirty="0"/>
              <a:t>，於</a:t>
            </a:r>
            <a:r>
              <a:rPr lang="zh-TW" altLang="en-US" sz="3200" dirty="0">
                <a:solidFill>
                  <a:srgbClr val="4646C5"/>
                </a:solidFill>
              </a:rPr>
              <a:t>該類科目上課時由其原普通班抽離至資優資源班學習</a:t>
            </a:r>
            <a:r>
              <a:rPr lang="zh-TW" altLang="en-US" sz="3200" dirty="0"/>
              <a:t>，並非採集中式專班的</a:t>
            </a:r>
            <a:r>
              <a:rPr lang="zh-TW" altLang="en-US" sz="3200" dirty="0" smtClean="0"/>
              <a:t>模式。</a:t>
            </a:r>
            <a:endParaRPr lang="zh-TW" altLang="en-US" sz="3200" dirty="0"/>
          </a:p>
          <a:p>
            <a:pPr>
              <a:lnSpc>
                <a:spcPct val="150000"/>
              </a:lnSpc>
              <a:buNone/>
            </a:pPr>
            <a:endParaRPr lang="zh-TW" altLang="en-US" sz="3200" dirty="0">
              <a:latin typeface="標楷體" panose="03000509000000000000" pitchFamily="65" charset="-120"/>
              <a:ea typeface="標楷體" panose="03000509000000000000" pitchFamily="65" charset="-120"/>
            </a:endParaRPr>
          </a:p>
          <a:p>
            <a:pPr>
              <a:lnSpc>
                <a:spcPct val="150000"/>
              </a:lnSpc>
              <a:buNone/>
            </a:pPr>
            <a:endParaRPr lang="zh-TW" altLang="en-US" sz="3200" dirty="0">
              <a:latin typeface="標楷體" panose="03000509000000000000" pitchFamily="65" charset="-120"/>
              <a:ea typeface="標楷體" panose="03000509000000000000" pitchFamily="65" charset="-120"/>
            </a:endParaRPr>
          </a:p>
          <a:p>
            <a:pPr>
              <a:lnSpc>
                <a:spcPct val="150000"/>
              </a:lnSpc>
              <a:buNone/>
            </a:pPr>
            <a:endParaRPr lang="en-US" altLang="zh-TW" sz="3200" dirty="0">
              <a:latin typeface="標楷體" panose="03000509000000000000" pitchFamily="65" charset="-120"/>
              <a:ea typeface="標楷體" panose="03000509000000000000" pitchFamily="65" charset="-120"/>
            </a:endParaRPr>
          </a:p>
          <a:p>
            <a:pPr>
              <a:lnSpc>
                <a:spcPct val="150000"/>
              </a:lnSpc>
              <a:buNone/>
            </a:pPr>
            <a:endParaRPr lang="en-US" altLang="zh-TW" sz="3200" dirty="0">
              <a:latin typeface="標楷體" panose="03000509000000000000" pitchFamily="65" charset="-120"/>
              <a:ea typeface="標楷體" panose="03000509000000000000" pitchFamily="65" charset="-120"/>
            </a:endParaRPr>
          </a:p>
          <a:p>
            <a:pPr>
              <a:lnSpc>
                <a:spcPct val="150000"/>
              </a:lnSpc>
            </a:pPr>
            <a:endParaRPr lang="zh-TW" altLang="en-US" sz="3200" dirty="0">
              <a:latin typeface="標楷體" panose="03000509000000000000" pitchFamily="65" charset="-120"/>
              <a:ea typeface="標楷體" panose="03000509000000000000" pitchFamily="65" charset="-120"/>
            </a:endParaRPr>
          </a:p>
          <a:p>
            <a:pPr>
              <a:lnSpc>
                <a:spcPct val="150000"/>
              </a:lnSpc>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894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4"/>
          <p:cNvGraphicFramePr>
            <a:graphicFrameLocks noGrp="1"/>
          </p:cNvGraphicFramePr>
          <p:nvPr>
            <p:ph idx="4294967295"/>
            <p:extLst>
              <p:ext uri="{D42A27DB-BD31-4B8C-83A1-F6EECF244321}">
                <p14:modId xmlns:p14="http://schemas.microsoft.com/office/powerpoint/2010/main" val="915608813"/>
              </p:ext>
            </p:extLst>
          </p:nvPr>
        </p:nvGraphicFramePr>
        <p:xfrm>
          <a:off x="1701605" y="4270882"/>
          <a:ext cx="8953494" cy="2057400"/>
        </p:xfrm>
        <a:graphic>
          <a:graphicData uri="http://schemas.openxmlformats.org/drawingml/2006/table">
            <a:tbl>
              <a:tblPr/>
              <a:tblGrid>
                <a:gridCol w="2066001">
                  <a:extLst>
                    <a:ext uri="{9D8B030D-6E8A-4147-A177-3AD203B41FA5}">
                      <a16:colId xmlns:a16="http://schemas.microsoft.com/office/drawing/2014/main" val="20000"/>
                    </a:ext>
                  </a:extLst>
                </a:gridCol>
                <a:gridCol w="3296871">
                  <a:extLst>
                    <a:ext uri="{9D8B030D-6E8A-4147-A177-3AD203B41FA5}">
                      <a16:colId xmlns:a16="http://schemas.microsoft.com/office/drawing/2014/main" val="20001"/>
                    </a:ext>
                  </a:extLst>
                </a:gridCol>
                <a:gridCol w="3590622">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資源班</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資優方案</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授課方式、節數</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抽離式</a:t>
                      </a:r>
                      <a:endPar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每週不超過</a:t>
                      </a:r>
                      <a:r>
                        <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10</a:t>
                      </a: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節為原則</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外加式</a:t>
                      </a:r>
                      <a:endPar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每學期至少</a:t>
                      </a:r>
                      <a:r>
                        <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36</a:t>
                      </a: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節</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rPr>
                        <a:t>授課時間</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平日課堂時間</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平日課餘時間、週末、寒暑假</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3828991" y="3428676"/>
            <a:ext cx="4698722" cy="584775"/>
          </a:xfrm>
          <a:prstGeom prst="rect">
            <a:avLst/>
          </a:prstGeom>
          <a:solidFill>
            <a:schemeClr val="accent5">
              <a:lumMod val="75000"/>
            </a:schemeClr>
          </a:solidFill>
          <a:ln w="9525">
            <a:noFill/>
            <a:miter lim="800000"/>
            <a:headEnd/>
            <a:tailEnd/>
          </a:ln>
          <a:effectLst/>
        </p:spPr>
        <p:txBody>
          <a:bodyPr wrap="non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資源班與教育方案的差異</a:t>
            </a:r>
          </a:p>
        </p:txBody>
      </p:sp>
      <p:sp>
        <p:nvSpPr>
          <p:cNvPr id="6" name="標題 1"/>
          <p:cNvSpPr txBox="1">
            <a:spLocks/>
          </p:cNvSpPr>
          <p:nvPr/>
        </p:nvSpPr>
        <p:spPr>
          <a:xfrm>
            <a:off x="1503113" y="436046"/>
            <a:ext cx="9350478" cy="8013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dirty="0" smtClean="0"/>
              <a:t>資賦優異學生安置原則</a:t>
            </a:r>
            <a:r>
              <a:rPr lang="en-US" altLang="zh-TW" sz="4400" b="1" dirty="0" smtClean="0"/>
              <a:t>—</a:t>
            </a:r>
            <a:r>
              <a:rPr lang="zh-TW" altLang="en-US" sz="4400" b="1" dirty="0" smtClean="0">
                <a:solidFill>
                  <a:srgbClr val="FF0000"/>
                </a:solidFill>
              </a:rPr>
              <a:t>資優方案</a:t>
            </a:r>
            <a:endParaRPr lang="zh-TW" altLang="en-US" sz="4400" b="1" dirty="0">
              <a:solidFill>
                <a:srgbClr val="FF0000"/>
              </a:solidFill>
            </a:endParaRPr>
          </a:p>
        </p:txBody>
      </p:sp>
      <p:sp>
        <p:nvSpPr>
          <p:cNvPr id="5" name="文字方塊 4"/>
          <p:cNvSpPr txBox="1"/>
          <p:nvPr/>
        </p:nvSpPr>
        <p:spPr>
          <a:xfrm>
            <a:off x="1001057" y="1355363"/>
            <a:ext cx="10354590" cy="1815882"/>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資優方案是專為學校沒有設該類資優班的學生所規劃的課程，辦理時間為</a:t>
            </a:r>
            <a:r>
              <a:rPr lang="zh-TW" altLang="zh-TW" sz="2800" dirty="0">
                <a:solidFill>
                  <a:srgbClr val="4646C5"/>
                </a:solidFill>
                <a:latin typeface="微軟正黑體" panose="020B0604030504040204" pitchFamily="34" charset="-120"/>
                <a:ea typeface="微軟正黑體" panose="020B0604030504040204" pitchFamily="34" charset="-120"/>
              </a:rPr>
              <a:t>平日課餘時間</a:t>
            </a:r>
            <a:r>
              <a:rPr lang="zh-TW" altLang="zh-TW" sz="2800" dirty="0">
                <a:latin typeface="微軟正黑體" panose="020B0604030504040204" pitchFamily="34" charset="-120"/>
                <a:ea typeface="微軟正黑體" panose="020B0604030504040204" pitchFamily="34" charset="-120"/>
              </a:rPr>
              <a:t>、</a:t>
            </a:r>
            <a:r>
              <a:rPr lang="zh-TW" altLang="zh-TW" sz="2800" dirty="0">
                <a:solidFill>
                  <a:srgbClr val="4646C5"/>
                </a:solidFill>
                <a:latin typeface="微軟正黑體" panose="020B0604030504040204" pitchFamily="34" charset="-120"/>
                <a:ea typeface="微軟正黑體" panose="020B0604030504040204" pitchFamily="34" charset="-120"/>
              </a:rPr>
              <a:t>週末</a:t>
            </a:r>
            <a:r>
              <a:rPr lang="zh-TW" altLang="zh-TW" sz="2800" dirty="0">
                <a:latin typeface="微軟正黑體" panose="020B0604030504040204" pitchFamily="34" charset="-120"/>
                <a:ea typeface="微軟正黑體" panose="020B0604030504040204" pitchFamily="34" charset="-120"/>
              </a:rPr>
              <a:t>或</a:t>
            </a:r>
            <a:r>
              <a:rPr lang="zh-TW" altLang="zh-TW" sz="2800" dirty="0">
                <a:solidFill>
                  <a:srgbClr val="4646C5"/>
                </a:solidFill>
                <a:latin typeface="微軟正黑體" panose="020B0604030504040204" pitchFamily="34" charset="-120"/>
                <a:ea typeface="微軟正黑體" panose="020B0604030504040204" pitchFamily="34" charset="-120"/>
              </a:rPr>
              <a:t>寒暑假期間</a:t>
            </a:r>
            <a:r>
              <a:rPr lang="zh-TW" altLang="zh-TW" sz="2800" dirty="0">
                <a:latin typeface="微軟正黑體" panose="020B0604030504040204" pitchFamily="34" charset="-120"/>
                <a:ea typeface="微軟正黑體" panose="020B0604030504040204" pitchFamily="34" charset="-120"/>
              </a:rPr>
              <a:t>，每學期每位學生提供</a:t>
            </a:r>
            <a:r>
              <a:rPr lang="zh-TW" altLang="zh-TW" sz="2800" dirty="0">
                <a:solidFill>
                  <a:srgbClr val="FF0000"/>
                </a:solidFill>
                <a:latin typeface="微軟正黑體" panose="020B0604030504040204" pitchFamily="34" charset="-120"/>
                <a:ea typeface="微軟正黑體" panose="020B0604030504040204" pitchFamily="34" charset="-120"/>
              </a:rPr>
              <a:t>至少</a:t>
            </a:r>
            <a:r>
              <a:rPr lang="en-US" altLang="zh-TW" sz="2800" dirty="0">
                <a:solidFill>
                  <a:srgbClr val="FF0000"/>
                </a:solidFill>
                <a:latin typeface="微軟正黑體" panose="020B0604030504040204" pitchFamily="34" charset="-120"/>
                <a:ea typeface="微軟正黑體" panose="020B0604030504040204" pitchFamily="34" charset="-120"/>
              </a:rPr>
              <a:t>36</a:t>
            </a:r>
            <a:r>
              <a:rPr lang="zh-TW" altLang="zh-TW" sz="2800" dirty="0">
                <a:solidFill>
                  <a:srgbClr val="FF0000"/>
                </a:solidFill>
                <a:latin typeface="微軟正黑體" panose="020B0604030504040204" pitchFamily="34" charset="-120"/>
                <a:ea typeface="微軟正黑體" panose="020B0604030504040204" pitchFamily="34" charset="-120"/>
              </a:rPr>
              <a:t>節</a:t>
            </a:r>
            <a:r>
              <a:rPr lang="zh-TW" altLang="zh-TW" sz="2800" dirty="0">
                <a:latin typeface="微軟正黑體" panose="020B0604030504040204" pitchFamily="34" charset="-120"/>
                <a:ea typeface="微軟正黑體" panose="020B0604030504040204" pitchFamily="34" charset="-120"/>
              </a:rPr>
              <a:t>的資優方案服務</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各類資優分別計算</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。就算學校只有一位資優學生，學校仍得依學生需求申請資優方案並提供服務。</a:t>
            </a:r>
          </a:p>
        </p:txBody>
      </p:sp>
    </p:spTree>
    <p:extLst>
      <p:ext uri="{BB962C8B-B14F-4D97-AF65-F5344CB8AC3E}">
        <p14:creationId xmlns:p14="http://schemas.microsoft.com/office/powerpoint/2010/main" val="28256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3832" y="402884"/>
            <a:ext cx="3850551" cy="716658"/>
          </a:xfrm>
        </p:spPr>
        <p:txBody>
          <a:bodyPr>
            <a:noAutofit/>
          </a:bodyPr>
          <a:lstStyle/>
          <a:p>
            <a:pPr>
              <a:lnSpc>
                <a:spcPct val="105000"/>
              </a:lnSpc>
            </a:pPr>
            <a:r>
              <a:rPr lang="zh-TW" altLang="en-US" sz="4400" b="1" dirty="0" smtClean="0"/>
              <a:t>資優教育課程</a:t>
            </a:r>
            <a:endParaRPr lang="zh-TW" altLang="en-US" sz="4400" b="1" dirty="0"/>
          </a:p>
        </p:txBody>
      </p:sp>
      <p:sp>
        <p:nvSpPr>
          <p:cNvPr id="12" name="內容版面配置區 2"/>
          <p:cNvSpPr>
            <a:spLocks noGrp="1"/>
          </p:cNvSpPr>
          <p:nvPr>
            <p:ph idx="1"/>
          </p:nvPr>
        </p:nvSpPr>
        <p:spPr>
          <a:xfrm>
            <a:off x="977650" y="1296641"/>
            <a:ext cx="10466490" cy="4601497"/>
          </a:xfrm>
        </p:spPr>
        <p:txBody>
          <a:bodyPr>
            <a:noAutofit/>
          </a:bodyPr>
          <a:lstStyle/>
          <a:p>
            <a:pPr>
              <a:lnSpc>
                <a:spcPts val="4200"/>
              </a:lnSpc>
            </a:pPr>
            <a:r>
              <a:rPr lang="zh-TW" altLang="en-US" sz="3200" b="1" dirty="0" smtClean="0">
                <a:solidFill>
                  <a:srgbClr val="FF0000"/>
                </a:solidFill>
              </a:rPr>
              <a:t>專長領域課程</a:t>
            </a:r>
            <a:r>
              <a:rPr lang="en-US" altLang="zh-TW" sz="3200" dirty="0" smtClean="0">
                <a:solidFill>
                  <a:srgbClr val="FF0000"/>
                </a:solidFill>
              </a:rPr>
              <a:t>—</a:t>
            </a:r>
            <a:r>
              <a:rPr lang="zh-TW" altLang="en-US" sz="3200" dirty="0">
                <a:solidFill>
                  <a:srgbClr val="000000"/>
                </a:solidFill>
              </a:rPr>
              <a:t>依學生</a:t>
            </a:r>
            <a:r>
              <a:rPr lang="zh-TW" altLang="en-US" sz="3200" dirty="0">
                <a:solidFill>
                  <a:srgbClr val="4646C5"/>
                </a:solidFill>
              </a:rPr>
              <a:t>優勢領域</a:t>
            </a:r>
            <a:r>
              <a:rPr lang="zh-TW" altLang="en-US" sz="3200" dirty="0">
                <a:solidFill>
                  <a:srgbClr val="000000"/>
                </a:solidFill>
              </a:rPr>
              <a:t>之學習</a:t>
            </a:r>
            <a:r>
              <a:rPr lang="zh-TW" altLang="en-US" sz="3200" dirty="0" smtClean="0">
                <a:solidFill>
                  <a:srgbClr val="000000"/>
                </a:solidFill>
              </a:rPr>
              <a:t>需求，設</a:t>
            </a:r>
            <a:r>
              <a:rPr lang="zh-TW" altLang="en-US" sz="3200" dirty="0">
                <a:solidFill>
                  <a:srgbClr val="000000"/>
                </a:solidFill>
              </a:rPr>
              <a:t>計</a:t>
            </a:r>
            <a:r>
              <a:rPr lang="zh-TW" altLang="en-US" sz="3200" dirty="0" smtClean="0">
                <a:solidFill>
                  <a:srgbClr val="000000"/>
                </a:solidFill>
              </a:rPr>
              <a:t>多元、彈性</a:t>
            </a:r>
            <a:r>
              <a:rPr lang="zh-TW" altLang="en-US" sz="3200" dirty="0">
                <a:solidFill>
                  <a:srgbClr val="000000"/>
                </a:solidFill>
              </a:rPr>
              <a:t>、適性的</a:t>
            </a:r>
            <a:r>
              <a:rPr lang="zh-TW" altLang="en-US" sz="3200" dirty="0" smtClean="0">
                <a:solidFill>
                  <a:srgbClr val="000000"/>
                </a:solidFill>
              </a:rPr>
              <a:t>課程，</a:t>
            </a:r>
            <a:r>
              <a:rPr lang="zh-TW" altLang="en-US" sz="3200" dirty="0">
                <a:solidFill>
                  <a:srgbClr val="000000"/>
                </a:solidFill>
              </a:rPr>
              <a:t>強調與社會議題連結、跨領域學科或與其他課程結合的統整課程。</a:t>
            </a:r>
            <a:endParaRPr lang="en-US" altLang="zh-TW" sz="3200" dirty="0" smtClean="0">
              <a:solidFill>
                <a:srgbClr val="FF0000"/>
              </a:solidFill>
            </a:endParaRPr>
          </a:p>
          <a:p>
            <a:pPr>
              <a:lnSpc>
                <a:spcPts val="4200"/>
              </a:lnSpc>
            </a:pPr>
            <a:r>
              <a:rPr lang="zh-TW" altLang="en-US" sz="3200" b="1" dirty="0" smtClean="0">
                <a:solidFill>
                  <a:srgbClr val="FF0000"/>
                </a:solidFill>
              </a:rPr>
              <a:t>特殊需求領域課程</a:t>
            </a:r>
            <a:r>
              <a:rPr lang="en-US" altLang="zh-TW" sz="3200" dirty="0" smtClean="0">
                <a:solidFill>
                  <a:srgbClr val="FF0000"/>
                </a:solidFill>
              </a:rPr>
              <a:t>—</a:t>
            </a:r>
            <a:r>
              <a:rPr lang="zh-TW" altLang="en-US" sz="3200" dirty="0">
                <a:solidFill>
                  <a:srgbClr val="000000"/>
                </a:solidFill>
              </a:rPr>
              <a:t>涵蓋「</a:t>
            </a:r>
            <a:r>
              <a:rPr lang="zh-TW" altLang="en-US" sz="3200" dirty="0">
                <a:solidFill>
                  <a:srgbClr val="4646C5"/>
                </a:solidFill>
              </a:rPr>
              <a:t>情意發展</a:t>
            </a:r>
            <a:r>
              <a:rPr lang="zh-TW" altLang="en-US" sz="3200" dirty="0">
                <a:solidFill>
                  <a:srgbClr val="000000"/>
                </a:solidFill>
              </a:rPr>
              <a:t>」、「</a:t>
            </a:r>
            <a:r>
              <a:rPr lang="zh-TW" altLang="en-US" sz="3200" dirty="0">
                <a:solidFill>
                  <a:srgbClr val="4646C5"/>
                </a:solidFill>
              </a:rPr>
              <a:t>領導才能</a:t>
            </a:r>
            <a:r>
              <a:rPr lang="zh-TW" altLang="en-US" sz="3200" dirty="0">
                <a:solidFill>
                  <a:srgbClr val="000000"/>
                </a:solidFill>
              </a:rPr>
              <a:t>」、「</a:t>
            </a:r>
            <a:r>
              <a:rPr lang="zh-TW" altLang="en-US" sz="3200" dirty="0">
                <a:solidFill>
                  <a:srgbClr val="4646C5"/>
                </a:solidFill>
              </a:rPr>
              <a:t>創造力</a:t>
            </a:r>
            <a:r>
              <a:rPr lang="zh-TW" altLang="en-US" sz="3200" dirty="0">
                <a:solidFill>
                  <a:srgbClr val="000000"/>
                </a:solidFill>
              </a:rPr>
              <a:t>」與「</a:t>
            </a:r>
            <a:r>
              <a:rPr lang="zh-TW" altLang="en-US" sz="3200" dirty="0">
                <a:solidFill>
                  <a:srgbClr val="4646C5"/>
                </a:solidFill>
              </a:rPr>
              <a:t>獨立研究</a:t>
            </a:r>
            <a:r>
              <a:rPr lang="zh-TW" altLang="en-US" sz="3200" dirty="0">
                <a:solidFill>
                  <a:srgbClr val="000000"/>
                </a:solidFill>
              </a:rPr>
              <a:t>」四科目</a:t>
            </a:r>
            <a:r>
              <a:rPr lang="zh-TW" altLang="en-US" sz="3200" dirty="0" smtClean="0">
                <a:solidFill>
                  <a:srgbClr val="000000"/>
                </a:solidFill>
              </a:rPr>
              <a:t>。</a:t>
            </a:r>
            <a:r>
              <a:rPr lang="zh-TW" altLang="en-US" sz="3200" dirty="0">
                <a:solidFill>
                  <a:srgbClr val="000000"/>
                </a:solidFill>
              </a:rPr>
              <a:t>依據學生身心特質及學習需求，</a:t>
            </a:r>
            <a:r>
              <a:rPr lang="zh-TW" altLang="en-US" sz="3200" dirty="0" smtClean="0">
                <a:solidFill>
                  <a:srgbClr val="000000"/>
                </a:solidFill>
              </a:rPr>
              <a:t>擬定個別</a:t>
            </a:r>
            <a:r>
              <a:rPr lang="zh-TW" altLang="en-US" sz="3200" dirty="0">
                <a:solidFill>
                  <a:srgbClr val="000000"/>
                </a:solidFill>
              </a:rPr>
              <a:t>輔導計畫。 </a:t>
            </a:r>
            <a:endParaRPr lang="en-US" altLang="zh-TW" sz="3200" dirty="0" smtClean="0">
              <a:solidFill>
                <a:srgbClr val="FF0000"/>
              </a:solidFill>
            </a:endParaRPr>
          </a:p>
          <a:p>
            <a:pPr>
              <a:lnSpc>
                <a:spcPts val="4200"/>
              </a:lnSpc>
            </a:pPr>
            <a:r>
              <a:rPr lang="zh-TW" altLang="en-US" sz="3200" dirty="0" smtClean="0"/>
              <a:t>各</a:t>
            </a:r>
            <a:r>
              <a:rPr lang="zh-TW" altLang="en-US" sz="3200" dirty="0"/>
              <a:t>校組成校內課程規劃小組</a:t>
            </a:r>
            <a:r>
              <a:rPr lang="zh-TW" altLang="en-US" sz="3200" dirty="0" smtClean="0"/>
              <a:t>，結合校本資源特色共同</a:t>
            </a:r>
            <a:r>
              <a:rPr lang="zh-TW" altLang="en-US" sz="3200" dirty="0"/>
              <a:t>研商資優班課程之規劃。因此，各校課程規劃不盡相同。</a:t>
            </a:r>
          </a:p>
          <a:p>
            <a:pPr>
              <a:lnSpc>
                <a:spcPts val="4200"/>
              </a:lnSpc>
            </a:pPr>
            <a:endParaRPr lang="zh-TW" altLang="en-US" sz="3200" dirty="0" smtClean="0">
              <a:latin typeface="標楷體" panose="03000509000000000000" pitchFamily="65" charset="-120"/>
              <a:ea typeface="標楷體" panose="03000509000000000000" pitchFamily="65" charset="-120"/>
            </a:endParaRPr>
          </a:p>
          <a:p>
            <a:pPr>
              <a:lnSpc>
                <a:spcPts val="4200"/>
              </a:lnSpc>
              <a:buNone/>
            </a:pPr>
            <a:endParaRPr lang="zh-TW" altLang="en-US" sz="3200" dirty="0" smtClean="0">
              <a:latin typeface="標楷體" panose="03000509000000000000" pitchFamily="65" charset="-120"/>
              <a:ea typeface="標楷體" panose="03000509000000000000" pitchFamily="65" charset="-120"/>
            </a:endParaRPr>
          </a:p>
          <a:p>
            <a:pPr>
              <a:lnSpc>
                <a:spcPts val="4200"/>
              </a:lnSpc>
              <a:buNone/>
            </a:pPr>
            <a:endParaRPr lang="zh-TW" altLang="en-US" sz="3200" dirty="0">
              <a:latin typeface="標楷體" panose="03000509000000000000" pitchFamily="65" charset="-120"/>
              <a:ea typeface="標楷體" panose="03000509000000000000" pitchFamily="65" charset="-120"/>
            </a:endParaRPr>
          </a:p>
          <a:p>
            <a:pPr>
              <a:lnSpc>
                <a:spcPts val="4200"/>
              </a:lnSpc>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677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2852" y="147484"/>
            <a:ext cx="4557251" cy="795078"/>
          </a:xfrm>
        </p:spPr>
        <p:txBody>
          <a:bodyPr>
            <a:noAutofit/>
          </a:bodyPr>
          <a:lstStyle/>
          <a:p>
            <a:pPr>
              <a:lnSpc>
                <a:spcPct val="105000"/>
              </a:lnSpc>
            </a:pPr>
            <a:r>
              <a:rPr lang="zh-TW" altLang="en-US" sz="4000" b="1" dirty="0"/>
              <a:t>英語資優班的課程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578" y="1076633"/>
            <a:ext cx="9927706" cy="5599858"/>
          </a:xfrm>
        </p:spPr>
      </p:pic>
    </p:spTree>
    <p:extLst>
      <p:ext uri="{BB962C8B-B14F-4D97-AF65-F5344CB8AC3E}">
        <p14:creationId xmlns:p14="http://schemas.microsoft.com/office/powerpoint/2010/main" val="23036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74295" y="609362"/>
            <a:ext cx="4627663" cy="716658"/>
          </a:xfrm>
        </p:spPr>
        <p:txBody>
          <a:bodyPr>
            <a:noAutofit/>
          </a:bodyPr>
          <a:lstStyle/>
          <a:p>
            <a:pPr>
              <a:lnSpc>
                <a:spcPct val="105000"/>
              </a:lnSpc>
            </a:pPr>
            <a:r>
              <a:rPr lang="zh-TW" altLang="en-US" sz="4000" b="1" dirty="0"/>
              <a:t>數理資優班的課程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453" y="1510812"/>
            <a:ext cx="9053889" cy="5081717"/>
          </a:xfrm>
        </p:spPr>
      </p:pic>
    </p:spTree>
    <p:extLst>
      <p:ext uri="{BB962C8B-B14F-4D97-AF65-F5344CB8AC3E}">
        <p14:creationId xmlns:p14="http://schemas.microsoft.com/office/powerpoint/2010/main" val="13189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39736" y="786342"/>
            <a:ext cx="6589199" cy="788666"/>
          </a:xfrm>
        </p:spPr>
        <p:txBody>
          <a:bodyPr>
            <a:normAutofit/>
          </a:bodyPr>
          <a:lstStyle/>
          <a:p>
            <a:r>
              <a:rPr lang="zh-TW" altLang="en-US" sz="4200" b="1" dirty="0"/>
              <a:t>多元智慧下的資賦優異</a:t>
            </a:r>
          </a:p>
        </p:txBody>
      </p:sp>
      <p:sp>
        <p:nvSpPr>
          <p:cNvPr id="3" name="內容版面配置區 2"/>
          <p:cNvSpPr>
            <a:spLocks noGrp="1"/>
          </p:cNvSpPr>
          <p:nvPr>
            <p:ph idx="1"/>
          </p:nvPr>
        </p:nvSpPr>
        <p:spPr>
          <a:xfrm>
            <a:off x="1919536" y="1700808"/>
            <a:ext cx="8229600" cy="3600400"/>
          </a:xfrm>
        </p:spPr>
        <p:txBody>
          <a:bodyPr>
            <a:normAutofit/>
          </a:bodyPr>
          <a:lstStyle/>
          <a:p>
            <a:pPr>
              <a:lnSpc>
                <a:spcPct val="150000"/>
              </a:lnSpc>
            </a:pPr>
            <a:r>
              <a:rPr lang="zh-TW" altLang="en-US" sz="3200" dirty="0"/>
              <a:t>現今的資優教育強調多元智慧潛能的發掘，不再侷限少數或某些領域的優秀群體，</a:t>
            </a:r>
            <a:r>
              <a:rPr lang="zh-TW" altLang="en-US" sz="3200" u="sng" dirty="0"/>
              <a:t>重視每個孩子長才的發現與培育</a:t>
            </a:r>
            <a:r>
              <a:rPr lang="zh-TW" altLang="en-US" sz="3200" u="sng" dirty="0" smtClean="0"/>
              <a:t>。</a:t>
            </a:r>
            <a:endParaRPr lang="en-US" altLang="zh-TW" sz="3200" dirty="0"/>
          </a:p>
          <a:p>
            <a:pPr>
              <a:lnSpc>
                <a:spcPct val="150000"/>
              </a:lnSpc>
            </a:pPr>
            <a:endParaRPr lang="zh-TW" altLang="en-US" sz="3200" dirty="0"/>
          </a:p>
          <a:p>
            <a:pPr>
              <a:lnSpc>
                <a:spcPct val="150000"/>
              </a:lnSpc>
            </a:pPr>
            <a:endParaRPr lang="zh-TW" altLang="en-US" sz="3200" dirty="0"/>
          </a:p>
        </p:txBody>
      </p:sp>
    </p:spTree>
    <p:extLst>
      <p:ext uri="{BB962C8B-B14F-4D97-AF65-F5344CB8AC3E}">
        <p14:creationId xmlns:p14="http://schemas.microsoft.com/office/powerpoint/2010/main" val="93595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83951" y="329142"/>
            <a:ext cx="4787039" cy="716658"/>
          </a:xfrm>
        </p:spPr>
        <p:txBody>
          <a:bodyPr>
            <a:normAutofit/>
          </a:bodyPr>
          <a:lstStyle/>
          <a:p>
            <a:pPr>
              <a:lnSpc>
                <a:spcPct val="105000"/>
              </a:lnSpc>
            </a:pPr>
            <a:r>
              <a:rPr lang="zh-TW" altLang="en-US" b="1" dirty="0" smtClean="0"/>
              <a:t>創造能</a:t>
            </a:r>
            <a:r>
              <a:rPr lang="zh-TW" altLang="en-US" b="1" dirty="0"/>
              <a:t>力資優班的課程</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441" y="1178536"/>
            <a:ext cx="6859272" cy="5404054"/>
          </a:xfrm>
        </p:spPr>
      </p:pic>
    </p:spTree>
    <p:extLst>
      <p:ext uri="{BB962C8B-B14F-4D97-AF65-F5344CB8AC3E}">
        <p14:creationId xmlns:p14="http://schemas.microsoft.com/office/powerpoint/2010/main" val="18721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9616" y="827756"/>
            <a:ext cx="7776864" cy="1143000"/>
          </a:xfrm>
        </p:spPr>
        <p:txBody>
          <a:bodyPr>
            <a:normAutofit/>
          </a:bodyPr>
          <a:lstStyle/>
          <a:p>
            <a:r>
              <a:rPr lang="zh-TW" altLang="en-US" sz="6600" dirty="0">
                <a:latin typeface="標楷體" panose="03000509000000000000" pitchFamily="65" charset="-120"/>
                <a:ea typeface="標楷體" panose="03000509000000000000" pitchFamily="65" charset="-120"/>
              </a:rPr>
              <a:t>感謝聆聽，敬請指教</a:t>
            </a:r>
          </a:p>
        </p:txBody>
      </p:sp>
      <p:sp>
        <p:nvSpPr>
          <p:cNvPr id="8" name="標題 1"/>
          <p:cNvSpPr txBox="1">
            <a:spLocks/>
          </p:cNvSpPr>
          <p:nvPr/>
        </p:nvSpPr>
        <p:spPr>
          <a:xfrm>
            <a:off x="2126467" y="2132856"/>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algn="ctr">
              <a:spcBef>
                <a:spcPct val="0"/>
              </a:spcBef>
              <a:defRPr/>
            </a:pPr>
            <a:r>
              <a:rPr lang="zh-TW" altLang="en-US" sz="6600" b="1" dirty="0">
                <a:solidFill>
                  <a:srgbClr val="3E1716"/>
                </a:solidFill>
                <a:latin typeface="標楷體" panose="03000509000000000000" pitchFamily="65" charset="-120"/>
                <a:ea typeface="標楷體" panose="03000509000000000000" pitchFamily="65" charset="-120"/>
                <a:cs typeface="Times New Roman" pitchFamily="18" charset="0"/>
              </a:rPr>
              <a:t>並再次謝謝您的光臨</a:t>
            </a:r>
            <a:r>
              <a:rPr lang="en-US" altLang="zh-TW" sz="6600" b="1" dirty="0">
                <a:solidFill>
                  <a:srgbClr val="3E1716"/>
                </a:solidFill>
                <a:latin typeface="標楷體" panose="03000509000000000000" pitchFamily="65" charset="-120"/>
                <a:ea typeface="標楷體" panose="03000509000000000000" pitchFamily="65" charset="-120"/>
                <a:cs typeface="Times New Roman" pitchFamily="18" charset="0"/>
              </a:rPr>
              <a:t>!</a:t>
            </a:r>
            <a:endParaRPr lang="zh-TW" altLang="en-US" sz="6600" b="1" dirty="0">
              <a:solidFill>
                <a:srgbClr val="3E1716"/>
              </a:solidFill>
              <a:latin typeface="標楷體" panose="03000509000000000000" pitchFamily="65" charset="-120"/>
              <a:ea typeface="標楷體" panose="03000509000000000000" pitchFamily="65" charset="-120"/>
              <a:cs typeface="Times New Roman" pitchFamily="18" charset="0"/>
            </a:endParaRPr>
          </a:p>
        </p:txBody>
      </p:sp>
      <p:sp>
        <p:nvSpPr>
          <p:cNvPr id="9" name="標題 1"/>
          <p:cNvSpPr txBox="1">
            <a:spLocks/>
          </p:cNvSpPr>
          <p:nvPr/>
        </p:nvSpPr>
        <p:spPr>
          <a:xfrm>
            <a:off x="2158048" y="3429000"/>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algn="ctr">
              <a:spcBef>
                <a:spcPct val="0"/>
              </a:spcBef>
              <a:defRPr/>
            </a:pPr>
            <a:r>
              <a:rPr lang="zh-TW" altLang="en-US" sz="6600" b="1" dirty="0">
                <a:solidFill>
                  <a:srgbClr val="3E1716"/>
                </a:solidFill>
                <a:latin typeface="標楷體" panose="03000509000000000000" pitchFamily="65" charset="-120"/>
                <a:ea typeface="標楷體" panose="03000509000000000000" pitchFamily="65" charset="-120"/>
                <a:cs typeface="Times New Roman" pitchFamily="18" charset="0"/>
              </a:rPr>
              <a:t>敬祝平安喜樂</a:t>
            </a:r>
          </a:p>
        </p:txBody>
      </p:sp>
      <p:sp>
        <p:nvSpPr>
          <p:cNvPr id="15" name="標題 1"/>
          <p:cNvSpPr txBox="1">
            <a:spLocks/>
          </p:cNvSpPr>
          <p:nvPr/>
        </p:nvSpPr>
        <p:spPr>
          <a:xfrm>
            <a:off x="2158048" y="4725144"/>
            <a:ext cx="8229600" cy="1143000"/>
          </a:xfrm>
          <a:prstGeom prst="rect">
            <a:avLst/>
          </a:prstGeom>
        </p:spPr>
        <p:txBody>
          <a:bodyPr vert="horz" lIns="91440" tIns="45720" rIns="91440" bIns="45720" rtlCol="0" anchor="ctr">
            <a:normAutofit/>
            <a:scene3d>
              <a:camera prst="orthographicFront"/>
              <a:lightRig rig="threePt" dir="t"/>
            </a:scene3d>
            <a:sp3d extrusionH="44450"/>
          </a:bodyPr>
          <a:lstStyle/>
          <a:p>
            <a:pPr algn="ctr">
              <a:spcBef>
                <a:spcPct val="0"/>
              </a:spcBef>
              <a:defRPr/>
            </a:pPr>
            <a:r>
              <a:rPr lang="zh-TW" altLang="en-US" sz="6600" b="1" dirty="0">
                <a:solidFill>
                  <a:srgbClr val="FF0000"/>
                </a:solidFill>
                <a:latin typeface="標楷體" panose="03000509000000000000" pitchFamily="65" charset="-120"/>
                <a:ea typeface="標楷體" panose="03000509000000000000" pitchFamily="65" charset="-120"/>
                <a:cs typeface="Times New Roman" pitchFamily="18" charset="0"/>
              </a:rPr>
              <a:t>貴子弟順利通過鑑定</a:t>
            </a:r>
          </a:p>
        </p:txBody>
      </p:sp>
    </p:spTree>
    <p:extLst>
      <p:ext uri="{BB962C8B-B14F-4D97-AF65-F5344CB8AC3E}">
        <p14:creationId xmlns:p14="http://schemas.microsoft.com/office/powerpoint/2010/main" val="5810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0207" y="2536723"/>
            <a:ext cx="7798568" cy="1150374"/>
          </a:xfrm>
        </p:spPr>
        <p:txBody>
          <a:bodyPr>
            <a:normAutofit/>
          </a:bodyPr>
          <a:lstStyle/>
          <a:p>
            <a:pPr algn="ctr"/>
            <a:r>
              <a:rPr lang="zh-TW" altLang="en-US" sz="6600" b="1" dirty="0" smtClean="0">
                <a:solidFill>
                  <a:srgbClr val="0070C0"/>
                </a:solidFill>
                <a:latin typeface="Arial"/>
                <a:ea typeface="+mj-ea"/>
              </a:rPr>
              <a:t>綜合座談</a:t>
            </a:r>
            <a:endParaRPr lang="zh-TW" altLang="en-US" dirty="0"/>
          </a:p>
        </p:txBody>
      </p:sp>
    </p:spTree>
    <p:extLst>
      <p:ext uri="{BB962C8B-B14F-4D97-AF65-F5344CB8AC3E}">
        <p14:creationId xmlns:p14="http://schemas.microsoft.com/office/powerpoint/2010/main" val="48622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0915" y="1364225"/>
            <a:ext cx="8241227" cy="1807515"/>
          </a:xfrm>
        </p:spPr>
        <p:txBody>
          <a:bodyPr>
            <a:noAutofit/>
          </a:bodyPr>
          <a:lstStyle/>
          <a:p>
            <a:pPr>
              <a:lnSpc>
                <a:spcPts val="4500"/>
              </a:lnSpc>
              <a:spcBef>
                <a:spcPts val="1200"/>
              </a:spcBef>
            </a:pPr>
            <a:r>
              <a:rPr lang="en-US" altLang="zh-TW" sz="4000" b="1" dirty="0" smtClean="0"/>
              <a:t/>
            </a:r>
            <a:br>
              <a:rPr lang="en-US" altLang="zh-TW" sz="4000" b="1" dirty="0" smtClean="0"/>
            </a:br>
            <a:r>
              <a:rPr kumimoji="1" lang="zh-TW" altLang="en-US" sz="3200" dirty="0" smtClean="0"/>
              <a:t>對</a:t>
            </a:r>
            <a:r>
              <a:rPr kumimoji="1" lang="zh-TW" altLang="en-US" sz="3200" dirty="0"/>
              <a:t>學習能力優異或具潛能的資優學生，提供適性教育的機會，使其在彈性化的教材教法下，充分發揮學習潛能</a:t>
            </a:r>
            <a:r>
              <a:rPr kumimoji="1" lang="zh-TW" altLang="en-US" sz="3200" dirty="0" smtClean="0"/>
              <a:t>。</a:t>
            </a:r>
            <a:endParaRPr lang="zh-TW" altLang="en-US" sz="3200" dirty="0"/>
          </a:p>
        </p:txBody>
      </p:sp>
      <p:sp>
        <p:nvSpPr>
          <p:cNvPr id="3" name="矩形 2"/>
          <p:cNvSpPr/>
          <p:nvPr/>
        </p:nvSpPr>
        <p:spPr>
          <a:xfrm>
            <a:off x="1890915" y="3415089"/>
            <a:ext cx="8382000" cy="2554545"/>
          </a:xfrm>
          <a:prstGeom prst="rect">
            <a:avLst/>
          </a:prstGeom>
        </p:spPr>
        <p:txBody>
          <a:bodyPr wrap="square">
            <a:spAutoFit/>
          </a:bodyPr>
          <a:lstStyle/>
          <a:p>
            <a:pPr marL="571500" indent="-5715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以學生為中心</a:t>
            </a:r>
            <a:endParaRPr lang="en-US" altLang="zh-TW" sz="32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重視學生個別學習需求</a:t>
            </a:r>
            <a:endParaRPr lang="en-US" altLang="zh-TW" sz="32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發展學生潛能及資優特質為首要目標</a:t>
            </a:r>
            <a:endParaRPr lang="en-US" altLang="zh-TW" sz="32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高層次思考、獨立研究、合作能力的培養</a:t>
            </a:r>
            <a:endParaRPr lang="en-US" altLang="zh-TW" sz="32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自我實現及服務</a:t>
            </a:r>
            <a:r>
              <a:rPr lang="zh-TW" altLang="en-US" sz="3200" dirty="0" smtClean="0">
                <a:latin typeface="微軟正黑體" panose="020B0604030504040204" pitchFamily="34" charset="-120"/>
                <a:ea typeface="微軟正黑體" panose="020B0604030504040204" pitchFamily="34" charset="-120"/>
              </a:rPr>
              <a:t>社會</a:t>
            </a:r>
            <a:endParaRPr lang="en-US" altLang="zh-TW" sz="32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462981" y="412991"/>
            <a:ext cx="6723315" cy="707886"/>
          </a:xfrm>
          <a:prstGeom prst="rect">
            <a:avLst/>
          </a:prstGeom>
          <a:noFill/>
        </p:spPr>
        <p:txBody>
          <a:bodyPr wrap="none" rtlCol="0">
            <a:spAutoFit/>
          </a:bodyPr>
          <a:lstStyle/>
          <a:p>
            <a:r>
              <a:rPr lang="zh-TW" altLang="en-US" sz="4000" b="1" dirty="0">
                <a:solidFill>
                  <a:srgbClr val="9A5315">
                    <a:lumMod val="50000"/>
                  </a:srgbClr>
                </a:solidFill>
                <a:latin typeface="微軟正黑體" panose="020B0604030504040204" pitchFamily="34" charset="-120"/>
                <a:ea typeface="微軟正黑體" panose="020B0604030504040204" pitchFamily="34" charset="-120"/>
                <a:cs typeface="+mj-cs"/>
              </a:rPr>
              <a:t>資優教育基本理念</a:t>
            </a:r>
            <a:r>
              <a:rPr lang="en-US" altLang="zh-TW" sz="4000" b="1" dirty="0">
                <a:solidFill>
                  <a:srgbClr val="9A5315">
                    <a:lumMod val="50000"/>
                  </a:srgbClr>
                </a:solidFill>
                <a:latin typeface="微軟正黑體" panose="020B0604030504040204" pitchFamily="34" charset="-120"/>
                <a:ea typeface="微軟正黑體" panose="020B0604030504040204" pitchFamily="34" charset="-120"/>
                <a:cs typeface="+mj-cs"/>
              </a:rPr>
              <a:t>~</a:t>
            </a:r>
            <a:r>
              <a:rPr lang="zh-TW" altLang="en-US" sz="4000" b="1" dirty="0">
                <a:solidFill>
                  <a:srgbClr val="9A5315">
                    <a:lumMod val="50000"/>
                  </a:srgbClr>
                </a:solidFill>
                <a:latin typeface="微軟正黑體" panose="020B0604030504040204" pitchFamily="34" charset="-120"/>
                <a:ea typeface="微軟正黑體" panose="020B0604030504040204" pitchFamily="34" charset="-120"/>
                <a:cs typeface="+mj-cs"/>
              </a:rPr>
              <a:t>適性發展</a:t>
            </a:r>
            <a:endParaRPr lang="zh-TW" altLang="en-US" dirty="0"/>
          </a:p>
        </p:txBody>
      </p:sp>
    </p:spTree>
    <p:extLst>
      <p:ext uri="{BB962C8B-B14F-4D97-AF65-F5344CB8AC3E}">
        <p14:creationId xmlns:p14="http://schemas.microsoft.com/office/powerpoint/2010/main" val="40965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897" y="2433484"/>
            <a:ext cx="6858002" cy="1150374"/>
          </a:xfrm>
        </p:spPr>
        <p:txBody>
          <a:bodyPr>
            <a:normAutofit/>
          </a:bodyPr>
          <a:lstStyle/>
          <a:p>
            <a:pPr algn="ctr"/>
            <a:r>
              <a:rPr lang="zh-TW" altLang="en-US" sz="6600" b="1" dirty="0" smtClean="0">
                <a:solidFill>
                  <a:srgbClr val="0070C0"/>
                </a:solidFill>
                <a:latin typeface="Arial"/>
                <a:ea typeface="+mj-ea"/>
              </a:rPr>
              <a:t>鑑定標準</a:t>
            </a:r>
            <a:endParaRPr lang="zh-TW" altLang="en-US" dirty="0"/>
          </a:p>
        </p:txBody>
      </p:sp>
    </p:spTree>
    <p:extLst>
      <p:ext uri="{BB962C8B-B14F-4D97-AF65-F5344CB8AC3E}">
        <p14:creationId xmlns:p14="http://schemas.microsoft.com/office/powerpoint/2010/main" val="223153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836" y="240652"/>
            <a:ext cx="7344815" cy="860674"/>
          </a:xfrm>
        </p:spPr>
        <p:txBody>
          <a:bodyPr>
            <a:noAutofit/>
          </a:bodyPr>
          <a:lstStyle/>
          <a:p>
            <a:r>
              <a:rPr lang="zh-TW" altLang="en-US" sz="4000" b="1" dirty="0"/>
              <a:t>學術性向資賦優異－鑑定標準</a:t>
            </a:r>
          </a:p>
        </p:txBody>
      </p:sp>
      <p:sp>
        <p:nvSpPr>
          <p:cNvPr id="5" name="內容版面配置區 2"/>
          <p:cNvSpPr txBox="1">
            <a:spLocks/>
          </p:cNvSpPr>
          <p:nvPr/>
        </p:nvSpPr>
        <p:spPr>
          <a:xfrm>
            <a:off x="467543" y="1916832"/>
            <a:ext cx="11515350" cy="2952328"/>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600" dirty="0" smtClean="0">
                <a:latin typeface="標楷體" panose="03000509000000000000" pitchFamily="65" charset="-120"/>
                <a:ea typeface="標楷體" panose="03000509000000000000" pitchFamily="65" charset="-120"/>
              </a:rPr>
              <a:t>依據</a:t>
            </a:r>
            <a:r>
              <a:rPr lang="zh-TW" altLang="en-US" sz="3600" u="sng" dirty="0" smtClean="0">
                <a:latin typeface="標楷體" panose="03000509000000000000" pitchFamily="65" charset="-120"/>
                <a:ea typeface="標楷體" panose="03000509000000000000" pitchFamily="65" charset="-120"/>
              </a:rPr>
              <a:t>身心障礙及資賦優異學生鑑定辦法</a:t>
            </a:r>
            <a:r>
              <a:rPr lang="zh-TW" altLang="en-US" sz="3600" dirty="0" smtClean="0">
                <a:latin typeface="標楷體" panose="03000509000000000000" pitchFamily="65" charset="-120"/>
                <a:ea typeface="標楷體" panose="03000509000000000000" pitchFamily="65" charset="-120"/>
              </a:rPr>
              <a:t>第</a:t>
            </a:r>
            <a:r>
              <a:rPr lang="en-US" altLang="zh-TW" sz="3600" dirty="0" smtClean="0">
                <a:latin typeface="標楷體" panose="03000509000000000000" pitchFamily="65" charset="-120"/>
                <a:ea typeface="標楷體" panose="03000509000000000000" pitchFamily="65" charset="-120"/>
              </a:rPr>
              <a:t>16</a:t>
            </a:r>
            <a:r>
              <a:rPr lang="zh-TW" altLang="en-US" sz="3600" dirty="0" smtClean="0">
                <a:latin typeface="標楷體" panose="03000509000000000000" pitchFamily="65" charset="-120"/>
                <a:ea typeface="標楷體" panose="03000509000000000000" pitchFamily="65" charset="-120"/>
              </a:rPr>
              <a:t>條：</a:t>
            </a:r>
            <a:endParaRPr lang="en-US" altLang="zh-TW" sz="3600" dirty="0" smtClean="0">
              <a:latin typeface="標楷體" panose="03000509000000000000" pitchFamily="65" charset="-120"/>
              <a:ea typeface="標楷體" panose="03000509000000000000" pitchFamily="65" charset="-120"/>
            </a:endParaRPr>
          </a:p>
          <a:p>
            <a:endParaRPr lang="en-US" altLang="zh-TW" sz="3200" dirty="0" smtClean="0">
              <a:latin typeface="標楷體" panose="03000509000000000000" pitchFamily="65" charset="-120"/>
              <a:ea typeface="標楷體" panose="03000509000000000000" pitchFamily="65" charset="-120"/>
            </a:endParaRPr>
          </a:p>
          <a:p>
            <a:pPr>
              <a:buFont typeface="Arial" panose="020B0604020202020204" pitchFamily="34" charset="0"/>
              <a:buNone/>
            </a:pPr>
            <a:r>
              <a:rPr lang="zh-TW" altLang="en-US" sz="3200" dirty="0" smtClean="0">
                <a:latin typeface="標楷體" panose="03000509000000000000" pitchFamily="65" charset="-120"/>
                <a:ea typeface="標楷體" panose="03000509000000000000" pitchFamily="65" charset="-120"/>
              </a:rPr>
              <a:t>  學術性向資賦優異，指在語文、數學、社會科學或自然科學 </a:t>
            </a:r>
            <a:endParaRPr lang="en-US" altLang="zh-TW" sz="3200" dirty="0" smtClean="0">
              <a:latin typeface="標楷體" panose="03000509000000000000" pitchFamily="65" charset="-120"/>
              <a:ea typeface="標楷體" panose="03000509000000000000" pitchFamily="65" charset="-120"/>
            </a:endParaRPr>
          </a:p>
          <a:p>
            <a:pPr>
              <a:buFont typeface="Arial" panose="020B0604020202020204" pitchFamily="34" charset="0"/>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等學術領域，較同年齡者具有卓越潛能或傑出表現者。</a:t>
            </a:r>
            <a:endParaRPr lang="en-US" altLang="zh-TW" sz="3200" dirty="0" smtClean="0">
              <a:latin typeface="標楷體" panose="03000509000000000000" pitchFamily="65" charset="-120"/>
              <a:ea typeface="標楷體" panose="03000509000000000000" pitchFamily="65" charset="-120"/>
            </a:endParaRPr>
          </a:p>
          <a:p>
            <a:endParaRPr lang="en-US" altLang="zh-TW" sz="3200" dirty="0" smtClean="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200" dirty="0" smtClean="0">
              <a:latin typeface="標楷體" panose="03000509000000000000" pitchFamily="65" charset="-120"/>
              <a:ea typeface="標楷體" panose="03000509000000000000" pitchFamily="65" charset="-120"/>
            </a:endParaRPr>
          </a:p>
          <a:p>
            <a:endParaRPr lang="zh-TW" altLang="en-US"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98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236004" tIns="35560" rIns="236004" bIns="256049" numCol="1" spcCol="1270" anchor="ctr" anchorCtr="0">
        <a:noAutofit/>
      </a:bodyPr>
      <a:lstStyle>
        <a:defPPr algn="ctr" defTabSz="1244600">
          <a:lnSpc>
            <a:spcPct val="90000"/>
          </a:lnSpc>
          <a:spcBef>
            <a:spcPct val="0"/>
          </a:spcBef>
          <a:spcAft>
            <a:spcPct val="35000"/>
          </a:spcAft>
          <a:defRPr sz="2800" b="1">
            <a:latin typeface="微軟正黑體" pitchFamily="34" charset="-120"/>
            <a:ea typeface="微軟正黑體" pitchFamily="34" charset="-120"/>
          </a:defRPr>
        </a:defPPr>
      </a:lstStyle>
      <a: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a:style>
    </a:spDef>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5105</TotalTime>
  <Words>4918</Words>
  <Application>Microsoft Office PowerPoint</Application>
  <PresentationFormat>寬螢幕</PresentationFormat>
  <Paragraphs>471</Paragraphs>
  <Slides>62</Slides>
  <Notes>13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62</vt:i4>
      </vt:variant>
    </vt:vector>
  </HeadingPairs>
  <TitlesOfParts>
    <vt:vector size="74" baseType="lpstr">
      <vt:lpstr>Salesforce Sans</vt:lpstr>
      <vt:lpstr>華康古印體</vt:lpstr>
      <vt:lpstr>華康仿宋體W6</vt:lpstr>
      <vt:lpstr>華康流隸體W5</vt:lpstr>
      <vt:lpstr>微軟正黑體</vt:lpstr>
      <vt:lpstr>新細明體</vt:lpstr>
      <vt:lpstr>標楷體</vt:lpstr>
      <vt:lpstr>Arial</vt:lpstr>
      <vt:lpstr>Segoe Print</vt:lpstr>
      <vt:lpstr>Times New Roman</vt:lpstr>
      <vt:lpstr>Wingdings</vt:lpstr>
      <vt:lpstr>大自然插畫 16X9</vt:lpstr>
      <vt:lpstr>桃園市109學年度國民中學資賦優異學生鑑定家長說明會</vt:lpstr>
      <vt:lpstr>鑑定試務承辦單位 </vt:lpstr>
      <vt:lpstr>簡報大綱</vt:lpstr>
      <vt:lpstr>PowerPoint 簡報</vt:lpstr>
      <vt:lpstr>PowerPoint 簡報</vt:lpstr>
      <vt:lpstr>多元智慧下的資賦優異</vt:lpstr>
      <vt:lpstr> 對學習能力優異或具潛能的資優學生，提供適性教育的機會，使其在彈性化的教材教法下，充分發揮學習潛能。</vt:lpstr>
      <vt:lpstr>鑑定標準</vt:lpstr>
      <vt:lpstr>學術性向資賦優異－鑑定標準</vt:lpstr>
      <vt:lpstr>創造能力資賦優異－鑑定標準</vt:lpstr>
      <vt:lpstr>學術性向資賦優異鑑定</vt:lpstr>
      <vt:lpstr>桃園市國中學術性向資賦優異鑑定重大變革</vt:lpstr>
      <vt:lpstr>申請資格</vt:lpstr>
      <vt:lpstr>PowerPoint 簡報</vt:lpstr>
      <vt:lpstr>PowerPoint 簡報</vt:lpstr>
      <vt:lpstr>學術性向資優鑑定重要日程</vt:lpstr>
      <vt:lpstr>PowerPoint 簡報</vt:lpstr>
      <vt:lpstr>報名表件填寫說明</vt:lpstr>
      <vt:lpstr>PowerPoint 簡報</vt:lpstr>
      <vt:lpstr>PowerPoint 簡報</vt:lpstr>
      <vt:lpstr>管道一：書面審查</vt:lpstr>
      <vt:lpstr>鑑定報名表</vt:lpstr>
      <vt:lpstr>特質檢核表</vt:lpstr>
      <vt:lpstr>鑑定證</vt:lpstr>
      <vt:lpstr>特殊鑑定場服務需求</vt:lpstr>
      <vt:lpstr>PowerPoint 簡報</vt:lpstr>
      <vt:lpstr>PowerPoint 簡報</vt:lpstr>
      <vt:lpstr>鑑定測驗注意事項</vt:lpstr>
      <vt:lpstr>數理資優鑑定測驗時間、地點</vt:lpstr>
      <vt:lpstr>英語資優鑑定測驗時間、地點</vt:lpstr>
      <vt:lpstr>鑑定測驗內容</vt:lpstr>
      <vt:lpstr>PowerPoint 簡報</vt:lpstr>
      <vt:lpstr>PowerPoint 簡報</vt:lpstr>
      <vt:lpstr>小提醒</vt:lpstr>
      <vt:lpstr>安置與輔導</vt:lpstr>
      <vt:lpstr>安置與輔導</vt:lpstr>
      <vt:lpstr>創造能力資賦優異鑑定</vt:lpstr>
      <vt:lpstr>申請資格</vt:lpstr>
      <vt:lpstr>創造能力資賦優異學生鑑定申請流程圖</vt:lpstr>
      <vt:lpstr>創造能力資賦優異鑑定重要日程表</vt:lpstr>
      <vt:lpstr>管道一：採評量方式</vt:lpstr>
      <vt:lpstr>管道二：採書面審查方式</vt:lpstr>
      <vt:lpstr>報名相關事項</vt:lpstr>
      <vt:lpstr>PowerPoint 簡報</vt:lpstr>
      <vt:lpstr>PowerPoint 簡報</vt:lpstr>
      <vt:lpstr>申請鑑定報名--【管道一：初選】</vt:lpstr>
      <vt:lpstr>PowerPoint 簡報</vt:lpstr>
      <vt:lpstr>申請鑑定報名--【管道二：書面審查】</vt:lpstr>
      <vt:lpstr>管道二書面審查結果  1、通過者，進入綜合研判。 2、需經進一步評估者：可憑「審查結果通知」，向承辦學校    報名參加【管道一】複選鑑定；報名日期程序同【管道一】     複選報名。                       3、未通過：可參加【管道一】之初選鑑定，請於109年3月5     日（星期四）至3月6日（星期五）至經國國中領取「初選    鑑定證」，直接參加【管道一】之初選鑑定。 </vt:lpstr>
      <vt:lpstr>複選：通過初選者或經書面審查須進一步接受複選評估者。</vt:lpstr>
      <vt:lpstr>PowerPoint 簡報</vt:lpstr>
      <vt:lpstr>鑑定結果公告</vt:lpstr>
      <vt:lpstr>安置服務</vt:lpstr>
      <vt:lpstr>資賦優異學生安置原則 與課程服務 </vt:lpstr>
      <vt:lpstr>資賦優異學生安置原則—資優資源班</vt:lpstr>
      <vt:lpstr>PowerPoint 簡報</vt:lpstr>
      <vt:lpstr>資優教育課程</vt:lpstr>
      <vt:lpstr>英語資優班的課程</vt:lpstr>
      <vt:lpstr>數理資優班的課程</vt:lpstr>
      <vt:lpstr>創造能力資優班的課程</vt:lpstr>
      <vt:lpstr>感謝聆聽，敬請指教</vt:lpstr>
      <vt:lpstr>綜合座談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桃園市 108 學年度國民中學 學術性向資賦優異學生鑑定 國小鑑定安置說明會</dc:title>
  <dc:creator>DELLKW</dc:creator>
  <cp:lastModifiedBy>陳寗</cp:lastModifiedBy>
  <cp:revision>322</cp:revision>
  <cp:lastPrinted>2019-12-31T05:45:27Z</cp:lastPrinted>
  <dcterms:created xsi:type="dcterms:W3CDTF">2019-01-06T09:29:33Z</dcterms:created>
  <dcterms:modified xsi:type="dcterms:W3CDTF">2019-12-31T09:21:26Z</dcterms:modified>
</cp:coreProperties>
</file>