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6" r:id="rId1"/>
  </p:sldMasterIdLst>
  <p:notesMasterIdLst>
    <p:notesMasterId r:id="rId30"/>
  </p:notesMasterIdLst>
  <p:handoutMasterIdLst>
    <p:handoutMasterId r:id="rId31"/>
  </p:handoutMasterIdLst>
  <p:sldIdLst>
    <p:sldId id="258" r:id="rId2"/>
    <p:sldId id="319" r:id="rId3"/>
    <p:sldId id="313" r:id="rId4"/>
    <p:sldId id="314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298" r:id="rId16"/>
    <p:sldId id="299" r:id="rId17"/>
    <p:sldId id="302" r:id="rId18"/>
    <p:sldId id="300" r:id="rId19"/>
    <p:sldId id="301" r:id="rId20"/>
    <p:sldId id="295" r:id="rId21"/>
    <p:sldId id="296" r:id="rId22"/>
    <p:sldId id="286" r:id="rId23"/>
    <p:sldId id="294" r:id="rId24"/>
    <p:sldId id="315" r:id="rId25"/>
    <p:sldId id="316" r:id="rId26"/>
    <p:sldId id="320" r:id="rId27"/>
    <p:sldId id="317" r:id="rId28"/>
    <p:sldId id="318" r:id="rId29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94FF"/>
    <a:srgbClr val="76B531"/>
    <a:srgbClr val="99CCFF"/>
    <a:srgbClr val="008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95" autoAdjust="0"/>
    <p:restoredTop sz="94451" autoAdjust="0"/>
  </p:normalViewPr>
  <p:slideViewPr>
    <p:cSldViewPr>
      <p:cViewPr>
        <p:scale>
          <a:sx n="75" d="100"/>
          <a:sy n="75" d="100"/>
        </p:scale>
        <p:origin x="-1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7086"/>
    </p:cViewPr>
  </p:sorterViewPr>
  <p:notesViewPr>
    <p:cSldViewPr>
      <p:cViewPr varScale="1">
        <p:scale>
          <a:sx n="82" d="100"/>
          <a:sy n="82" d="100"/>
        </p:scale>
        <p:origin x="-201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1FE971-29AE-480A-8B41-0E7C4164533B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1310B673-0A49-4F7C-AD74-FCC7A669FFE5}">
      <dgm:prSet custT="1"/>
      <dgm:spPr/>
      <dgm:t>
        <a:bodyPr anchor="ctr"/>
        <a:lstStyle/>
        <a:p>
          <a:pPr rtl="0">
            <a:lnSpc>
              <a:spcPts val="34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30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開發</a:t>
          </a:r>
          <a:r>
            <a:rPr lang="en-US" sz="3000" b="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APP</a:t>
          </a:r>
          <a:r>
            <a:rPr lang="zh-TW" sz="30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市集</a:t>
          </a:r>
          <a:r>
            <a:rPr lang="zh-TW" altLang="en-US" sz="30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平台，彙整數位教學元件</a:t>
          </a:r>
          <a:endParaRPr lang="zh-TW" sz="30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378B3C2-9E58-4E87-BD26-3FA37021F912}" type="parTrans" cxnId="{66BF322F-710F-4EDB-93F2-C604D8DCC90C}">
      <dgm:prSet/>
      <dgm:spPr/>
      <dgm:t>
        <a:bodyPr/>
        <a:lstStyle/>
        <a:p>
          <a:endParaRPr lang="zh-TW" altLang="en-US"/>
        </a:p>
      </dgm:t>
    </dgm:pt>
    <dgm:pt modelId="{BA24D450-8D5F-493A-B6F3-91B34C37EC64}" type="sibTrans" cxnId="{66BF322F-710F-4EDB-93F2-C604D8DCC90C}">
      <dgm:prSet/>
      <dgm:spPr/>
      <dgm:t>
        <a:bodyPr/>
        <a:lstStyle/>
        <a:p>
          <a:endParaRPr lang="zh-TW" altLang="en-US"/>
        </a:p>
      </dgm:t>
    </dgm:pt>
    <dgm:pt modelId="{C8BDB1D8-B683-4DAF-A337-E21C7CDD9649}">
      <dgm:prSet custT="1"/>
      <dgm:spPr/>
      <dgm:t>
        <a:bodyPr anchor="ctr"/>
        <a:lstStyle/>
        <a:p>
          <a:pPr rtl="0">
            <a:lnSpc>
              <a:spcPts val="34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30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整合教學平台，發展科技融入教學設計</a:t>
          </a:r>
          <a:endParaRPr lang="zh-TW" sz="30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F18FC83-1691-48AE-8B4B-5FA414EC455B}" type="parTrans" cxnId="{9F207805-F6DA-41DD-B0BC-F0529061EA62}">
      <dgm:prSet/>
      <dgm:spPr/>
      <dgm:t>
        <a:bodyPr/>
        <a:lstStyle/>
        <a:p>
          <a:endParaRPr lang="zh-TW" altLang="en-US"/>
        </a:p>
      </dgm:t>
    </dgm:pt>
    <dgm:pt modelId="{039F25C8-461B-4137-9A89-9EBBC008FDB9}" type="sibTrans" cxnId="{9F207805-F6DA-41DD-B0BC-F0529061EA62}">
      <dgm:prSet/>
      <dgm:spPr/>
      <dgm:t>
        <a:bodyPr/>
        <a:lstStyle/>
        <a:p>
          <a:endParaRPr lang="zh-TW" altLang="en-US"/>
        </a:p>
      </dgm:t>
    </dgm:pt>
    <dgm:pt modelId="{AF8D9E20-81C4-4D66-A742-E50E00326329}">
      <dgm:prSet custT="1"/>
      <dgm:spPr/>
      <dgm:t>
        <a:bodyPr anchor="ctr"/>
        <a:lstStyle/>
        <a:p>
          <a:pPr rtl="0">
            <a:lnSpc>
              <a:spcPts val="3400"/>
            </a:lnSpc>
            <a:spcBef>
              <a:spcPts val="600"/>
            </a:spcBef>
            <a:spcAft>
              <a:spcPts val="600"/>
            </a:spcAft>
          </a:pPr>
          <a:r>
            <a:rPr lang="zh-TW" altLang="en-US" sz="3000" b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整合各地區能量，經營暨分享教學資源</a:t>
          </a:r>
          <a:endParaRPr lang="zh-TW" sz="3000" b="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D771877-7905-4CFB-AB07-068D63D45805}" type="parTrans" cxnId="{966BDBB7-E68C-4D1E-93E7-1D0DB06D9F84}">
      <dgm:prSet/>
      <dgm:spPr/>
      <dgm:t>
        <a:bodyPr/>
        <a:lstStyle/>
        <a:p>
          <a:endParaRPr lang="zh-TW" altLang="en-US"/>
        </a:p>
      </dgm:t>
    </dgm:pt>
    <dgm:pt modelId="{CE32FC51-A17E-4B8B-A6BA-D7604717FABC}" type="sibTrans" cxnId="{966BDBB7-E68C-4D1E-93E7-1D0DB06D9F84}">
      <dgm:prSet/>
      <dgm:spPr/>
      <dgm:t>
        <a:bodyPr/>
        <a:lstStyle/>
        <a:p>
          <a:endParaRPr lang="zh-TW" altLang="en-US"/>
        </a:p>
      </dgm:t>
    </dgm:pt>
    <dgm:pt modelId="{8B01AFEA-8917-44F6-A63A-BFB7D6892C47}" type="pres">
      <dgm:prSet presAssocID="{DA1FE971-29AE-480A-8B41-0E7C4164533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EAF490FE-A176-40B4-AACB-49D89355F478}" type="pres">
      <dgm:prSet presAssocID="{DA1FE971-29AE-480A-8B41-0E7C4164533B}" presName="Name1" presStyleCnt="0"/>
      <dgm:spPr/>
      <dgm:t>
        <a:bodyPr/>
        <a:lstStyle/>
        <a:p>
          <a:endParaRPr lang="zh-TW" altLang="en-US"/>
        </a:p>
      </dgm:t>
    </dgm:pt>
    <dgm:pt modelId="{657B68FB-364C-4B29-A6DF-079E1E43B39B}" type="pres">
      <dgm:prSet presAssocID="{DA1FE971-29AE-480A-8B41-0E7C4164533B}" presName="cycle" presStyleCnt="0"/>
      <dgm:spPr/>
      <dgm:t>
        <a:bodyPr/>
        <a:lstStyle/>
        <a:p>
          <a:endParaRPr lang="zh-TW" altLang="en-US"/>
        </a:p>
      </dgm:t>
    </dgm:pt>
    <dgm:pt modelId="{7CFAF9C1-A120-40C9-AC7A-E40594EA48E7}" type="pres">
      <dgm:prSet presAssocID="{DA1FE971-29AE-480A-8B41-0E7C4164533B}" presName="srcNode" presStyleLbl="node1" presStyleIdx="0" presStyleCnt="3"/>
      <dgm:spPr/>
      <dgm:t>
        <a:bodyPr/>
        <a:lstStyle/>
        <a:p>
          <a:endParaRPr lang="zh-TW" altLang="en-US"/>
        </a:p>
      </dgm:t>
    </dgm:pt>
    <dgm:pt modelId="{5A292E85-B1A8-41BA-849D-5B1AF329EF0D}" type="pres">
      <dgm:prSet presAssocID="{DA1FE971-29AE-480A-8B41-0E7C4164533B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7DF15DE9-B209-45FE-89F9-A37001E7E31A}" type="pres">
      <dgm:prSet presAssocID="{DA1FE971-29AE-480A-8B41-0E7C4164533B}" presName="extraNode" presStyleLbl="node1" presStyleIdx="0" presStyleCnt="3"/>
      <dgm:spPr/>
      <dgm:t>
        <a:bodyPr/>
        <a:lstStyle/>
        <a:p>
          <a:endParaRPr lang="zh-TW" altLang="en-US"/>
        </a:p>
      </dgm:t>
    </dgm:pt>
    <dgm:pt modelId="{852B549B-8371-4BDD-911A-FF84FEE12121}" type="pres">
      <dgm:prSet presAssocID="{DA1FE971-29AE-480A-8B41-0E7C4164533B}" presName="dstNode" presStyleLbl="node1" presStyleIdx="0" presStyleCnt="3"/>
      <dgm:spPr/>
      <dgm:t>
        <a:bodyPr/>
        <a:lstStyle/>
        <a:p>
          <a:endParaRPr lang="zh-TW" altLang="en-US"/>
        </a:p>
      </dgm:t>
    </dgm:pt>
    <dgm:pt modelId="{96589323-B41B-49D9-BADA-F310DFF10E2F}" type="pres">
      <dgm:prSet presAssocID="{1310B673-0A49-4F7C-AD74-FCC7A669FFE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89F241-3187-4A69-846F-05CA99541162}" type="pres">
      <dgm:prSet presAssocID="{1310B673-0A49-4F7C-AD74-FCC7A669FFE5}" presName="accent_1" presStyleCnt="0"/>
      <dgm:spPr/>
      <dgm:t>
        <a:bodyPr/>
        <a:lstStyle/>
        <a:p>
          <a:endParaRPr lang="zh-TW" altLang="en-US"/>
        </a:p>
      </dgm:t>
    </dgm:pt>
    <dgm:pt modelId="{64292E89-8883-4126-A23E-23D38935293F}" type="pres">
      <dgm:prSet presAssocID="{1310B673-0A49-4F7C-AD74-FCC7A669FFE5}" presName="accentRepeatNode" presStyleLbl="solidFgAcc1" presStyleIdx="0" presStyleCnt="3"/>
      <dgm:spPr/>
      <dgm:t>
        <a:bodyPr/>
        <a:lstStyle/>
        <a:p>
          <a:endParaRPr lang="zh-TW" altLang="en-US"/>
        </a:p>
      </dgm:t>
    </dgm:pt>
    <dgm:pt modelId="{6EC3B2A6-DD57-450A-B0AB-438638DAF71D}" type="pres">
      <dgm:prSet presAssocID="{C8BDB1D8-B683-4DAF-A337-E21C7CDD964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8FAE6D-A833-4286-B985-2550D1A5F52C}" type="pres">
      <dgm:prSet presAssocID="{C8BDB1D8-B683-4DAF-A337-E21C7CDD9649}" presName="accent_2" presStyleCnt="0"/>
      <dgm:spPr/>
      <dgm:t>
        <a:bodyPr/>
        <a:lstStyle/>
        <a:p>
          <a:endParaRPr lang="zh-TW" altLang="en-US"/>
        </a:p>
      </dgm:t>
    </dgm:pt>
    <dgm:pt modelId="{5608C683-3A3C-42EF-885C-384B9902D968}" type="pres">
      <dgm:prSet presAssocID="{C8BDB1D8-B683-4DAF-A337-E21C7CDD9649}" presName="accentRepeatNode" presStyleLbl="solidFgAcc1" presStyleIdx="1" presStyleCnt="3"/>
      <dgm:spPr/>
      <dgm:t>
        <a:bodyPr/>
        <a:lstStyle/>
        <a:p>
          <a:endParaRPr lang="zh-TW" altLang="en-US"/>
        </a:p>
      </dgm:t>
    </dgm:pt>
    <dgm:pt modelId="{8EB9F333-D983-4D9B-A7F8-F7535DEA3352}" type="pres">
      <dgm:prSet presAssocID="{AF8D9E20-81C4-4D66-A742-E50E0032632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F6F77E-7253-4A99-8FE5-8FCA1B2B86B9}" type="pres">
      <dgm:prSet presAssocID="{AF8D9E20-81C4-4D66-A742-E50E00326329}" presName="accent_3" presStyleCnt="0"/>
      <dgm:spPr/>
      <dgm:t>
        <a:bodyPr/>
        <a:lstStyle/>
        <a:p>
          <a:endParaRPr lang="zh-TW" altLang="en-US"/>
        </a:p>
      </dgm:t>
    </dgm:pt>
    <dgm:pt modelId="{D39771E7-ACDF-4A24-88D0-BD09B31C576C}" type="pres">
      <dgm:prSet presAssocID="{AF8D9E20-81C4-4D66-A742-E50E00326329}" presName="accentRepeatNode" presStyleLbl="solidFgAcc1" presStyleIdx="2" presStyleCnt="3"/>
      <dgm:spPr/>
      <dgm:t>
        <a:bodyPr/>
        <a:lstStyle/>
        <a:p>
          <a:endParaRPr lang="zh-TW" altLang="en-US"/>
        </a:p>
      </dgm:t>
    </dgm:pt>
  </dgm:ptLst>
  <dgm:cxnLst>
    <dgm:cxn modelId="{966BDBB7-E68C-4D1E-93E7-1D0DB06D9F84}" srcId="{DA1FE971-29AE-480A-8B41-0E7C4164533B}" destId="{AF8D9E20-81C4-4D66-A742-E50E00326329}" srcOrd="2" destOrd="0" parTransId="{5D771877-7905-4CFB-AB07-068D63D45805}" sibTransId="{CE32FC51-A17E-4B8B-A6BA-D7604717FABC}"/>
    <dgm:cxn modelId="{941EAE63-93BB-41D7-8F80-E9A7C98280C0}" type="presOf" srcId="{C8BDB1D8-B683-4DAF-A337-E21C7CDD9649}" destId="{6EC3B2A6-DD57-450A-B0AB-438638DAF71D}" srcOrd="0" destOrd="0" presId="urn:microsoft.com/office/officeart/2008/layout/VerticalCurvedList"/>
    <dgm:cxn modelId="{FF8B05E2-80B0-49A1-BA7E-28E0D5416363}" type="presOf" srcId="{BA24D450-8D5F-493A-B6F3-91B34C37EC64}" destId="{5A292E85-B1A8-41BA-849D-5B1AF329EF0D}" srcOrd="0" destOrd="0" presId="urn:microsoft.com/office/officeart/2008/layout/VerticalCurvedList"/>
    <dgm:cxn modelId="{66BF322F-710F-4EDB-93F2-C604D8DCC90C}" srcId="{DA1FE971-29AE-480A-8B41-0E7C4164533B}" destId="{1310B673-0A49-4F7C-AD74-FCC7A669FFE5}" srcOrd="0" destOrd="0" parTransId="{5378B3C2-9E58-4E87-BD26-3FA37021F912}" sibTransId="{BA24D450-8D5F-493A-B6F3-91B34C37EC64}"/>
    <dgm:cxn modelId="{D07A29A4-8BD0-4914-BF9F-8C479B3628F1}" type="presOf" srcId="{AF8D9E20-81C4-4D66-A742-E50E00326329}" destId="{8EB9F333-D983-4D9B-A7F8-F7535DEA3352}" srcOrd="0" destOrd="0" presId="urn:microsoft.com/office/officeart/2008/layout/VerticalCurvedList"/>
    <dgm:cxn modelId="{8DC56D44-50EB-4058-A5A3-0A36FB21DD9E}" type="presOf" srcId="{DA1FE971-29AE-480A-8B41-0E7C4164533B}" destId="{8B01AFEA-8917-44F6-A63A-BFB7D6892C47}" srcOrd="0" destOrd="0" presId="urn:microsoft.com/office/officeart/2008/layout/VerticalCurvedList"/>
    <dgm:cxn modelId="{C43F8D82-F842-4D7A-9DA5-853C0B2644C8}" type="presOf" srcId="{1310B673-0A49-4F7C-AD74-FCC7A669FFE5}" destId="{96589323-B41B-49D9-BADA-F310DFF10E2F}" srcOrd="0" destOrd="0" presId="urn:microsoft.com/office/officeart/2008/layout/VerticalCurvedList"/>
    <dgm:cxn modelId="{9F207805-F6DA-41DD-B0BC-F0529061EA62}" srcId="{DA1FE971-29AE-480A-8B41-0E7C4164533B}" destId="{C8BDB1D8-B683-4DAF-A337-E21C7CDD9649}" srcOrd="1" destOrd="0" parTransId="{7F18FC83-1691-48AE-8B4B-5FA414EC455B}" sibTransId="{039F25C8-461B-4137-9A89-9EBBC008FDB9}"/>
    <dgm:cxn modelId="{D84C48D0-E7EE-4735-B8F1-67C9355D57D2}" type="presParOf" srcId="{8B01AFEA-8917-44F6-A63A-BFB7D6892C47}" destId="{EAF490FE-A176-40B4-AACB-49D89355F478}" srcOrd="0" destOrd="0" presId="urn:microsoft.com/office/officeart/2008/layout/VerticalCurvedList"/>
    <dgm:cxn modelId="{CAB303A1-BBDA-4CD2-849D-C7CA37747FC6}" type="presParOf" srcId="{EAF490FE-A176-40B4-AACB-49D89355F478}" destId="{657B68FB-364C-4B29-A6DF-079E1E43B39B}" srcOrd="0" destOrd="0" presId="urn:microsoft.com/office/officeart/2008/layout/VerticalCurvedList"/>
    <dgm:cxn modelId="{00260B64-F75C-4E4E-9C0D-734F2FC415EB}" type="presParOf" srcId="{657B68FB-364C-4B29-A6DF-079E1E43B39B}" destId="{7CFAF9C1-A120-40C9-AC7A-E40594EA48E7}" srcOrd="0" destOrd="0" presId="urn:microsoft.com/office/officeart/2008/layout/VerticalCurvedList"/>
    <dgm:cxn modelId="{B6C6D692-0376-41D2-A925-3819F8009375}" type="presParOf" srcId="{657B68FB-364C-4B29-A6DF-079E1E43B39B}" destId="{5A292E85-B1A8-41BA-849D-5B1AF329EF0D}" srcOrd="1" destOrd="0" presId="urn:microsoft.com/office/officeart/2008/layout/VerticalCurvedList"/>
    <dgm:cxn modelId="{E194734C-AB57-4CCC-8E0D-6F71DCE04347}" type="presParOf" srcId="{657B68FB-364C-4B29-A6DF-079E1E43B39B}" destId="{7DF15DE9-B209-45FE-89F9-A37001E7E31A}" srcOrd="2" destOrd="0" presId="urn:microsoft.com/office/officeart/2008/layout/VerticalCurvedList"/>
    <dgm:cxn modelId="{3B4FF465-7D8C-4731-916F-85430F403E25}" type="presParOf" srcId="{657B68FB-364C-4B29-A6DF-079E1E43B39B}" destId="{852B549B-8371-4BDD-911A-FF84FEE12121}" srcOrd="3" destOrd="0" presId="urn:microsoft.com/office/officeart/2008/layout/VerticalCurvedList"/>
    <dgm:cxn modelId="{8C78E53E-E35E-4130-BD1A-9741D7EF67CA}" type="presParOf" srcId="{EAF490FE-A176-40B4-AACB-49D89355F478}" destId="{96589323-B41B-49D9-BADA-F310DFF10E2F}" srcOrd="1" destOrd="0" presId="urn:microsoft.com/office/officeart/2008/layout/VerticalCurvedList"/>
    <dgm:cxn modelId="{1E3DC9B6-21DA-4030-8E9E-A1723621BCAD}" type="presParOf" srcId="{EAF490FE-A176-40B4-AACB-49D89355F478}" destId="{7E89F241-3187-4A69-846F-05CA99541162}" srcOrd="2" destOrd="0" presId="urn:microsoft.com/office/officeart/2008/layout/VerticalCurvedList"/>
    <dgm:cxn modelId="{44C226E5-155B-4AD3-ABCE-56687F7B924C}" type="presParOf" srcId="{7E89F241-3187-4A69-846F-05CA99541162}" destId="{64292E89-8883-4126-A23E-23D38935293F}" srcOrd="0" destOrd="0" presId="urn:microsoft.com/office/officeart/2008/layout/VerticalCurvedList"/>
    <dgm:cxn modelId="{7E9EF13A-5C5A-4D54-BAC0-FA9DDAF0ABD8}" type="presParOf" srcId="{EAF490FE-A176-40B4-AACB-49D89355F478}" destId="{6EC3B2A6-DD57-450A-B0AB-438638DAF71D}" srcOrd="3" destOrd="0" presId="urn:microsoft.com/office/officeart/2008/layout/VerticalCurvedList"/>
    <dgm:cxn modelId="{62DCAD78-0A20-4DF2-AAB2-AE2FC668DB66}" type="presParOf" srcId="{EAF490FE-A176-40B4-AACB-49D89355F478}" destId="{C88FAE6D-A833-4286-B985-2550D1A5F52C}" srcOrd="4" destOrd="0" presId="urn:microsoft.com/office/officeart/2008/layout/VerticalCurvedList"/>
    <dgm:cxn modelId="{CA39CD03-355A-4B13-88FF-C964B1541684}" type="presParOf" srcId="{C88FAE6D-A833-4286-B985-2550D1A5F52C}" destId="{5608C683-3A3C-42EF-885C-384B9902D968}" srcOrd="0" destOrd="0" presId="urn:microsoft.com/office/officeart/2008/layout/VerticalCurvedList"/>
    <dgm:cxn modelId="{229A05F4-CEDD-4D0D-9E78-2F34F8355203}" type="presParOf" srcId="{EAF490FE-A176-40B4-AACB-49D89355F478}" destId="{8EB9F333-D983-4D9B-A7F8-F7535DEA3352}" srcOrd="5" destOrd="0" presId="urn:microsoft.com/office/officeart/2008/layout/VerticalCurvedList"/>
    <dgm:cxn modelId="{0DAB0D3D-2B07-44A5-B765-B88DAE59DCF6}" type="presParOf" srcId="{EAF490FE-A176-40B4-AACB-49D89355F478}" destId="{DBF6F77E-7253-4A99-8FE5-8FCA1B2B86B9}" srcOrd="6" destOrd="0" presId="urn:microsoft.com/office/officeart/2008/layout/VerticalCurvedList"/>
    <dgm:cxn modelId="{4A6CCA52-D96E-4A15-B09C-D89D58A754DA}" type="presParOf" srcId="{DBF6F77E-7253-4A99-8FE5-8FCA1B2B86B9}" destId="{D39771E7-ACDF-4A24-88D0-BD09B31C57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65BAA-D10D-44C8-A9EC-C8BA3C5D6567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D55471D-8FF4-453D-BC7D-C748A74F00BA}">
      <dgm:prSet custT="1"/>
      <dgm:spPr/>
      <dgm:t>
        <a:bodyPr/>
        <a:lstStyle/>
        <a:p>
          <a:pPr rtl="0"/>
          <a:r>
            <a:rPr 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介接縣市：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全國</a:t>
          </a:r>
          <a:r>
            <a:rPr 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縣市                  </a:t>
          </a:r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endParaRPr lang="zh-TW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D4E62D-1F3F-470F-B6D0-A96104E1DB28}" type="parTrans" cxnId="{06B86D3E-2D5E-4345-B479-8ECE219DDD11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42AD63-77A1-4857-8931-26FDA88BCA50}" type="sibTrans" cxnId="{06B86D3E-2D5E-4345-B479-8ECE219DDD11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4F01D9-3102-491D-A2BE-8A90883DBF78}">
      <dgm:prSet custT="1"/>
      <dgm:spPr/>
      <dgm:t>
        <a:bodyPr/>
        <a:lstStyle/>
        <a:p>
          <a:pPr rtl="0"/>
          <a:r>
            <a:rPr 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瀏覽人數：</a:t>
          </a: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,</a:t>
          </a: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146</a:t>
          </a:r>
          <a:r>
            <a:rPr 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,</a:t>
          </a: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116</a:t>
          </a:r>
          <a:endParaRPr 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6F4A02-D694-4E25-9912-AB28CB397EE9}" type="parTrans" cxnId="{9516131F-C82A-4558-851A-28D5322215DE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4EF1496-D01B-42DE-9D19-C1A288B993E6}" type="sibTrans" cxnId="{9516131F-C82A-4558-851A-28D5322215DE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7ABF454-39DB-4F5C-AB93-3814B79F0CAF}">
      <dgm:prSet custT="1"/>
      <dgm:spPr/>
      <dgm:t>
        <a:bodyPr/>
        <a:lstStyle/>
        <a:p>
          <a:pPr rtl="0"/>
          <a:r>
            <a:rPr 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APP</a:t>
          </a:r>
          <a:r>
            <a:rPr 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推薦數：</a:t>
          </a:r>
          <a:r>
            <a:rPr 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1,3</a:t>
          </a: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83</a:t>
          </a:r>
          <a:endParaRPr 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A7809B-1714-4D50-97CF-84B468BBFEAB}" type="parTrans" cxnId="{A29AFCE2-15D6-4504-AFDE-90CC7AC1F781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02EF0B-8A4C-44B7-B388-2DED1354E134}" type="sibTrans" cxnId="{A29AFCE2-15D6-4504-AFDE-90CC7AC1F781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0641C8E-A95E-4627-A6DA-158C28005823}">
      <dgm:prSet custT="1"/>
      <dgm:spPr/>
      <dgm:t>
        <a:bodyPr/>
        <a:lstStyle/>
        <a:p>
          <a:pPr rtl="0"/>
          <a:r>
            <a:rPr 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APP</a:t>
          </a:r>
          <a:r>
            <a:rPr 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應用專文：</a:t>
          </a: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159</a:t>
          </a:r>
          <a:endParaRPr 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CDEFFC-458B-4AB6-93C5-FF69C1A13E7B}" type="parTrans" cxnId="{356AD088-A872-4862-8398-20FE5B01C527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1C6448-FD25-4BF7-901B-D57714E9D94F}" type="sibTrans" cxnId="{356AD088-A872-4862-8398-20FE5B01C527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84E41C5-2319-4774-9A0D-27AD9087BAEB}">
      <dgm:prSet custT="1"/>
      <dgm:spPr/>
      <dgm:t>
        <a:bodyPr/>
        <a:lstStyle/>
        <a:p>
          <a:pPr rtl="0"/>
          <a:r>
            <a:rPr 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APP</a:t>
          </a:r>
          <a:r>
            <a:rPr 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教學影片：</a:t>
          </a:r>
          <a:r>
            <a:rPr 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endParaRPr 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C650E77-AB65-4620-9B7F-6DD43DA6469D}" type="parTrans" cxnId="{884249F9-442B-43B5-91F8-CDED92AFA6D1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E5581D5-E2F2-4CD6-8360-FC0E1CECB508}" type="sibTrans" cxnId="{884249F9-442B-43B5-91F8-CDED92AFA6D1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07522E-1682-4C80-91B7-10C42B178D2D}">
      <dgm:prSet custT="1"/>
      <dgm:spPr/>
      <dgm:t>
        <a:bodyPr/>
        <a:lstStyle/>
        <a:p>
          <a:pPr rtl="0"/>
          <a:r>
            <a:rPr 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APP</a:t>
          </a:r>
          <a:r>
            <a:rPr 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課程設計：</a:t>
          </a: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113</a:t>
          </a:r>
          <a:endParaRPr lang="zh-TW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26C019-10FA-44F9-9B5C-11A78776EC14}" type="parTrans" cxnId="{F71A361B-033C-40EC-9830-8C14A224CA0B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3DE2E7-C762-4A6C-A639-5EBD1764B459}" type="sibTrans" cxnId="{F71A361B-033C-40EC-9830-8C14A224CA0B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67AD87-BD63-4BFA-9ED9-56E0B5AD0464}" type="pres">
      <dgm:prSet presAssocID="{2DC65BAA-D10D-44C8-A9EC-C8BA3C5D65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20EBB6-F6FB-4F1D-8E6A-33AB6140DBE2}" type="pres">
      <dgm:prSet presAssocID="{4D55471D-8FF4-453D-BC7D-C748A74F00BA}" presName="parentText" presStyleLbl="node1" presStyleIdx="0" presStyleCnt="6" custScaleY="16123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9EBFEC-D58F-4C28-A150-D8A3DE3C5AD1}" type="pres">
      <dgm:prSet presAssocID="{5C42AD63-77A1-4857-8931-26FDA88BCA50}" presName="spacer" presStyleCnt="0"/>
      <dgm:spPr/>
      <dgm:t>
        <a:bodyPr/>
        <a:lstStyle/>
        <a:p>
          <a:endParaRPr lang="zh-TW" altLang="en-US"/>
        </a:p>
      </dgm:t>
    </dgm:pt>
    <dgm:pt modelId="{5950F67F-017D-4FB0-8A4E-8416A8EFAF40}" type="pres">
      <dgm:prSet presAssocID="{704F01D9-3102-491D-A2BE-8A90883DBF7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3518C9-7529-4FBF-8F92-9962681F2E31}" type="pres">
      <dgm:prSet presAssocID="{A4EF1496-D01B-42DE-9D19-C1A288B993E6}" presName="spacer" presStyleCnt="0"/>
      <dgm:spPr/>
      <dgm:t>
        <a:bodyPr/>
        <a:lstStyle/>
        <a:p>
          <a:endParaRPr lang="zh-TW" altLang="en-US"/>
        </a:p>
      </dgm:t>
    </dgm:pt>
    <dgm:pt modelId="{753F2475-DF92-488E-A9B4-904CB29FEBB6}" type="pres">
      <dgm:prSet presAssocID="{77ABF454-39DB-4F5C-AB93-3814B79F0CA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A7927B-8D06-42CC-A047-1FF4895932DE}" type="pres">
      <dgm:prSet presAssocID="{C602EF0B-8A4C-44B7-B388-2DED1354E134}" presName="spacer" presStyleCnt="0"/>
      <dgm:spPr/>
      <dgm:t>
        <a:bodyPr/>
        <a:lstStyle/>
        <a:p>
          <a:endParaRPr lang="zh-TW" altLang="en-US"/>
        </a:p>
      </dgm:t>
    </dgm:pt>
    <dgm:pt modelId="{15D72470-A70C-46E9-9C4E-D4D0827D9F1F}" type="pres">
      <dgm:prSet presAssocID="{E0641C8E-A95E-4627-A6DA-158C2800582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419C96-078E-48C9-BF44-17176D089274}" type="pres">
      <dgm:prSet presAssocID="{B71C6448-FD25-4BF7-901B-D57714E9D94F}" presName="spacer" presStyleCnt="0"/>
      <dgm:spPr/>
      <dgm:t>
        <a:bodyPr/>
        <a:lstStyle/>
        <a:p>
          <a:endParaRPr lang="zh-TW" altLang="en-US"/>
        </a:p>
      </dgm:t>
    </dgm:pt>
    <dgm:pt modelId="{C6002540-1C0F-42EA-9984-0ADE182A9021}" type="pres">
      <dgm:prSet presAssocID="{684E41C5-2319-4774-9A0D-27AD9087BAE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0518E8-E943-44A9-A1AB-969EABE1902E}" type="pres">
      <dgm:prSet presAssocID="{BE5581D5-E2F2-4CD6-8360-FC0E1CECB508}" presName="spacer" presStyleCnt="0"/>
      <dgm:spPr/>
      <dgm:t>
        <a:bodyPr/>
        <a:lstStyle/>
        <a:p>
          <a:endParaRPr lang="zh-TW" altLang="en-US"/>
        </a:p>
      </dgm:t>
    </dgm:pt>
    <dgm:pt modelId="{E9DD4731-C3AC-4228-9AE0-9E10B1B59651}" type="pres">
      <dgm:prSet presAssocID="{0907522E-1682-4C80-91B7-10C42B178D2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0375F76-931B-4D7A-BC6D-51A71E59DEAA}" type="presOf" srcId="{E0641C8E-A95E-4627-A6DA-158C28005823}" destId="{15D72470-A70C-46E9-9C4E-D4D0827D9F1F}" srcOrd="0" destOrd="0" presId="urn:microsoft.com/office/officeart/2005/8/layout/vList2"/>
    <dgm:cxn modelId="{97551592-7AB4-4B1A-AC1D-DCD8AADC3A81}" type="presOf" srcId="{684E41C5-2319-4774-9A0D-27AD9087BAEB}" destId="{C6002540-1C0F-42EA-9984-0ADE182A9021}" srcOrd="0" destOrd="0" presId="urn:microsoft.com/office/officeart/2005/8/layout/vList2"/>
    <dgm:cxn modelId="{6CA70A3D-2C8E-4B9F-A8DB-C5017D55AF52}" type="presOf" srcId="{2DC65BAA-D10D-44C8-A9EC-C8BA3C5D6567}" destId="{2A67AD87-BD63-4BFA-9ED9-56E0B5AD0464}" srcOrd="0" destOrd="0" presId="urn:microsoft.com/office/officeart/2005/8/layout/vList2"/>
    <dgm:cxn modelId="{E8483DF7-CC56-4B98-BEAE-A55036215637}" type="presOf" srcId="{4D55471D-8FF4-453D-BC7D-C748A74F00BA}" destId="{9C20EBB6-F6FB-4F1D-8E6A-33AB6140DBE2}" srcOrd="0" destOrd="0" presId="urn:microsoft.com/office/officeart/2005/8/layout/vList2"/>
    <dgm:cxn modelId="{356AD088-A872-4862-8398-20FE5B01C527}" srcId="{2DC65BAA-D10D-44C8-A9EC-C8BA3C5D6567}" destId="{E0641C8E-A95E-4627-A6DA-158C28005823}" srcOrd="3" destOrd="0" parTransId="{25CDEFFC-458B-4AB6-93C5-FF69C1A13E7B}" sibTransId="{B71C6448-FD25-4BF7-901B-D57714E9D94F}"/>
    <dgm:cxn modelId="{06B86D3E-2D5E-4345-B479-8ECE219DDD11}" srcId="{2DC65BAA-D10D-44C8-A9EC-C8BA3C5D6567}" destId="{4D55471D-8FF4-453D-BC7D-C748A74F00BA}" srcOrd="0" destOrd="0" parTransId="{59D4E62D-1F3F-470F-B6D0-A96104E1DB28}" sibTransId="{5C42AD63-77A1-4857-8931-26FDA88BCA50}"/>
    <dgm:cxn modelId="{7D589806-AA15-4AF2-A9D2-0950A90DCEF0}" type="presOf" srcId="{77ABF454-39DB-4F5C-AB93-3814B79F0CAF}" destId="{753F2475-DF92-488E-A9B4-904CB29FEBB6}" srcOrd="0" destOrd="0" presId="urn:microsoft.com/office/officeart/2005/8/layout/vList2"/>
    <dgm:cxn modelId="{DE59F416-4A1B-47ED-AC4F-6A013CADA1F4}" type="presOf" srcId="{0907522E-1682-4C80-91B7-10C42B178D2D}" destId="{E9DD4731-C3AC-4228-9AE0-9E10B1B59651}" srcOrd="0" destOrd="0" presId="urn:microsoft.com/office/officeart/2005/8/layout/vList2"/>
    <dgm:cxn modelId="{9516131F-C82A-4558-851A-28D5322215DE}" srcId="{2DC65BAA-D10D-44C8-A9EC-C8BA3C5D6567}" destId="{704F01D9-3102-491D-A2BE-8A90883DBF78}" srcOrd="1" destOrd="0" parTransId="{6A6F4A02-D694-4E25-9912-AB28CB397EE9}" sibTransId="{A4EF1496-D01B-42DE-9D19-C1A288B993E6}"/>
    <dgm:cxn modelId="{884249F9-442B-43B5-91F8-CDED92AFA6D1}" srcId="{2DC65BAA-D10D-44C8-A9EC-C8BA3C5D6567}" destId="{684E41C5-2319-4774-9A0D-27AD9087BAEB}" srcOrd="4" destOrd="0" parTransId="{5C650E77-AB65-4620-9B7F-6DD43DA6469D}" sibTransId="{BE5581D5-E2F2-4CD6-8360-FC0E1CECB508}"/>
    <dgm:cxn modelId="{A29AFCE2-15D6-4504-AFDE-90CC7AC1F781}" srcId="{2DC65BAA-D10D-44C8-A9EC-C8BA3C5D6567}" destId="{77ABF454-39DB-4F5C-AB93-3814B79F0CAF}" srcOrd="2" destOrd="0" parTransId="{4FA7809B-1714-4D50-97CF-84B468BBFEAB}" sibTransId="{C602EF0B-8A4C-44B7-B388-2DED1354E134}"/>
    <dgm:cxn modelId="{F71A361B-033C-40EC-9830-8C14A224CA0B}" srcId="{2DC65BAA-D10D-44C8-A9EC-C8BA3C5D6567}" destId="{0907522E-1682-4C80-91B7-10C42B178D2D}" srcOrd="5" destOrd="0" parTransId="{3926C019-10FA-44F9-9B5C-11A78776EC14}" sibTransId="{CE3DE2E7-C762-4A6C-A639-5EBD1764B459}"/>
    <dgm:cxn modelId="{BF996F36-AF5B-4A4D-BBFF-5703C27C995C}" type="presOf" srcId="{704F01D9-3102-491D-A2BE-8A90883DBF78}" destId="{5950F67F-017D-4FB0-8A4E-8416A8EFAF40}" srcOrd="0" destOrd="0" presId="urn:microsoft.com/office/officeart/2005/8/layout/vList2"/>
    <dgm:cxn modelId="{8483A5CE-2D3B-44D7-9499-CC70AC080E87}" type="presParOf" srcId="{2A67AD87-BD63-4BFA-9ED9-56E0B5AD0464}" destId="{9C20EBB6-F6FB-4F1D-8E6A-33AB6140DBE2}" srcOrd="0" destOrd="0" presId="urn:microsoft.com/office/officeart/2005/8/layout/vList2"/>
    <dgm:cxn modelId="{A2761EA7-518E-4C75-BF2F-CB453AA8D3D2}" type="presParOf" srcId="{2A67AD87-BD63-4BFA-9ED9-56E0B5AD0464}" destId="{D69EBFEC-D58F-4C28-A150-D8A3DE3C5AD1}" srcOrd="1" destOrd="0" presId="urn:microsoft.com/office/officeart/2005/8/layout/vList2"/>
    <dgm:cxn modelId="{157D2474-7B79-4A22-A208-4DBDD46A2CCF}" type="presParOf" srcId="{2A67AD87-BD63-4BFA-9ED9-56E0B5AD0464}" destId="{5950F67F-017D-4FB0-8A4E-8416A8EFAF40}" srcOrd="2" destOrd="0" presId="urn:microsoft.com/office/officeart/2005/8/layout/vList2"/>
    <dgm:cxn modelId="{ED1472A8-8E5C-4AF8-97F7-D41CF111CD2C}" type="presParOf" srcId="{2A67AD87-BD63-4BFA-9ED9-56E0B5AD0464}" destId="{4E3518C9-7529-4FBF-8F92-9962681F2E31}" srcOrd="3" destOrd="0" presId="urn:microsoft.com/office/officeart/2005/8/layout/vList2"/>
    <dgm:cxn modelId="{5B5B53BA-645C-49A8-AB59-252AC830C617}" type="presParOf" srcId="{2A67AD87-BD63-4BFA-9ED9-56E0B5AD0464}" destId="{753F2475-DF92-488E-A9B4-904CB29FEBB6}" srcOrd="4" destOrd="0" presId="urn:microsoft.com/office/officeart/2005/8/layout/vList2"/>
    <dgm:cxn modelId="{612E7BEE-E956-4F99-9CE1-565108529301}" type="presParOf" srcId="{2A67AD87-BD63-4BFA-9ED9-56E0B5AD0464}" destId="{A8A7927B-8D06-42CC-A047-1FF4895932DE}" srcOrd="5" destOrd="0" presId="urn:microsoft.com/office/officeart/2005/8/layout/vList2"/>
    <dgm:cxn modelId="{A7AF3C39-90D7-4937-BE50-6A2198DF3DFB}" type="presParOf" srcId="{2A67AD87-BD63-4BFA-9ED9-56E0B5AD0464}" destId="{15D72470-A70C-46E9-9C4E-D4D0827D9F1F}" srcOrd="6" destOrd="0" presId="urn:microsoft.com/office/officeart/2005/8/layout/vList2"/>
    <dgm:cxn modelId="{6B58C1BD-54CE-409D-9E62-81C23EEDE110}" type="presParOf" srcId="{2A67AD87-BD63-4BFA-9ED9-56E0B5AD0464}" destId="{44419C96-078E-48C9-BF44-17176D089274}" srcOrd="7" destOrd="0" presId="urn:microsoft.com/office/officeart/2005/8/layout/vList2"/>
    <dgm:cxn modelId="{F8996B58-F3E4-48DD-B12D-2D893BF3A8A7}" type="presParOf" srcId="{2A67AD87-BD63-4BFA-9ED9-56E0B5AD0464}" destId="{C6002540-1C0F-42EA-9984-0ADE182A9021}" srcOrd="8" destOrd="0" presId="urn:microsoft.com/office/officeart/2005/8/layout/vList2"/>
    <dgm:cxn modelId="{C09B885C-82A2-41DD-BDC9-D585D013FAE4}" type="presParOf" srcId="{2A67AD87-BD63-4BFA-9ED9-56E0B5AD0464}" destId="{090518E8-E943-44A9-A1AB-969EABE1902E}" srcOrd="9" destOrd="0" presId="urn:microsoft.com/office/officeart/2005/8/layout/vList2"/>
    <dgm:cxn modelId="{77CECFEA-9528-44F3-93A4-BFF8DFC8C1DE}" type="presParOf" srcId="{2A67AD87-BD63-4BFA-9ED9-56E0B5AD0464}" destId="{E9DD4731-C3AC-4228-9AE0-9E10B1B5965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92E85-B1A8-41BA-849D-5B1AF329EF0D}">
      <dsp:nvSpPr>
        <dsp:cNvPr id="0" name=""/>
        <dsp:cNvSpPr/>
      </dsp:nvSpPr>
      <dsp:spPr>
        <a:xfrm>
          <a:off x="-4395700" y="-674210"/>
          <a:ext cx="5236851" cy="5236851"/>
        </a:xfrm>
        <a:prstGeom prst="blockArc">
          <a:avLst>
            <a:gd name="adj1" fmla="val 18900000"/>
            <a:gd name="adj2" fmla="val 2700000"/>
            <a:gd name="adj3" fmla="val 41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89323-B41B-49D9-BADA-F310DFF10E2F}">
      <dsp:nvSpPr>
        <dsp:cNvPr id="0" name=""/>
        <dsp:cNvSpPr/>
      </dsp:nvSpPr>
      <dsp:spPr>
        <a:xfrm>
          <a:off x="540960" y="388843"/>
          <a:ext cx="7636225" cy="77768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l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lt1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7288" tIns="76200" rIns="76200" bIns="76200" numCol="1" spcCol="1270" anchor="ctr" anchorCtr="0">
          <a:noAutofit/>
        </a:bodyPr>
        <a:lstStyle/>
        <a:p>
          <a:pPr lvl="0" algn="l" defTabSz="1333500" rtl="0">
            <a:lnSpc>
              <a:spcPts val="34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30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開發</a:t>
          </a:r>
          <a:r>
            <a:rPr lang="en-US" sz="3000" b="0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rPr>
            <a:t>APP</a:t>
          </a:r>
          <a:r>
            <a:rPr lang="zh-TW" sz="30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市集</a:t>
          </a:r>
          <a:r>
            <a:rPr lang="zh-TW" altLang="en-US" sz="30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平台，彙整數位教學元件</a:t>
          </a:r>
          <a:endParaRPr lang="zh-TW" sz="30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40960" y="388843"/>
        <a:ext cx="7636225" cy="777686"/>
      </dsp:txXfrm>
    </dsp:sp>
    <dsp:sp modelId="{64292E89-8883-4126-A23E-23D38935293F}">
      <dsp:nvSpPr>
        <dsp:cNvPr id="0" name=""/>
        <dsp:cNvSpPr/>
      </dsp:nvSpPr>
      <dsp:spPr>
        <a:xfrm>
          <a:off x="54907" y="291632"/>
          <a:ext cx="972107" cy="9721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C3B2A6-DD57-450A-B0AB-438638DAF71D}">
      <dsp:nvSpPr>
        <dsp:cNvPr id="0" name=""/>
        <dsp:cNvSpPr/>
      </dsp:nvSpPr>
      <dsp:spPr>
        <a:xfrm>
          <a:off x="823649" y="1555372"/>
          <a:ext cx="7353536" cy="77768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l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lt1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7288" tIns="76200" rIns="76200" bIns="76200" numCol="1" spcCol="1270" anchor="ctr" anchorCtr="0">
          <a:noAutofit/>
        </a:bodyPr>
        <a:lstStyle/>
        <a:p>
          <a:pPr lvl="0" algn="l" defTabSz="1333500" rtl="0">
            <a:lnSpc>
              <a:spcPts val="34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30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整合教學平台，發展科技融入教學設計</a:t>
          </a:r>
          <a:endParaRPr lang="zh-TW" sz="30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23649" y="1555372"/>
        <a:ext cx="7353536" cy="777686"/>
      </dsp:txXfrm>
    </dsp:sp>
    <dsp:sp modelId="{5608C683-3A3C-42EF-885C-384B9902D968}">
      <dsp:nvSpPr>
        <dsp:cNvPr id="0" name=""/>
        <dsp:cNvSpPr/>
      </dsp:nvSpPr>
      <dsp:spPr>
        <a:xfrm>
          <a:off x="337595" y="1458161"/>
          <a:ext cx="972107" cy="9721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B9F333-D983-4D9B-A7F8-F7535DEA3352}">
      <dsp:nvSpPr>
        <dsp:cNvPr id="0" name=""/>
        <dsp:cNvSpPr/>
      </dsp:nvSpPr>
      <dsp:spPr>
        <a:xfrm>
          <a:off x="540960" y="2721901"/>
          <a:ext cx="7636225" cy="77768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l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lt1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7288" tIns="76200" rIns="76200" bIns="76200" numCol="1" spcCol="1270" anchor="ctr" anchorCtr="0">
          <a:noAutofit/>
        </a:bodyPr>
        <a:lstStyle/>
        <a:p>
          <a:pPr lvl="0" algn="l" defTabSz="1333500" rtl="0">
            <a:lnSpc>
              <a:spcPts val="34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3000" b="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整合各地區能量，經營暨分享教學資源</a:t>
          </a:r>
          <a:endParaRPr lang="zh-TW" sz="3000" b="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40960" y="2721901"/>
        <a:ext cx="7636225" cy="777686"/>
      </dsp:txXfrm>
    </dsp:sp>
    <dsp:sp modelId="{D39771E7-ACDF-4A24-88D0-BD09B31C576C}">
      <dsp:nvSpPr>
        <dsp:cNvPr id="0" name=""/>
        <dsp:cNvSpPr/>
      </dsp:nvSpPr>
      <dsp:spPr>
        <a:xfrm>
          <a:off x="54907" y="2624690"/>
          <a:ext cx="972107" cy="9721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0EBB6-F6FB-4F1D-8E6A-33AB6140DBE2}">
      <dsp:nvSpPr>
        <dsp:cNvPr id="0" name=""/>
        <dsp:cNvSpPr/>
      </dsp:nvSpPr>
      <dsp:spPr>
        <a:xfrm>
          <a:off x="0" y="22375"/>
          <a:ext cx="4464496" cy="117712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5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介接縣市：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全國</a:t>
          </a:r>
          <a:r>
            <a:rPr 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個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縣市                  </a:t>
          </a: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endParaRPr lang="zh-TW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7463" y="79838"/>
        <a:ext cx="4349570" cy="1062203"/>
      </dsp:txXfrm>
    </dsp:sp>
    <dsp:sp modelId="{5950F67F-017D-4FB0-8A4E-8416A8EFAF40}">
      <dsp:nvSpPr>
        <dsp:cNvPr id="0" name=""/>
        <dsp:cNvSpPr/>
      </dsp:nvSpPr>
      <dsp:spPr>
        <a:xfrm>
          <a:off x="0" y="1216784"/>
          <a:ext cx="4464496" cy="7300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-4264625"/>
                <a:satOff val="2424"/>
                <a:lumOff val="-2000"/>
                <a:alphaOff val="0"/>
                <a:tint val="30000"/>
                <a:satMod val="300000"/>
              </a:schemeClr>
              <a:schemeClr val="accent5">
                <a:hueOff val="-4264625"/>
                <a:satOff val="2424"/>
                <a:lumOff val="-200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瀏覽人數：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,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146</a:t>
          </a:r>
          <a:r>
            <a:rPr 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,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116</a:t>
          </a:r>
          <a:endParaRPr 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640" y="1252424"/>
        <a:ext cx="4393216" cy="658800"/>
      </dsp:txXfrm>
    </dsp:sp>
    <dsp:sp modelId="{753F2475-DF92-488E-A9B4-904CB29FEBB6}">
      <dsp:nvSpPr>
        <dsp:cNvPr id="0" name=""/>
        <dsp:cNvSpPr/>
      </dsp:nvSpPr>
      <dsp:spPr>
        <a:xfrm>
          <a:off x="0" y="1964144"/>
          <a:ext cx="4464496" cy="7300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-8529250"/>
                <a:satOff val="4848"/>
                <a:lumOff val="-4000"/>
                <a:alphaOff val="0"/>
                <a:tint val="30000"/>
                <a:satMod val="300000"/>
              </a:schemeClr>
              <a:schemeClr val="accent5">
                <a:hueOff val="-8529250"/>
                <a:satOff val="4848"/>
                <a:lumOff val="-400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APP</a:t>
          </a:r>
          <a:r>
            <a:rPr 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推薦數：</a:t>
          </a:r>
          <a:r>
            <a:rPr 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1,3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83</a:t>
          </a:r>
          <a:endParaRPr 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640" y="1999784"/>
        <a:ext cx="4393216" cy="658800"/>
      </dsp:txXfrm>
    </dsp:sp>
    <dsp:sp modelId="{15D72470-A70C-46E9-9C4E-D4D0827D9F1F}">
      <dsp:nvSpPr>
        <dsp:cNvPr id="0" name=""/>
        <dsp:cNvSpPr/>
      </dsp:nvSpPr>
      <dsp:spPr>
        <a:xfrm>
          <a:off x="0" y="2711504"/>
          <a:ext cx="4464496" cy="7300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-12793875"/>
                <a:satOff val="7271"/>
                <a:lumOff val="-6000"/>
                <a:alphaOff val="0"/>
                <a:tint val="30000"/>
                <a:satMod val="300000"/>
              </a:schemeClr>
              <a:schemeClr val="accent5">
                <a:hueOff val="-12793875"/>
                <a:satOff val="7271"/>
                <a:lumOff val="-600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APP</a:t>
          </a:r>
          <a:r>
            <a:rPr 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應用專文：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159</a:t>
          </a:r>
          <a:endParaRPr 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640" y="2747144"/>
        <a:ext cx="4393216" cy="658800"/>
      </dsp:txXfrm>
    </dsp:sp>
    <dsp:sp modelId="{C6002540-1C0F-42EA-9984-0ADE182A9021}">
      <dsp:nvSpPr>
        <dsp:cNvPr id="0" name=""/>
        <dsp:cNvSpPr/>
      </dsp:nvSpPr>
      <dsp:spPr>
        <a:xfrm>
          <a:off x="0" y="3458864"/>
          <a:ext cx="4464496" cy="7300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-17058499"/>
                <a:satOff val="9695"/>
                <a:lumOff val="-8000"/>
                <a:alphaOff val="0"/>
                <a:tint val="30000"/>
                <a:satMod val="300000"/>
              </a:schemeClr>
              <a:schemeClr val="accent5">
                <a:hueOff val="-17058499"/>
                <a:satOff val="9695"/>
                <a:lumOff val="-800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APP</a:t>
          </a:r>
          <a:r>
            <a:rPr 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教學影片：</a:t>
          </a:r>
          <a:r>
            <a:rPr 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</a:t>
          </a:r>
          <a:endParaRPr 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640" y="3494504"/>
        <a:ext cx="4393216" cy="658800"/>
      </dsp:txXfrm>
    </dsp:sp>
    <dsp:sp modelId="{E9DD4731-C3AC-4228-9AE0-9E10B1B59651}">
      <dsp:nvSpPr>
        <dsp:cNvPr id="0" name=""/>
        <dsp:cNvSpPr/>
      </dsp:nvSpPr>
      <dsp:spPr>
        <a:xfrm>
          <a:off x="0" y="4206224"/>
          <a:ext cx="4464496" cy="7300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-21323124"/>
                <a:satOff val="12119"/>
                <a:lumOff val="-10000"/>
                <a:alphaOff val="0"/>
                <a:tint val="30000"/>
                <a:satMod val="300000"/>
              </a:schemeClr>
              <a:schemeClr val="accent5">
                <a:hueOff val="-21323124"/>
                <a:satOff val="12119"/>
                <a:lumOff val="-1000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APP</a:t>
          </a:r>
          <a:r>
            <a:rPr 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課程設計：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113</a:t>
          </a:r>
          <a:endParaRPr lang="zh-TW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640" y="4241864"/>
        <a:ext cx="4393216" cy="65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B06C82A7-1373-4578-A611-97C035ABDC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3171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D9239863-9D2B-4569-9152-2D6541B36D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3812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0E367-8E94-4DD3-8EE5-0BCB07DA17C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57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5545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5545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9948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34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E49A836-8A64-4B0E-B320-69B05CA395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A42CC-645C-4488-8694-E39100009C9F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89C47-1552-4BC3-AEB9-2A632CE802C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1121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7D56-E00A-4AC7-B689-68CE9FB9115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85211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63330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288152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288152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1121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0E87E-8833-4E4D-B688-9CFD93429A3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5641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B19-CABB-4690-BE41-DBC40305B62F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E520B18C-FF7E-40F0-9E2C-A433659C9D0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07D56-E00A-4AC7-B689-68CE9FB9115B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0E87E-8833-4E4D-B688-9CFD93429A3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0B18C-FF7E-40F0-9E2C-A433659C9D0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0B18C-FF7E-40F0-9E2C-A433659C9D0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2C86E-D929-4865-9DFF-57B227E086ED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A7C094E4-27CF-436A-AC80-B45DF3A18D9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E520B18C-FF7E-40F0-9E2C-A433659C9D0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0" name="圖片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745" r:id="rId12"/>
    <p:sldLayoutId id="2147483746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colarapp.com/" TargetMode="External"/><Relationship Id="rId7" Type="http://schemas.openxmlformats.org/officeDocument/2006/relationships/hyperlink" Target="http://chromville.com/" TargetMode="External"/><Relationship Id="rId2" Type="http://schemas.openxmlformats.org/officeDocument/2006/relationships/hyperlink" Target="http://arflashcard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urasma.com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play.google.com/store/apps/details?id=com.puteko.colarmix&amp;hl=zh_TW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://daqri.com/project/anatomy-4d/#.VZk4Bfmqqko" TargetMode="Externa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arflashcard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daqri.com/project/anatomy-4d/#.VZk4Bfmqqk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play.google.com/store/apps/details?id=com.puteko.colarmix&amp;hl=zh_T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play.google.com/store/apps/details?id=com.aurasma.aurasma&amp;hl=zh_T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et.cloud.edu.t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163.20.119.100/f2blog/index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19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572000" y="3933056"/>
            <a:ext cx="4248472" cy="1368151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+mj-ea"/>
                <a:ea typeface="+mj-ea"/>
              </a:rPr>
              <a:t>張原禎</a:t>
            </a:r>
            <a:endParaRPr lang="en-US" altLang="zh-TW" sz="2800" dirty="0">
              <a:latin typeface="+mj-ea"/>
              <a:ea typeface="+mj-ea"/>
            </a:endParaRPr>
          </a:p>
          <a:p>
            <a:r>
              <a:rPr lang="zh-TW" altLang="en-US" sz="2800" dirty="0">
                <a:latin typeface="+mj-ea"/>
                <a:ea typeface="+mj-ea"/>
              </a:rPr>
              <a:t>新北市德音國小教師</a:t>
            </a:r>
            <a:endParaRPr lang="en-US" altLang="zh-TW" sz="2800" dirty="0">
              <a:latin typeface="+mj-ea"/>
              <a:ea typeface="+mj-ea"/>
            </a:endParaRPr>
          </a:p>
          <a:p>
            <a:r>
              <a:rPr lang="zh-TW" altLang="en-US" sz="2800" dirty="0">
                <a:latin typeface="+mj-ea"/>
                <a:ea typeface="+mj-ea"/>
              </a:rPr>
              <a:t>教研科資教股輔導員</a:t>
            </a:r>
            <a:endParaRPr lang="en-US" altLang="zh-TW" sz="2800" dirty="0">
              <a:latin typeface="+mj-ea"/>
              <a:ea typeface="+mj-ea"/>
            </a:endParaRPr>
          </a:p>
          <a:p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02-80723456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～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512</a:t>
            </a:r>
          </a:p>
          <a:p>
            <a:r>
              <a:rPr lang="en-US" altLang="zh-TW" sz="2800" dirty="0">
                <a:latin typeface="+mj-ea"/>
              </a:rPr>
              <a:t>biglearner@gmail.com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568952" cy="2808312"/>
          </a:xfrm>
        </p:spPr>
        <p:txBody>
          <a:bodyPr>
            <a:noAutofit/>
          </a:bodyPr>
          <a:lstStyle/>
          <a:p>
            <a:r>
              <a:rPr lang="zh-TW" altLang="en-US" sz="4800" b="1" dirty="0"/>
              <a:t>搖擺觸動心學習</a:t>
            </a:r>
            <a:endParaRPr lang="zh-TW" alt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1145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307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工具符合需求與成熟，無須開發程式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下載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app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 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TW" sz="4000" smtClean="0">
                <a:hlinkClick r:id="rId2"/>
              </a:rPr>
              <a:t>AR Flashcards</a:t>
            </a:r>
            <a:endParaRPr lang="en-US" altLang="zh-TW" sz="4000" smtClean="0">
              <a:latin typeface="微軟正黑體" pitchFamily="34" charset="-120"/>
              <a:ea typeface="微軟正黑體" pitchFamily="34" charset="-120"/>
              <a:hlinkClick r:id="rId3"/>
            </a:endParaRPr>
          </a:p>
          <a:p>
            <a:pPr lvl="1"/>
            <a:r>
              <a:rPr lang="en-US" altLang="zh-TW" sz="4000" smtClean="0">
                <a:hlinkClick r:id="rId4"/>
              </a:rPr>
              <a:t>Anatomy 4D</a:t>
            </a:r>
            <a:endParaRPr lang="en-US" altLang="zh-TW" sz="4000" smtClean="0">
              <a:latin typeface="微軟正黑體" pitchFamily="34" charset="-120"/>
              <a:ea typeface="微軟正黑體" pitchFamily="34" charset="-120"/>
              <a:hlinkClick r:id="rId3"/>
            </a:endParaRPr>
          </a:p>
          <a:p>
            <a:pPr lvl="1"/>
            <a:r>
              <a:rPr lang="en-US" altLang="zh-TW" sz="4000" smtClean="0">
                <a:hlinkClick r:id="rId5"/>
              </a:rPr>
              <a:t>Quiver</a:t>
            </a:r>
            <a:endParaRPr lang="en-US" altLang="zh-TW" sz="400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en-US" altLang="zh-TW" sz="4000" smtClean="0">
                <a:latin typeface="微軟正黑體" pitchFamily="34" charset="-120"/>
                <a:ea typeface="微軟正黑體" pitchFamily="34" charset="-120"/>
                <a:hlinkClick r:id="rId6"/>
              </a:rPr>
              <a:t>Aurasma</a:t>
            </a:r>
            <a:endParaRPr lang="en-US" altLang="zh-TW" sz="4000" smtClean="0">
              <a:latin typeface="微軟正黑體" pitchFamily="34" charset="-120"/>
              <a:ea typeface="微軟正黑體" pitchFamily="34" charset="-120"/>
              <a:hlinkClick r:id="rId7"/>
            </a:endParaRPr>
          </a:p>
        </p:txBody>
      </p:sp>
      <p:pic>
        <p:nvPicPr>
          <p:cNvPr id="11267" name="Picture 4" descr="C:\Users\biglearner\Desktop\所需安裝的軟體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10"/>
          <a:stretch>
            <a:fillRect/>
          </a:stretch>
        </p:blipFill>
        <p:spPr bwMode="auto">
          <a:xfrm>
            <a:off x="538163" y="260350"/>
            <a:ext cx="489108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32617" r="33635" b="50781"/>
          <a:stretch>
            <a:fillRect/>
          </a:stretch>
        </p:blipFill>
        <p:spPr bwMode="auto">
          <a:xfrm>
            <a:off x="3017838" y="260350"/>
            <a:ext cx="1182687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8" t="34677" r="70377" b="45198"/>
          <a:stretch>
            <a:fillRect/>
          </a:stretch>
        </p:blipFill>
        <p:spPr bwMode="auto">
          <a:xfrm>
            <a:off x="395288" y="161925"/>
            <a:ext cx="132080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7" t="37903" r="72609" b="46573"/>
          <a:stretch>
            <a:fillRect/>
          </a:stretch>
        </p:blipFill>
        <p:spPr bwMode="auto">
          <a:xfrm>
            <a:off x="1733550" y="300038"/>
            <a:ext cx="1284288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2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 smtClean="0"/>
              <a:t> </a:t>
            </a:r>
            <a:r>
              <a:rPr lang="en-US" altLang="zh-TW" dirty="0" smtClean="0">
                <a:hlinkClick r:id="rId2"/>
              </a:rPr>
              <a:t>AR Flashcards</a:t>
            </a:r>
            <a:endParaRPr lang="zh-TW" altLang="en-US" dirty="0" smtClean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2292" name="Picture 2" descr="http://163.20.119.100/f2blog/attachments/201507/88363614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077913"/>
            <a:ext cx="2903537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://163.20.119.100/f2blog/attachments/201507/5839465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06488"/>
            <a:ext cx="2922587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0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 smtClean="0">
                <a:hlinkClick r:id="rId2"/>
              </a:rPr>
              <a:t>ANATOMY 4D</a:t>
            </a:r>
            <a:r>
              <a:rPr lang="en-US" altLang="zh-TW" dirty="0" smtClean="0"/>
              <a:t> </a:t>
            </a:r>
            <a:endParaRPr lang="zh-TW" altLang="en-US" dirty="0" smtClean="0"/>
          </a:p>
        </p:txBody>
      </p:sp>
      <p:pic>
        <p:nvPicPr>
          <p:cNvPr id="13315" name="Picture 2" descr="http://163.20.119.100/f2blog/attachments/201507/87200054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052513"/>
            <a:ext cx="292893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://163.20.119.100/f2blog/attachments/201507/18589578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019175"/>
            <a:ext cx="2957512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5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>
              <a:defRPr/>
            </a:pPr>
            <a:r>
              <a:rPr lang="en-US" altLang="zh-TW" dirty="0">
                <a:hlinkClick r:id="rId2"/>
              </a:rPr>
              <a:t>Quiver - 3D Coloring App</a:t>
            </a:r>
            <a:r>
              <a:rPr lang="en-US" altLang="zh-TW" dirty="0"/>
              <a:t> </a:t>
            </a:r>
            <a:r>
              <a:rPr lang="zh-TW" altLang="en-US" dirty="0"/>
              <a:t>（</a:t>
            </a:r>
            <a:r>
              <a:rPr lang="zh-TW" altLang="en-US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擴增實境</a:t>
            </a:r>
            <a:r>
              <a:rPr lang="zh-TW" altLang="en-US" dirty="0"/>
              <a:t>）</a:t>
            </a: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4340" name="Picture 2" descr="C:\Users\cyc\Desktop\頂埔\qu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8272462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51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hlinkClick r:id="rId2"/>
              </a:rPr>
              <a:t>Aurasma </a:t>
            </a:r>
            <a:r>
              <a:rPr lang="zh-TW" altLang="en-US" smtClean="0"/>
              <a:t>（</a:t>
            </a:r>
            <a:r>
              <a:rPr lang="zh-TW" altLang="en-US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擴增實境</a:t>
            </a:r>
            <a:r>
              <a:rPr lang="zh-TW" altLang="en-US" smtClean="0"/>
              <a:t>）</a:t>
            </a:r>
          </a:p>
        </p:txBody>
      </p:sp>
      <p:pic>
        <p:nvPicPr>
          <p:cNvPr id="15363" name="Picture 2" descr="C:\Users\cyc\Desktop\頂埔\aurasm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452563"/>
            <a:ext cx="8872538" cy="4929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7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992888" cy="158417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TW" altLang="en-US" sz="4000" dirty="0" smtClean="0">
                <a:latin typeface="+mj-ea"/>
                <a:ea typeface="+mj-ea"/>
              </a:rPr>
              <a:t>全國</a:t>
            </a:r>
            <a:r>
              <a:rPr lang="zh-TW" altLang="en-US" sz="4000" dirty="0">
                <a:latin typeface="+mj-ea"/>
                <a:ea typeface="+mj-ea"/>
              </a:rPr>
              <a:t>教學</a:t>
            </a:r>
            <a:r>
              <a:rPr lang="en-US" altLang="zh-TW" sz="4000" dirty="0">
                <a:latin typeface="+mj-ea"/>
                <a:ea typeface="+mj-ea"/>
              </a:rPr>
              <a:t>APP</a:t>
            </a:r>
            <a:r>
              <a:rPr lang="zh-TW" altLang="en-US" sz="4000" dirty="0">
                <a:latin typeface="+mj-ea"/>
                <a:ea typeface="+mj-ea"/>
              </a:rPr>
              <a:t>市集暨教學應用</a:t>
            </a:r>
            <a:r>
              <a:rPr lang="zh-TW" altLang="en-US" sz="4000" dirty="0" smtClean="0">
                <a:latin typeface="+mj-ea"/>
                <a:ea typeface="+mj-ea"/>
              </a:rPr>
              <a:t>趣</a:t>
            </a:r>
            <a:r>
              <a:rPr lang="en-US" altLang="zh-TW" sz="4000" dirty="0" smtClean="0">
                <a:latin typeface="+mj-ea"/>
                <a:ea typeface="+mj-ea"/>
              </a:rPr>
              <a:t/>
            </a:r>
            <a:br>
              <a:rPr lang="en-US" altLang="zh-TW" sz="4000" dirty="0" smtClean="0">
                <a:latin typeface="+mj-ea"/>
                <a:ea typeface="+mj-ea"/>
              </a:rPr>
            </a:br>
            <a:r>
              <a:rPr lang="zh-TW" altLang="en-US" sz="4000" dirty="0" smtClean="0">
                <a:latin typeface="+mj-ea"/>
                <a:ea typeface="+mj-ea"/>
              </a:rPr>
              <a:t>平台</a:t>
            </a:r>
            <a:r>
              <a:rPr lang="zh-TW" altLang="en-US" sz="4000" dirty="0">
                <a:latin typeface="+mj-ea"/>
                <a:ea typeface="+mj-ea"/>
              </a:rPr>
              <a:t>發展推廣計畫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539552" y="2420888"/>
            <a:ext cx="8173436" cy="4104456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tx1"/>
              </a:buClr>
              <a:buSzPct val="100000"/>
            </a:pPr>
            <a:r>
              <a:rPr lang="en-US" altLang="zh-TW" sz="2400" dirty="0" smtClean="0"/>
              <a:t>104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3</a:t>
            </a:r>
            <a:r>
              <a:rPr lang="zh-TW" altLang="en-US" sz="2400" dirty="0" smtClean="0"/>
              <a:t>月</a:t>
            </a:r>
            <a:r>
              <a:rPr lang="en-US" altLang="zh-TW" sz="2400" dirty="0" smtClean="0"/>
              <a:t>1</a:t>
            </a:r>
            <a:r>
              <a:rPr lang="zh-TW" altLang="en-US" sz="2400" dirty="0" smtClean="0"/>
              <a:t>日至</a:t>
            </a:r>
            <a:r>
              <a:rPr lang="en-US" altLang="zh-TW" sz="2400" dirty="0" smtClean="0"/>
              <a:t>104</a:t>
            </a:r>
            <a:r>
              <a:rPr lang="zh-TW" altLang="en-US" sz="2400" dirty="0" smtClean="0"/>
              <a:t>年</a:t>
            </a:r>
            <a:r>
              <a:rPr lang="en-US" altLang="zh-TW" sz="2400" dirty="0" smtClean="0"/>
              <a:t>12</a:t>
            </a:r>
            <a:r>
              <a:rPr lang="zh-TW" altLang="en-US" sz="2400" dirty="0" smtClean="0"/>
              <a:t>月</a:t>
            </a:r>
            <a:r>
              <a:rPr lang="en-US" altLang="zh-TW" sz="2400" dirty="0" smtClean="0"/>
              <a:t>31</a:t>
            </a:r>
            <a:r>
              <a:rPr lang="zh-TW" altLang="en-US" sz="2400" dirty="0" smtClean="0"/>
              <a:t>日</a:t>
            </a:r>
            <a:endParaRPr lang="en-US" altLang="zh-TW" sz="2400" dirty="0" smtClean="0"/>
          </a:p>
          <a:p>
            <a:pPr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建立一處符合數位學習、未來教育需求之共通平台，讓適合教學所用之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及其應用知能，不再散置於各部落格及社群社團中，以期匯集教學元件、減少搜尋時間、降低應用門檻、提升教學效益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開放式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架構，由全國各縣市共同經營分享，不再各自重覆發展，使資通訊科技更能有效服務教學與教育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</a:pPr>
            <a:endParaRPr lang="en-US" altLang="zh-TW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128" y="5416106"/>
            <a:ext cx="2988860" cy="103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36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521599"/>
              </p:ext>
            </p:extLst>
          </p:nvPr>
        </p:nvGraphicFramePr>
        <p:xfrm>
          <a:off x="467544" y="476672"/>
          <a:ext cx="8229600" cy="388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738653" y="836712"/>
            <a:ext cx="57606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solidFill>
                  <a:srgbClr val="800080"/>
                </a:solidFill>
                <a:latin typeface="Broadway" panose="04040905080B02020502" pitchFamily="82" charset="0"/>
              </a:rPr>
              <a:t>1</a:t>
            </a:r>
            <a:endParaRPr lang="zh-TW" altLang="en-US" sz="4800" dirty="0">
              <a:solidFill>
                <a:srgbClr val="800080"/>
              </a:solidFill>
              <a:latin typeface="Broadway" panose="04040905080B02020502" pitchFamily="82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10557" y="1977824"/>
            <a:ext cx="57606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solidFill>
                  <a:srgbClr val="800080"/>
                </a:solidFill>
                <a:latin typeface="Broadway" panose="04040905080B02020502" pitchFamily="82" charset="0"/>
              </a:rPr>
              <a:t>2</a:t>
            </a:r>
            <a:endParaRPr lang="zh-TW" altLang="en-US" sz="4800" dirty="0">
              <a:solidFill>
                <a:srgbClr val="800080"/>
              </a:solidFill>
              <a:latin typeface="Broadway" panose="04040905080B02020502" pitchFamily="82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21124" y="3140969"/>
            <a:ext cx="57606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solidFill>
                  <a:srgbClr val="800080"/>
                </a:solidFill>
                <a:latin typeface="Broadway" panose="04040905080B02020502" pitchFamily="82" charset="0"/>
              </a:rPr>
              <a:t>3</a:t>
            </a:r>
            <a:endParaRPr lang="zh-TW" altLang="en-US" sz="4800" dirty="0">
              <a:solidFill>
                <a:srgbClr val="800080"/>
              </a:solidFill>
              <a:latin typeface="Broadway" panose="04040905080B02020502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3041" y="4168251"/>
            <a:ext cx="3836541" cy="261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90" y="4168250"/>
            <a:ext cx="3905315" cy="261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8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414376"/>
              </p:ext>
            </p:extLst>
          </p:nvPr>
        </p:nvGraphicFramePr>
        <p:xfrm>
          <a:off x="3563888" y="1367188"/>
          <a:ext cx="4464496" cy="4958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11560" y="636341"/>
            <a:ext cx="7632848" cy="632419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市集平台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現況說明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5" y="1412776"/>
            <a:ext cx="229631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8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492325"/>
            <a:ext cx="5472608" cy="632419"/>
          </a:xfrm>
        </p:spPr>
        <p:txBody>
          <a:bodyPr>
            <a:noAutofit/>
          </a:bodyPr>
          <a:lstStyle/>
          <a:p>
            <a:pPr algn="l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市集平台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432818"/>
            <a:ext cx="8352928" cy="5020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34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03756" cy="79695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市集整合應用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492" y="1276735"/>
            <a:ext cx="8781948" cy="438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橢圓形圖說文字 4"/>
          <p:cNvSpPr/>
          <p:nvPr/>
        </p:nvSpPr>
        <p:spPr bwMode="auto">
          <a:xfrm>
            <a:off x="1979712" y="5345596"/>
            <a:ext cx="1296144" cy="1224136"/>
          </a:xfrm>
          <a:prstGeom prst="wedgeEllipseCallout">
            <a:avLst>
              <a:gd name="adj1" fmla="val 15604"/>
              <a:gd name="adj2" fmla="val -137406"/>
            </a:avLst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endParaRPr kumimoji="0" lang="en-US" altLang="zh-TW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應用專文</a:t>
            </a:r>
          </a:p>
        </p:txBody>
      </p:sp>
      <p:sp>
        <p:nvSpPr>
          <p:cNvPr id="6" name="橢圓形圖說文字 5"/>
          <p:cNvSpPr/>
          <p:nvPr/>
        </p:nvSpPr>
        <p:spPr bwMode="auto">
          <a:xfrm>
            <a:off x="4788024" y="5346221"/>
            <a:ext cx="1296144" cy="1224136"/>
          </a:xfrm>
          <a:prstGeom prst="wedgeEllipseCallout">
            <a:avLst>
              <a:gd name="adj1" fmla="val 9402"/>
              <a:gd name="adj2" fmla="val -67633"/>
            </a:avLst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endParaRPr kumimoji="0" lang="en-US" altLang="zh-TW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應用影片</a:t>
            </a:r>
          </a:p>
        </p:txBody>
      </p:sp>
      <p:sp>
        <p:nvSpPr>
          <p:cNvPr id="7" name="橢圓形圖說文字 6"/>
          <p:cNvSpPr/>
          <p:nvPr/>
        </p:nvSpPr>
        <p:spPr bwMode="auto">
          <a:xfrm>
            <a:off x="7380312" y="5049180"/>
            <a:ext cx="1296144" cy="1224136"/>
          </a:xfrm>
          <a:prstGeom prst="wedgeEllipseCallout">
            <a:avLst>
              <a:gd name="adj1" fmla="val -9979"/>
              <a:gd name="adj2" fmla="val -105392"/>
            </a:avLst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endParaRPr kumimoji="0" lang="en-US" altLang="zh-TW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課程設計</a:t>
            </a:r>
          </a:p>
        </p:txBody>
      </p:sp>
      <p:sp>
        <p:nvSpPr>
          <p:cNvPr id="8" name="橢圓形圖說文字 7"/>
          <p:cNvSpPr/>
          <p:nvPr/>
        </p:nvSpPr>
        <p:spPr bwMode="auto">
          <a:xfrm>
            <a:off x="172492" y="3846561"/>
            <a:ext cx="1296144" cy="1224136"/>
          </a:xfrm>
          <a:prstGeom prst="wedgeEllipseCallout">
            <a:avLst>
              <a:gd name="adj1" fmla="val 17154"/>
              <a:gd name="adj2" fmla="val -67633"/>
            </a:avLst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相關</a:t>
            </a:r>
            <a:r>
              <a:rPr kumimoji="0" lang="en-US" altLang="zh-TW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推薦介紹</a:t>
            </a: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B19-CABB-4690-BE41-DBC40305B62F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端與雲</a:t>
            </a:r>
            <a:endParaRPr lang="en-US" altLang="zh-TW" dirty="0" smtClean="0"/>
          </a:p>
          <a:p>
            <a:r>
              <a:rPr lang="zh-TW" altLang="en-US" dirty="0" smtClean="0"/>
              <a:t>擴增實境應用</a:t>
            </a:r>
            <a:endParaRPr lang="en-US" altLang="zh-TW" dirty="0" smtClean="0"/>
          </a:p>
          <a:p>
            <a:r>
              <a:rPr lang="zh-TW" altLang="en-US" dirty="0" smtClean="0"/>
              <a:t>縣市策略聯盟</a:t>
            </a:r>
            <a:endParaRPr lang="en-US" altLang="zh-TW" dirty="0" smtClean="0"/>
          </a:p>
          <a:p>
            <a:r>
              <a:rPr lang="zh-TW" altLang="en-US" dirty="0"/>
              <a:t>行動學習</a:t>
            </a:r>
            <a:r>
              <a:rPr lang="zh-TW" altLang="en-US" dirty="0" smtClean="0"/>
              <a:t>專案</a:t>
            </a:r>
            <a:endParaRPr lang="en-US" altLang="zh-TW" dirty="0" smtClean="0"/>
          </a:p>
          <a:p>
            <a:r>
              <a:rPr lang="zh-TW" altLang="en-US" dirty="0"/>
              <a:t>永續營運期許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38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教學應用趣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B19-CABB-4690-BE41-DBC40305B62F}" type="slidenum">
              <a:rPr lang="en-US" altLang="zh-TW" smtClean="0"/>
              <a:pPr>
                <a:defRPr/>
              </a:pPr>
              <a:t>20</a:t>
            </a:fld>
            <a:endParaRPr lang="en-US" altLang="zh-TW" dirty="0"/>
          </a:p>
        </p:txBody>
      </p:sp>
      <p:pic>
        <p:nvPicPr>
          <p:cNvPr id="2050" name="Picture 2" descr="C:\Users\cyc\Desktop\擷取-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16" y="1447800"/>
            <a:ext cx="727816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教學微影片徵選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B19-CABB-4690-BE41-DBC40305B62F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  <p:pic>
        <p:nvPicPr>
          <p:cNvPr id="3074" name="Picture 2" descr="C:\Users\cyc\Desktop\擷取-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77" y="1447800"/>
            <a:ext cx="727104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55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105</a:t>
            </a:r>
            <a:r>
              <a:rPr lang="zh-TW" altLang="zh-TW" dirty="0" smtClean="0"/>
              <a:t>年度行動</a:t>
            </a:r>
            <a:r>
              <a:rPr lang="zh-TW" altLang="zh-TW" dirty="0"/>
              <a:t>學習</a:t>
            </a:r>
            <a:r>
              <a:rPr lang="zh-TW" altLang="zh-TW" dirty="0" smtClean="0"/>
              <a:t>學校</a:t>
            </a:r>
            <a:r>
              <a:rPr lang="zh-TW" altLang="en-US" dirty="0" smtClean="0"/>
              <a:t>專案</a:t>
            </a:r>
            <a:endParaRPr lang="zh-TW" altLang="en-US" dirty="0">
              <a:latin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4451B19-CABB-4690-BE41-DBC40305B62F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zh-TW" altLang="en-US" sz="3200" dirty="0" smtClean="0">
                <a:latin typeface="+mj-ea"/>
                <a:ea typeface="+mj-ea"/>
              </a:rPr>
              <a:t>目的</a:t>
            </a:r>
            <a:endParaRPr lang="en-US" altLang="zh-TW" sz="3200" dirty="0" smtClean="0">
              <a:latin typeface="+mj-ea"/>
              <a:ea typeface="+mj-ea"/>
            </a:endParaRPr>
          </a:p>
          <a:p>
            <a:pPr lvl="1"/>
            <a:r>
              <a:rPr lang="zh-TW" altLang="zh-TW" sz="3200" dirty="0" smtClean="0">
                <a:latin typeface="+mj-ea"/>
                <a:ea typeface="+mj-ea"/>
              </a:rPr>
              <a:t>善</a:t>
            </a:r>
            <a:r>
              <a:rPr lang="zh-TW" altLang="zh-TW" sz="3200" dirty="0">
                <a:latin typeface="+mj-ea"/>
                <a:ea typeface="+mj-ea"/>
              </a:rPr>
              <a:t>用雲端優勢，營造多元學習場</a:t>
            </a:r>
            <a:r>
              <a:rPr lang="zh-TW" altLang="zh-TW" sz="3200" dirty="0" smtClean="0">
                <a:latin typeface="+mj-ea"/>
                <a:ea typeface="+mj-ea"/>
              </a:rPr>
              <a:t>域</a:t>
            </a:r>
            <a:endParaRPr lang="zh-TW" altLang="zh-TW" sz="3200" dirty="0">
              <a:latin typeface="+mj-ea"/>
              <a:ea typeface="+mj-ea"/>
            </a:endParaRPr>
          </a:p>
          <a:p>
            <a:pPr lvl="1"/>
            <a:r>
              <a:rPr lang="zh-TW" altLang="zh-TW" sz="3200" dirty="0">
                <a:latin typeface="+mj-ea"/>
                <a:ea typeface="+mj-ea"/>
              </a:rPr>
              <a:t>凝聚教學智慧，經營數位共備社</a:t>
            </a:r>
            <a:r>
              <a:rPr lang="zh-TW" altLang="zh-TW" sz="3200" dirty="0" smtClean="0">
                <a:latin typeface="+mj-ea"/>
                <a:ea typeface="+mj-ea"/>
              </a:rPr>
              <a:t>群</a:t>
            </a:r>
            <a:endParaRPr lang="zh-TW" altLang="zh-TW" sz="3200" dirty="0">
              <a:latin typeface="+mj-ea"/>
              <a:ea typeface="+mj-ea"/>
            </a:endParaRPr>
          </a:p>
          <a:p>
            <a:pPr lvl="1"/>
            <a:r>
              <a:rPr lang="zh-TW" altLang="zh-TW" sz="3200" dirty="0">
                <a:latin typeface="+mj-ea"/>
                <a:ea typeface="+mj-ea"/>
              </a:rPr>
              <a:t>提昇學習素養，培育人文關懷</a:t>
            </a:r>
            <a:r>
              <a:rPr lang="zh-TW" altLang="zh-TW" sz="3200" dirty="0" smtClean="0">
                <a:latin typeface="+mj-ea"/>
                <a:ea typeface="+mj-ea"/>
              </a:rPr>
              <a:t>公民</a:t>
            </a:r>
            <a:endParaRPr lang="zh-TW" altLang="zh-TW" sz="3200" dirty="0">
              <a:latin typeface="+mj-ea"/>
              <a:ea typeface="+mj-ea"/>
            </a:endParaRPr>
          </a:p>
          <a:p>
            <a:pPr lvl="1"/>
            <a:r>
              <a:rPr lang="zh-TW" altLang="zh-TW" sz="3200" dirty="0">
                <a:latin typeface="+mj-ea"/>
                <a:ea typeface="+mj-ea"/>
              </a:rPr>
              <a:t>傳承科技領導，打造永續智慧</a:t>
            </a:r>
            <a:r>
              <a:rPr lang="zh-TW" altLang="zh-TW" sz="3200" dirty="0" smtClean="0">
                <a:latin typeface="+mj-ea"/>
                <a:ea typeface="+mj-ea"/>
              </a:rPr>
              <a:t>校園</a:t>
            </a:r>
            <a:endParaRPr lang="en-US" altLang="zh-TW" sz="3200" dirty="0" smtClean="0">
              <a:latin typeface="+mj-ea"/>
              <a:ea typeface="+mj-ea"/>
            </a:endParaRPr>
          </a:p>
          <a:p>
            <a:r>
              <a:rPr lang="zh-TW" altLang="en-US" sz="3200" dirty="0" smtClean="0">
                <a:latin typeface="+mj-ea"/>
                <a:ea typeface="+mj-ea"/>
              </a:rPr>
              <a:t>運作</a:t>
            </a:r>
            <a:endParaRPr lang="en-US" altLang="zh-TW" sz="3200" dirty="0" smtClean="0">
              <a:latin typeface="+mj-ea"/>
              <a:ea typeface="+mj-ea"/>
            </a:endParaRPr>
          </a:p>
          <a:p>
            <a:pPr lvl="1"/>
            <a:r>
              <a:rPr lang="zh-TW" altLang="en-US" sz="3200" dirty="0" smtClean="0">
                <a:latin typeface="+mj-ea"/>
                <a:ea typeface="+mj-ea"/>
              </a:rPr>
              <a:t>社群互動、策略聯盟</a:t>
            </a:r>
            <a:endParaRPr lang="en-US" altLang="zh-TW" sz="3200" dirty="0" smtClean="0">
              <a:latin typeface="+mj-ea"/>
              <a:ea typeface="+mj-ea"/>
            </a:endParaRPr>
          </a:p>
          <a:p>
            <a:pPr lvl="1"/>
            <a:r>
              <a:rPr lang="zh-TW" altLang="en-US" sz="3200" dirty="0">
                <a:latin typeface="+mj-ea"/>
                <a:ea typeface="+mj-ea"/>
              </a:rPr>
              <a:t>行動研究</a:t>
            </a:r>
            <a:r>
              <a:rPr lang="zh-TW" altLang="en-US" sz="3200" dirty="0" smtClean="0">
                <a:latin typeface="+mj-ea"/>
                <a:ea typeface="+mj-ea"/>
              </a:rPr>
              <a:t>、共創共享</a:t>
            </a:r>
            <a:endParaRPr lang="zh-TW" altLang="zh-TW" sz="3200" dirty="0">
              <a:latin typeface="+mj-ea"/>
              <a:ea typeface="+mj-ea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264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+mj-ea"/>
              </a:rPr>
              <a:t>領域輔導團隊與行動學習</a:t>
            </a:r>
            <a:endParaRPr lang="zh-TW" altLang="en-US" dirty="0">
              <a:latin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4451B19-CABB-4690-BE41-DBC40305B62F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sz="3200" dirty="0" smtClean="0">
                <a:latin typeface="+mj-ea"/>
                <a:ea typeface="+mj-ea"/>
              </a:rPr>
              <a:t>領域專屬</a:t>
            </a:r>
            <a:r>
              <a:rPr lang="en-US" altLang="zh-TW" sz="3200" dirty="0" smtClean="0">
                <a:latin typeface="+mj-ea"/>
                <a:ea typeface="+mj-ea"/>
              </a:rPr>
              <a:t>App</a:t>
            </a:r>
            <a:r>
              <a:rPr lang="zh-TW" altLang="en-US" sz="3200" dirty="0" smtClean="0">
                <a:latin typeface="+mj-ea"/>
                <a:ea typeface="+mj-ea"/>
              </a:rPr>
              <a:t>教、學地圖</a:t>
            </a:r>
            <a:endParaRPr lang="en-US" altLang="zh-TW" sz="3200" dirty="0" smtClean="0">
              <a:latin typeface="+mj-ea"/>
              <a:ea typeface="+mj-ea"/>
            </a:endParaRPr>
          </a:p>
          <a:p>
            <a:pPr lvl="0"/>
            <a:r>
              <a:rPr lang="zh-TW" altLang="en-US" sz="3200" dirty="0" smtClean="0">
                <a:latin typeface="+mj-ea"/>
                <a:ea typeface="+mj-ea"/>
              </a:rPr>
              <a:t>專業社群、工作坊、共備活動</a:t>
            </a:r>
            <a:endParaRPr lang="en-US" altLang="zh-TW" sz="3200" dirty="0" smtClean="0">
              <a:latin typeface="+mj-ea"/>
              <a:ea typeface="+mj-ea"/>
            </a:endParaRPr>
          </a:p>
          <a:p>
            <a:pPr lvl="0"/>
            <a:r>
              <a:rPr lang="zh-TW" altLang="en-US" sz="3200" dirty="0">
                <a:latin typeface="+mj-ea"/>
                <a:ea typeface="+mj-ea"/>
              </a:rPr>
              <a:t>實體與網路混成</a:t>
            </a:r>
            <a:r>
              <a:rPr lang="zh-TW" altLang="en-US" sz="3200" dirty="0" smtClean="0">
                <a:latin typeface="+mj-ea"/>
                <a:ea typeface="+mj-ea"/>
              </a:rPr>
              <a:t>經營</a:t>
            </a:r>
            <a:endParaRPr lang="en-US" altLang="zh-TW" sz="3200" dirty="0" smtClean="0">
              <a:latin typeface="+mj-ea"/>
              <a:ea typeface="+mj-ea"/>
            </a:endParaRPr>
          </a:p>
          <a:p>
            <a:pPr lvl="0"/>
            <a:r>
              <a:rPr lang="zh-TW" altLang="en-US" sz="3200" dirty="0" smtClean="0">
                <a:latin typeface="+mj-ea"/>
                <a:ea typeface="+mj-ea"/>
              </a:rPr>
              <a:t>數位（</a:t>
            </a:r>
            <a:r>
              <a:rPr lang="en-US" altLang="zh-TW" sz="3200" dirty="0" smtClean="0">
                <a:latin typeface="+mj-ea"/>
                <a:ea typeface="+mj-ea"/>
              </a:rPr>
              <a:t>Digital +Many</a:t>
            </a:r>
            <a:r>
              <a:rPr lang="zh-TW" altLang="en-US" sz="3200" dirty="0" smtClean="0">
                <a:latin typeface="+mj-ea"/>
                <a:ea typeface="+mj-ea"/>
              </a:rPr>
              <a:t>）槓桿</a:t>
            </a:r>
            <a:r>
              <a:rPr lang="zh-TW" altLang="en-US" sz="3200" dirty="0">
                <a:latin typeface="+mj-ea"/>
                <a:ea typeface="+mj-ea"/>
              </a:rPr>
              <a:t>創新擴散</a:t>
            </a:r>
          </a:p>
        </p:txBody>
      </p:sp>
    </p:spTree>
    <p:extLst>
      <p:ext uri="{BB962C8B-B14F-4D97-AF65-F5344CB8AC3E}">
        <p14:creationId xmlns:p14="http://schemas.microsoft.com/office/powerpoint/2010/main" val="336917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</a:t>
            </a:r>
            <a:r>
              <a:rPr lang="en-US" altLang="zh-TW" dirty="0" smtClean="0"/>
              <a:t>『</a:t>
            </a:r>
            <a:r>
              <a:rPr lang="zh-TW" altLang="en-US" dirty="0" smtClean="0"/>
              <a:t>端雲</a:t>
            </a:r>
            <a:r>
              <a:rPr lang="en-US" altLang="zh-TW" dirty="0" smtClean="0"/>
              <a:t>』</a:t>
            </a:r>
            <a:r>
              <a:rPr lang="zh-TW" altLang="en-US" dirty="0" smtClean="0"/>
              <a:t>平台創玩！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B19-CABB-4690-BE41-DBC40305B62F}" type="slidenum">
              <a:rPr lang="en-US" altLang="zh-TW" smtClean="0"/>
              <a:pPr>
                <a:defRPr/>
              </a:pPr>
              <a:t>24</a:t>
            </a:fld>
            <a:endParaRPr lang="en-US" alt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3347864" y="1772816"/>
            <a:ext cx="309634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TW" sz="2000" dirty="0" smtClean="0"/>
              <a:t>Google Hangouts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TW" sz="2000" dirty="0" smtClean="0"/>
              <a:t>Zoom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TW" sz="2000" dirty="0"/>
              <a:t>Co-Life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TW" sz="2000" dirty="0" err="1" smtClean="0"/>
              <a:t>OpenMeetings</a:t>
            </a:r>
            <a:endParaRPr lang="en-US" altLang="zh-TW" sz="2000" dirty="0"/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TW" sz="2000" dirty="0" err="1" smtClean="0"/>
              <a:t>JoinNet</a:t>
            </a:r>
            <a:endParaRPr lang="en-US" altLang="zh-TW" sz="2000" dirty="0" smtClean="0"/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l"/>
            </a:pPr>
            <a:r>
              <a:rPr lang="en-US" altLang="zh-TW" sz="2000" dirty="0" smtClean="0"/>
              <a:t>TOPOO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23256" y="1925216"/>
            <a:ext cx="23085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l"/>
            </a:pP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Moodle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l"/>
            </a:pP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1Know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l"/>
            </a:pPr>
            <a:r>
              <a:rPr lang="en-US" altLang="zh-TW" sz="20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Google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教室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l"/>
            </a:pPr>
            <a:r>
              <a:rPr lang="en-US" altLang="zh-TW" sz="20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LearnMode</a:t>
            </a:r>
            <a:endParaRPr lang="en-US" altLang="zh-TW" sz="20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l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均一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l"/>
            </a:pPr>
            <a:r>
              <a:rPr lang="en-US" altLang="zh-TW" sz="2000" dirty="0" err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educoco</a:t>
            </a:r>
            <a:endParaRPr lang="en-US" altLang="zh-TW" sz="20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l"/>
            </a:pPr>
            <a:r>
              <a:rPr lang="en-US" altLang="zh-TW" sz="20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iTS</a:t>
            </a: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5</a:t>
            </a:r>
            <a:endParaRPr lang="en-US" altLang="zh-TW" sz="20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itchFamily="2" charset="2"/>
              <a:buChar char="l"/>
            </a:pPr>
            <a:r>
              <a:rPr lang="en-US" altLang="zh-TW" sz="2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SMART School</a:t>
            </a:r>
            <a:r>
              <a:rPr lang="en-US" altLang="zh-TW" sz="2000" dirty="0" smtClean="0">
                <a:latin typeface="+mj-ea"/>
              </a:rPr>
              <a:t/>
            </a:r>
            <a:br>
              <a:rPr lang="en-US" altLang="zh-TW" sz="2000" dirty="0" smtClean="0">
                <a:latin typeface="+mj-ea"/>
              </a:rPr>
            </a:br>
            <a:endParaRPr lang="en-US" altLang="zh-TW" sz="2000" dirty="0">
              <a:latin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516216" y="1700808"/>
            <a:ext cx="230425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sz="2000" dirty="0" smtClean="0"/>
              <a:t>E-game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sz="2000" dirty="0" err="1"/>
              <a:t>TipOn</a:t>
            </a:r>
            <a:endParaRPr lang="en-US" altLang="zh-TW" sz="2000" dirty="0"/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sz="2000" dirty="0" err="1" smtClean="0"/>
              <a:t>PaGamO</a:t>
            </a:r>
            <a:endParaRPr lang="en-US" altLang="zh-TW" sz="2000" dirty="0" smtClean="0"/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l"/>
            </a:pPr>
            <a:r>
              <a:rPr lang="zh-TW" altLang="en-US" sz="2000" dirty="0">
                <a:latin typeface="+mj-ea"/>
                <a:ea typeface="+mj-ea"/>
              </a:rPr>
              <a:t>飛番教學</a:t>
            </a:r>
            <a:r>
              <a:rPr lang="zh-TW" altLang="en-US" sz="2000" dirty="0" smtClean="0">
                <a:latin typeface="+mj-ea"/>
                <a:ea typeface="+mj-ea"/>
              </a:rPr>
              <a:t>雲</a:t>
            </a:r>
            <a:endParaRPr lang="en-US" altLang="zh-TW" sz="2000" dirty="0" smtClean="0"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sz="2000" dirty="0" smtClean="0">
                <a:latin typeface="+mj-ea"/>
                <a:ea typeface="+mj-ea"/>
              </a:rPr>
              <a:t>Facebook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l"/>
            </a:pPr>
            <a:r>
              <a:rPr lang="en-US" altLang="zh-TW" sz="2000" dirty="0" smtClean="0">
                <a:latin typeface="+mj-ea"/>
                <a:ea typeface="+mj-ea"/>
              </a:rPr>
              <a:t>Line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l"/>
            </a:pPr>
            <a:r>
              <a:rPr lang="zh-TW" altLang="en-US" sz="2000" dirty="0">
                <a:latin typeface="+mj-ea"/>
                <a:ea typeface="+mj-ea"/>
              </a:rPr>
              <a:t>智慧</a:t>
            </a:r>
            <a:r>
              <a:rPr lang="zh-TW" altLang="en-US" sz="2000" dirty="0" smtClean="0">
                <a:latin typeface="+mj-ea"/>
                <a:ea typeface="+mj-ea"/>
              </a:rPr>
              <a:t>校園應用</a:t>
            </a:r>
            <a:endParaRPr lang="en-US" altLang="zh-TW" sz="2000" dirty="0" smtClean="0"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itchFamily="2" charset="2"/>
              <a:buChar char="l"/>
            </a:pPr>
            <a:r>
              <a:rPr lang="zh-TW" altLang="en-US" sz="2000" dirty="0" smtClean="0">
                <a:latin typeface="+mj-ea"/>
                <a:ea typeface="+mj-ea"/>
              </a:rPr>
              <a:t>其他</a:t>
            </a:r>
            <a:endParaRPr lang="en-US" altLang="zh-TW" sz="20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9636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B19-CABB-4690-BE41-DBC40305B62F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 descr="http://163.20.119.100/f2blog/attachments/201402/15906568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" t="1609" r="1782" b="1862"/>
          <a:stretch/>
        </p:blipFill>
        <p:spPr bwMode="auto">
          <a:xfrm>
            <a:off x="899592" y="129597"/>
            <a:ext cx="7272808" cy="661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588224" y="1844824"/>
            <a:ext cx="1425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2060"/>
                </a:solidFill>
              </a:rPr>
              <a:t>BYO3D</a:t>
            </a:r>
            <a:r>
              <a:rPr lang="zh-TW" altLang="en-US" sz="2800" b="1" dirty="0" smtClean="0">
                <a:solidFill>
                  <a:srgbClr val="002060"/>
                </a:solidFill>
              </a:rPr>
              <a:t>！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dirty="0" smtClean="0"/>
              <a:t>BYO3D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B19-CABB-4690-BE41-DBC40305B62F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latin typeface="+mj-ea"/>
                <a:ea typeface="+mj-ea"/>
              </a:rPr>
              <a:t>Bring your own device</a:t>
            </a:r>
            <a:endParaRPr lang="en-US" altLang="zh-TW" sz="3200" dirty="0" smtClean="0">
              <a:latin typeface="+mj-ea"/>
              <a:ea typeface="+mj-ea"/>
            </a:endParaRPr>
          </a:p>
          <a:p>
            <a:r>
              <a:rPr lang="zh-TW" altLang="en-US" sz="3200" dirty="0" smtClean="0">
                <a:latin typeface="+mj-ea"/>
                <a:ea typeface="+mj-ea"/>
              </a:rPr>
              <a:t>數位載具（</a:t>
            </a:r>
            <a:r>
              <a:rPr lang="en-US" altLang="zh-TW" sz="3200" dirty="0" smtClean="0">
                <a:latin typeface="+mj-ea"/>
                <a:ea typeface="+mj-ea"/>
              </a:rPr>
              <a:t>Digital </a:t>
            </a:r>
            <a:r>
              <a:rPr lang="en-US" altLang="zh-TW" sz="3200" dirty="0">
                <a:latin typeface="+mj-ea"/>
                <a:ea typeface="+mj-ea"/>
              </a:rPr>
              <a:t>Device </a:t>
            </a:r>
            <a:r>
              <a:rPr lang="zh-TW" altLang="en-US" sz="3200" dirty="0" smtClean="0">
                <a:latin typeface="+mj-ea"/>
                <a:ea typeface="+mj-ea"/>
              </a:rPr>
              <a:t>）</a:t>
            </a:r>
            <a:endParaRPr lang="en-US" altLang="zh-TW" sz="3200" dirty="0" smtClean="0">
              <a:latin typeface="+mj-ea"/>
              <a:ea typeface="+mj-ea"/>
            </a:endParaRPr>
          </a:p>
          <a:p>
            <a:r>
              <a:rPr lang="zh-TW" altLang="en-US" sz="3200" dirty="0">
                <a:latin typeface="+mj-ea"/>
                <a:ea typeface="+mj-ea"/>
              </a:rPr>
              <a:t>差異、個別</a:t>
            </a:r>
            <a:r>
              <a:rPr lang="zh-TW" altLang="en-US" sz="3200" dirty="0" smtClean="0">
                <a:latin typeface="+mj-ea"/>
                <a:ea typeface="+mj-ea"/>
              </a:rPr>
              <a:t>化（</a:t>
            </a:r>
            <a:r>
              <a:rPr lang="en-US" altLang="zh-TW" sz="3200" dirty="0">
                <a:latin typeface="+mj-ea"/>
                <a:ea typeface="+mj-ea"/>
              </a:rPr>
              <a:t> Differentiation </a:t>
            </a:r>
            <a:r>
              <a:rPr lang="zh-TW" altLang="en-US" sz="3200" dirty="0" smtClean="0">
                <a:latin typeface="+mj-ea"/>
                <a:ea typeface="+mj-ea"/>
              </a:rPr>
              <a:t>）</a:t>
            </a:r>
            <a:endParaRPr lang="en-US" altLang="zh-TW" sz="3200" dirty="0" smtClean="0">
              <a:latin typeface="+mj-ea"/>
              <a:ea typeface="+mj-ea"/>
            </a:endParaRPr>
          </a:p>
          <a:p>
            <a:r>
              <a:rPr lang="zh-TW" altLang="en-US" sz="3200" dirty="0">
                <a:latin typeface="+mj-ea"/>
                <a:ea typeface="+mj-ea"/>
              </a:rPr>
              <a:t>多樣性</a:t>
            </a:r>
            <a:r>
              <a:rPr lang="zh-TW" altLang="en-US" sz="3200" dirty="0" smtClean="0">
                <a:latin typeface="+mj-ea"/>
                <a:ea typeface="+mj-ea"/>
              </a:rPr>
              <a:t>連結（</a:t>
            </a:r>
            <a:r>
              <a:rPr lang="en-US" altLang="zh-TW" sz="3200" dirty="0">
                <a:latin typeface="+mj-ea"/>
                <a:ea typeface="+mj-ea"/>
              </a:rPr>
              <a:t> Diversity </a:t>
            </a:r>
            <a:r>
              <a:rPr lang="zh-TW" altLang="en-US" sz="3200" dirty="0" smtClean="0">
                <a:latin typeface="+mj-ea"/>
                <a:ea typeface="+mj-ea"/>
              </a:rPr>
              <a:t>）</a:t>
            </a:r>
            <a:endParaRPr lang="zh-TW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8175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3728" y="3209528"/>
            <a:ext cx="4618856" cy="867544"/>
          </a:xfrm>
        </p:spPr>
        <p:txBody>
          <a:bodyPr/>
          <a:lstStyle/>
          <a:p>
            <a:pPr algn="ctr"/>
            <a:r>
              <a:rPr lang="en-US" altLang="zh-TW" dirty="0" smtClean="0"/>
              <a:t>~</a:t>
            </a:r>
            <a:r>
              <a:rPr lang="zh-TW" altLang="en-US" dirty="0" smtClean="0"/>
              <a:t>歡迎踴躍投稿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971600" y="476672"/>
            <a:ext cx="7200800" cy="144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TW" sz="2800" b="0" kern="0" spc="50" dirty="0">
                <a:ln w="11430"/>
              </a:rPr>
              <a:t>Digital Taipei 2015</a:t>
            </a:r>
            <a:r>
              <a:rPr lang="zh-TW" altLang="en-US" sz="2800" b="0" kern="0" spc="50" dirty="0" smtClean="0">
                <a:ln w="11430"/>
              </a:rPr>
              <a:t>國際智慧校園研討會</a:t>
            </a:r>
            <a:endParaRPr lang="zh-TW" altLang="en-US" sz="2800" b="0" kern="0" spc="50" dirty="0">
              <a:ln w="1143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257" y="3353544"/>
            <a:ext cx="1590675" cy="6000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15767" r="16609" b="23057"/>
          <a:stretch/>
        </p:blipFill>
        <p:spPr bwMode="auto">
          <a:xfrm>
            <a:off x="122830" y="1628800"/>
            <a:ext cx="8898340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圓角矩形 2"/>
          <p:cNvSpPr/>
          <p:nvPr/>
        </p:nvSpPr>
        <p:spPr bwMode="auto">
          <a:xfrm>
            <a:off x="1907704" y="3789040"/>
            <a:ext cx="6624736" cy="648072"/>
          </a:xfrm>
          <a:prstGeom prst="roundRect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9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 noGrp="1"/>
          </p:cNvSpPr>
          <p:nvPr>
            <p:ph type="title"/>
          </p:nvPr>
        </p:nvSpPr>
        <p:spPr>
          <a:xfrm>
            <a:off x="395536" y="1512367"/>
            <a:ext cx="82296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b="1" dirty="0" smtClean="0">
                <a:solidFill>
                  <a:srgbClr val="FF0000"/>
                </a:solidFill>
              </a:rPr>
              <a:t>What’s the Killer </a:t>
            </a:r>
            <a:r>
              <a:rPr lang="en-US" altLang="zh-TW" sz="6000" b="1" dirty="0" err="1" smtClean="0">
                <a:solidFill>
                  <a:srgbClr val="FF0000"/>
                </a:solidFill>
              </a:rPr>
              <a:t>Ap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> </a:t>
            </a:r>
            <a:br>
              <a:rPr lang="en-US" altLang="zh-TW" sz="6000" b="1" dirty="0" smtClean="0">
                <a:solidFill>
                  <a:srgbClr val="FF0000"/>
                </a:solidFill>
              </a:rPr>
            </a:br>
            <a:r>
              <a:rPr lang="zh-TW" altLang="en-US" sz="6000" b="1" dirty="0" smtClean="0">
                <a:solidFill>
                  <a:srgbClr val="FF0000"/>
                </a:solidFill>
              </a:rPr>
              <a:t>               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>in 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>classrooms?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19351" y="3789040"/>
            <a:ext cx="6058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Teacher</a:t>
            </a:r>
            <a:r>
              <a:rPr lang="en-US" altLang="zh-TW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altLang="zh-TW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Principal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08885" y="4983559"/>
            <a:ext cx="16721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You!</a:t>
            </a:r>
            <a:endParaRPr lang="zh-TW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97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zh-TW" altLang="en-US" dirty="0" smtClean="0">
                <a:latin typeface="+mj-ea"/>
              </a:rPr>
              <a:t>讓平板不平板</a:t>
            </a:r>
            <a:r>
              <a:rPr lang="zh-TW" altLang="en-US" dirty="0" smtClean="0"/>
              <a:t>！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B19-CABB-4690-BE41-DBC40305B62F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://163.20.119.100/f2blog/attachments/201311/38323599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6" b="22336"/>
          <a:stretch/>
        </p:blipFill>
        <p:spPr bwMode="auto">
          <a:xfrm>
            <a:off x="323528" y="1052736"/>
            <a:ext cx="4381496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63.20.119.100/f2blog/attachments/201510/61278895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37718"/>
            <a:ext cx="4104456" cy="508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88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zh-TW" altLang="en-US" dirty="0" smtClean="0"/>
              <a:t>大學塾  </a:t>
            </a:r>
            <a:r>
              <a:rPr lang="en-US" altLang="zh-TW" dirty="0" smtClean="0">
                <a:hlinkClick r:id="rId2"/>
              </a:rPr>
              <a:t>blog.biglearner.tw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1B19-CABB-4690-BE41-DBC40305B62F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704856" cy="487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zh-TW" sz="4400" b="1" dirty="0" smtClean="0"/>
              <a:t>AR You Ready</a:t>
            </a:r>
            <a:r>
              <a:rPr lang="zh-TW" altLang="zh-TW" sz="4400" b="1" dirty="0" smtClean="0"/>
              <a:t>？</a:t>
            </a:r>
            <a:endParaRPr lang="zh-TW" altLang="en-US" dirty="0" smtClean="0"/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科技它</a:t>
            </a:r>
            <a:r>
              <a:rPr lang="en-US" altLang="zh-TW" sz="3200" smtClean="0"/>
              <a:t>Ready</a:t>
            </a:r>
            <a:r>
              <a:rPr lang="zh-TW" altLang="zh-TW" sz="3200" smtClean="0"/>
              <a:t>？</a:t>
            </a:r>
            <a:endParaRPr lang="en-US" altLang="zh-TW" smtClean="0"/>
          </a:p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教師您</a:t>
            </a:r>
            <a:r>
              <a:rPr lang="en-US" altLang="zh-TW" sz="3200" smtClean="0"/>
              <a:t>Ready</a:t>
            </a:r>
            <a:r>
              <a:rPr lang="zh-TW" altLang="zh-TW" sz="3200" smtClean="0"/>
              <a:t>？</a:t>
            </a:r>
            <a:endParaRPr lang="en-US" altLang="zh-TW" smtClean="0"/>
          </a:p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生態系統</a:t>
            </a:r>
            <a:r>
              <a:rPr lang="en-US" altLang="zh-TW" sz="3200" smtClean="0"/>
              <a:t>Ready</a:t>
            </a:r>
            <a:r>
              <a:rPr lang="zh-TW" altLang="zh-TW" sz="3200" smtClean="0"/>
              <a:t>？</a:t>
            </a:r>
            <a:endParaRPr lang="en-US" altLang="zh-TW" smtClean="0"/>
          </a:p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數位原生</a:t>
            </a:r>
            <a:r>
              <a:rPr lang="en-US" altLang="zh-TW" sz="3200" smtClean="0"/>
              <a:t>Ready</a:t>
            </a:r>
            <a:r>
              <a:rPr lang="zh-TW" altLang="zh-TW" sz="3200" smtClean="0"/>
              <a:t>？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28478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擴增實境</a:t>
            </a:r>
            <a:r>
              <a:rPr lang="zh-TW" altLang="zh-TW" smtClean="0"/>
              <a:t>（</a:t>
            </a:r>
            <a:r>
              <a:rPr lang="en-US" altLang="zh-TW" smtClean="0"/>
              <a:t>Augmented reality</a:t>
            </a:r>
            <a:r>
              <a:rPr lang="zh-TW" altLang="zh-TW" smtClean="0"/>
              <a:t>）</a:t>
            </a:r>
            <a:endParaRPr lang="zh-TW" altLang="en-US" smtClean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整合資通訊技術來添加資訊於真實世界物品、或用來觀察世界的方式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在既有的實體物件或場域中疊加虛擬資訊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實體操</a:t>
            </a: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弄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、身</a:t>
            </a: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歷其境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獲得各式多媒體資訊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持續進行實體、虛擬混搭互動</a:t>
            </a:r>
            <a:endParaRPr lang="zh-TW" altLang="en-US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7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微軟正黑體" pitchFamily="34" charset="-120"/>
              </a:rPr>
              <a:t>實體物件的資訊呈現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15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OHP</a:t>
            </a:r>
            <a:r>
              <a:rPr lang="zh-TW" altLang="en-US" smtClean="0">
                <a:ea typeface="微軟正黑體" pitchFamily="34" charset="-120"/>
              </a:rPr>
              <a:t>經驗～透明、疊合層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微軟正黑體" pitchFamily="34" charset="-120"/>
              </a:rPr>
              <a:t>透明層疊片</a:t>
            </a:r>
            <a:endParaRPr lang="en-US" altLang="zh-TW" smtClean="0">
              <a:ea typeface="微軟正黑體" pitchFamily="34" charset="-120"/>
            </a:endParaRPr>
          </a:p>
          <a:p>
            <a:pPr eaLnBrk="1" hangingPunct="1"/>
            <a:r>
              <a:rPr lang="zh-TW" altLang="en-US" smtClean="0">
                <a:ea typeface="微軟正黑體" pitchFamily="34" charset="-120"/>
              </a:rPr>
              <a:t>手持載具看風水</a:t>
            </a:r>
            <a:endParaRPr lang="en-US" altLang="zh-TW" smtClean="0">
              <a:ea typeface="微軟正黑體" pitchFamily="34" charset="-120"/>
            </a:endParaRPr>
          </a:p>
          <a:p>
            <a:pPr eaLnBrk="1" hangingPunct="1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驚喜跳現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主動探索</a:t>
            </a:r>
            <a:endParaRPr lang="zh-TW" altLang="en-US" smtClean="0">
              <a:ea typeface="微軟正黑體" pitchFamily="34" charset="-120"/>
            </a:endParaRPr>
          </a:p>
          <a:p>
            <a:pPr eaLnBrk="1" hangingPunct="1"/>
            <a:endParaRPr lang="zh-TW" altLang="en-US" smtClean="0">
              <a:ea typeface="微軟正黑體" pitchFamily="34" charset="-120"/>
            </a:endParaRPr>
          </a:p>
          <a:p>
            <a:pPr eaLnBrk="1" hangingPunct="1"/>
            <a:endParaRPr lang="en-US" altLang="zh-TW" smtClean="0"/>
          </a:p>
        </p:txBody>
      </p:sp>
      <p:pic>
        <p:nvPicPr>
          <p:cNvPr id="9220" name="Picture 5" descr="03656966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773238"/>
            <a:ext cx="5040313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35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mtClean="0"/>
              <a:t>AR</a:t>
            </a:r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創新應用的相對優勢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395288" y="1600200"/>
            <a:ext cx="8229600" cy="4530725"/>
          </a:xfrm>
        </p:spPr>
        <p:txBody>
          <a:bodyPr/>
          <a:lstStyle/>
          <a:p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工具符合需求與成熟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提昇動機、師生主動參與協作</a:t>
            </a:r>
            <a:endParaRPr lang="zh-TW" altLang="en-US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mtClean="0">
                <a:latin typeface="微軟正黑體" pitchFamily="34" charset="-120"/>
                <a:ea typeface="微軟正黑體" pitchFamily="34" charset="-120"/>
              </a:rPr>
              <a:t>在地相容，無所不在、無縫接軌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123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6903</TotalTime>
  <Words>600</Words>
  <Application>Microsoft Office PowerPoint</Application>
  <PresentationFormat>如螢幕大小 (4:3)</PresentationFormat>
  <Paragraphs>133</Paragraphs>
  <Slides>28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公正</vt:lpstr>
      <vt:lpstr>搖擺觸動心學習</vt:lpstr>
      <vt:lpstr>大綱</vt:lpstr>
      <vt:lpstr>讓平板不平板！</vt:lpstr>
      <vt:lpstr>大學塾  blog.biglearner.tw</vt:lpstr>
      <vt:lpstr>AR You Ready？</vt:lpstr>
      <vt:lpstr>擴增實境（Augmented reality）</vt:lpstr>
      <vt:lpstr>實體物件的資訊呈現</vt:lpstr>
      <vt:lpstr>OHP經驗～透明、疊合層</vt:lpstr>
      <vt:lpstr>AR創新應用的相對優勢 </vt:lpstr>
      <vt:lpstr>PowerPoint 簡報</vt:lpstr>
      <vt:lpstr> AR Flashcards</vt:lpstr>
      <vt:lpstr>ANATOMY 4D </vt:lpstr>
      <vt:lpstr>Quiver - 3D Coloring App （擴增實境）</vt:lpstr>
      <vt:lpstr>Aurasma （擴增實境）</vt:lpstr>
      <vt:lpstr>全國教學APP市集暨教學應用趣 平台發展推廣計畫</vt:lpstr>
      <vt:lpstr>PowerPoint 簡報</vt:lpstr>
      <vt:lpstr>教學APP市集平台現況說明</vt:lpstr>
      <vt:lpstr>教學APP市集平台</vt:lpstr>
      <vt:lpstr>教學APP市集整合應用</vt:lpstr>
      <vt:lpstr>教學應用趣</vt:lpstr>
      <vt:lpstr>教學微影片徵選</vt:lpstr>
      <vt:lpstr>105年度行動學習學校專案</vt:lpstr>
      <vt:lpstr>領域輔導團隊與行動學習</vt:lpstr>
      <vt:lpstr>學習『端雲』平台創玩！</vt:lpstr>
      <vt:lpstr>PowerPoint 簡報</vt:lpstr>
      <vt:lpstr>BYO3D</vt:lpstr>
      <vt:lpstr>~歡迎踴躍投稿~</vt:lpstr>
      <vt:lpstr>What’s the Killer Ap                 in classrooms?</vt:lpstr>
    </vt:vector>
  </TitlesOfParts>
  <Company>tpcedu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djrave</dc:creator>
  <cp:lastModifiedBy>cyc</cp:lastModifiedBy>
  <cp:revision>129</cp:revision>
  <cp:lastPrinted>2015-09-02T04:41:45Z</cp:lastPrinted>
  <dcterms:created xsi:type="dcterms:W3CDTF">2009-11-03T10:42:15Z</dcterms:created>
  <dcterms:modified xsi:type="dcterms:W3CDTF">2015-10-04T23:09:19Z</dcterms:modified>
</cp:coreProperties>
</file>