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4"/>
  </p:notesMasterIdLst>
  <p:handoutMasterIdLst>
    <p:handoutMasterId r:id="rId45"/>
  </p:handoutMasterIdLst>
  <p:sldIdLst>
    <p:sldId id="301" r:id="rId2"/>
    <p:sldId id="635" r:id="rId3"/>
    <p:sldId id="661" r:id="rId4"/>
    <p:sldId id="662" r:id="rId5"/>
    <p:sldId id="397" r:id="rId6"/>
    <p:sldId id="568" r:id="rId7"/>
    <p:sldId id="670" r:id="rId8"/>
    <p:sldId id="671" r:id="rId9"/>
    <p:sldId id="672" r:id="rId10"/>
    <p:sldId id="673" r:id="rId11"/>
    <p:sldId id="564" r:id="rId12"/>
    <p:sldId id="565" r:id="rId13"/>
    <p:sldId id="509" r:id="rId14"/>
    <p:sldId id="510" r:id="rId15"/>
    <p:sldId id="637" r:id="rId16"/>
    <p:sldId id="567" r:id="rId17"/>
    <p:sldId id="664" r:id="rId18"/>
    <p:sldId id="663" r:id="rId19"/>
    <p:sldId id="653" r:id="rId20"/>
    <p:sldId id="657" r:id="rId21"/>
    <p:sldId id="660" r:id="rId22"/>
    <p:sldId id="659" r:id="rId23"/>
    <p:sldId id="654" r:id="rId24"/>
    <p:sldId id="655" r:id="rId25"/>
    <p:sldId id="656" r:id="rId26"/>
    <p:sldId id="666" r:id="rId27"/>
    <p:sldId id="667" r:id="rId28"/>
    <p:sldId id="668" r:id="rId29"/>
    <p:sldId id="665" r:id="rId30"/>
    <p:sldId id="382" r:id="rId31"/>
    <p:sldId id="465" r:id="rId32"/>
    <p:sldId id="636" r:id="rId33"/>
    <p:sldId id="571" r:id="rId34"/>
    <p:sldId id="526" r:id="rId35"/>
    <p:sldId id="674" r:id="rId36"/>
    <p:sldId id="575" r:id="rId37"/>
    <p:sldId id="576" r:id="rId38"/>
    <p:sldId id="577" r:id="rId39"/>
    <p:sldId id="578" r:id="rId40"/>
    <p:sldId id="579" r:id="rId41"/>
    <p:sldId id="638" r:id="rId42"/>
    <p:sldId id="405" r:id="rId43"/>
  </p:sldIdLst>
  <p:sldSz cx="9144000" cy="6858000" type="screen4x3"/>
  <p:notesSz cx="6734175" cy="98679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  <a:srgbClr val="000099"/>
    <a:srgbClr val="0000CC"/>
    <a:srgbClr val="3333CC"/>
    <a:srgbClr val="DDDDDD"/>
    <a:srgbClr val="E2FFC5"/>
    <a:srgbClr val="8E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416" autoAdjust="0"/>
    <p:restoredTop sz="83966" autoAdjust="0"/>
  </p:normalViewPr>
  <p:slideViewPr>
    <p:cSldViewPr>
      <p:cViewPr varScale="1">
        <p:scale>
          <a:sx n="121" d="100"/>
          <a:sy n="121" d="100"/>
        </p:scale>
        <p:origin x="10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6" d="100"/>
        <a:sy n="156" d="100"/>
      </p:scale>
      <p:origin x="0" y="-16692"/>
    </p:cViewPr>
  </p:sorterViewPr>
  <p:notesViewPr>
    <p:cSldViewPr>
      <p:cViewPr varScale="1">
        <p:scale>
          <a:sx n="76" d="100"/>
          <a:sy n="76" d="100"/>
        </p:scale>
        <p:origin x="-2208" y="-96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BEB57-CDA2-4524-A573-26F466C55DE3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86F2389-848E-4AE0-B12C-0DD3A7C9A895}">
      <dgm:prSet phldrT="[文字]" custT="1"/>
      <dgm:spPr/>
      <dgm:t>
        <a:bodyPr/>
        <a:lstStyle/>
        <a:p>
          <a:r>
            <a:rPr lang="zh-TW" sz="2900" b="1" dirty="0" smtClean="0">
              <a:solidFill>
                <a:schemeClr val="accent2"/>
              </a:solidFill>
            </a:rPr>
            <a:t>數位移民</a:t>
          </a:r>
          <a:endParaRPr lang="en-US" altLang="zh-TW" sz="2900" b="1" dirty="0" smtClean="0">
            <a:solidFill>
              <a:schemeClr val="accent2"/>
            </a:solidFill>
          </a:endParaRPr>
        </a:p>
        <a:p>
          <a:r>
            <a:rPr lang="zh-TW" sz="2400" dirty="0" smtClean="0">
              <a:solidFill>
                <a:schemeClr val="accent2"/>
              </a:solidFill>
            </a:rPr>
            <a:t>（</a:t>
          </a:r>
          <a:r>
            <a:rPr lang="en-US" sz="2400" dirty="0" smtClean="0">
              <a:solidFill>
                <a:schemeClr val="accent2"/>
              </a:solidFill>
            </a:rPr>
            <a:t>Digital Immigrant</a:t>
          </a:r>
          <a:r>
            <a:rPr lang="zh-TW" sz="2400" dirty="0" smtClean="0">
              <a:solidFill>
                <a:schemeClr val="accent2"/>
              </a:solidFill>
            </a:rPr>
            <a:t>）</a:t>
          </a:r>
          <a:endParaRPr lang="zh-TW" altLang="en-US" sz="2400" dirty="0">
            <a:solidFill>
              <a:schemeClr val="accent2"/>
            </a:solidFill>
          </a:endParaRPr>
        </a:p>
      </dgm:t>
    </dgm:pt>
    <dgm:pt modelId="{30F98D0F-5308-4093-BBF1-CB53A0E9FB0B}" type="parTrans" cxnId="{C34F5F3B-B1EB-4B49-BA04-735085031E97}">
      <dgm:prSet/>
      <dgm:spPr/>
      <dgm:t>
        <a:bodyPr/>
        <a:lstStyle/>
        <a:p>
          <a:endParaRPr lang="zh-TW" altLang="en-US"/>
        </a:p>
      </dgm:t>
    </dgm:pt>
    <dgm:pt modelId="{6460B66C-AF44-44D2-8C18-07A016208602}" type="sibTrans" cxnId="{C34F5F3B-B1EB-4B49-BA04-735085031E97}">
      <dgm:prSet/>
      <dgm:spPr/>
      <dgm:t>
        <a:bodyPr/>
        <a:lstStyle/>
        <a:p>
          <a:endParaRPr lang="zh-TW" altLang="en-US"/>
        </a:p>
      </dgm:t>
    </dgm:pt>
    <dgm:pt modelId="{39EE1607-9033-48A2-9744-E0189E0040DA}">
      <dgm:prSet phldrT="[文字]"/>
      <dgm:spPr/>
      <dgm:t>
        <a:bodyPr/>
        <a:lstStyle/>
        <a:p>
          <a:r>
            <a:rPr lang="zh-TW" b="1" dirty="0" smtClean="0">
              <a:solidFill>
                <a:srgbClr val="FF0000"/>
              </a:solidFill>
            </a:rPr>
            <a:t>數位原住民</a:t>
          </a:r>
          <a:r>
            <a:rPr lang="zh-TW" dirty="0" smtClean="0">
              <a:solidFill>
                <a:srgbClr val="FF0000"/>
              </a:solidFill>
            </a:rPr>
            <a:t>（</a:t>
          </a:r>
          <a:r>
            <a:rPr lang="en-US" dirty="0" smtClean="0">
              <a:solidFill>
                <a:srgbClr val="FF0000"/>
              </a:solidFill>
            </a:rPr>
            <a:t>Digital Native</a:t>
          </a:r>
          <a:r>
            <a:rPr lang="zh-TW" dirty="0" smtClean="0">
              <a:solidFill>
                <a:srgbClr val="FF0000"/>
              </a:solidFill>
            </a:rPr>
            <a:t>）</a:t>
          </a:r>
          <a:endParaRPr lang="zh-TW" altLang="en-US" dirty="0">
            <a:solidFill>
              <a:srgbClr val="FF0000"/>
            </a:solidFill>
          </a:endParaRPr>
        </a:p>
      </dgm:t>
    </dgm:pt>
    <dgm:pt modelId="{5B4801C8-01E6-4A1E-B538-B433677D0974}" type="parTrans" cxnId="{C1B9D97B-0FE7-4EF6-8ECE-C353E8BDD539}">
      <dgm:prSet/>
      <dgm:spPr/>
      <dgm:t>
        <a:bodyPr/>
        <a:lstStyle/>
        <a:p>
          <a:endParaRPr lang="zh-TW" altLang="en-US"/>
        </a:p>
      </dgm:t>
    </dgm:pt>
    <dgm:pt modelId="{AEDB6E18-95C1-420E-A6F8-F444AB461175}" type="sibTrans" cxnId="{C1B9D97B-0FE7-4EF6-8ECE-C353E8BDD539}">
      <dgm:prSet/>
      <dgm:spPr/>
      <dgm:t>
        <a:bodyPr/>
        <a:lstStyle/>
        <a:p>
          <a:endParaRPr lang="zh-TW" altLang="en-US"/>
        </a:p>
      </dgm:t>
    </dgm:pt>
    <dgm:pt modelId="{C8AE580C-DE08-417E-BC03-DB5C223760E9}" type="pres">
      <dgm:prSet presAssocID="{06ABEB57-CDA2-4524-A573-26F466C55DE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D195697-7FE7-45B6-8EDA-13087A944EEE}" type="pres">
      <dgm:prSet presAssocID="{06ABEB57-CDA2-4524-A573-26F466C55DE3}" presName="divider" presStyleLbl="fgShp" presStyleIdx="0" presStyleCnt="1"/>
      <dgm:spPr>
        <a:solidFill>
          <a:schemeClr val="tx1"/>
        </a:solidFill>
      </dgm:spPr>
    </dgm:pt>
    <dgm:pt modelId="{D1BC3880-BE54-42FD-B4E8-F7E9EA3CD522}" type="pres">
      <dgm:prSet presAssocID="{286F2389-848E-4AE0-B12C-0DD3A7C9A895}" presName="downArrow" presStyleLbl="node1" presStyleIdx="0" presStyleCnt="2"/>
      <dgm:spPr>
        <a:solidFill>
          <a:schemeClr val="accent2"/>
        </a:solidFill>
      </dgm:spPr>
    </dgm:pt>
    <dgm:pt modelId="{FF9A6AEF-E7B7-4735-8D4D-BD6C6B3AC3FF}" type="pres">
      <dgm:prSet presAssocID="{286F2389-848E-4AE0-B12C-0DD3A7C9A895}" presName="downArrowText" presStyleLbl="revTx" presStyleIdx="0" presStyleCnt="2" custScaleX="159572" custLinFactNeighborX="-8546" custLinFactNeighborY="37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02544D-B4B4-4FE8-93B6-EB49DC85E080}" type="pres">
      <dgm:prSet presAssocID="{39EE1607-9033-48A2-9744-E0189E0040DA}" presName="upArrow" presStyleLbl="node1" presStyleIdx="1" presStyleCnt="2"/>
      <dgm:spPr>
        <a:solidFill>
          <a:srgbClr val="FF0000"/>
        </a:solidFill>
      </dgm:spPr>
    </dgm:pt>
    <dgm:pt modelId="{1D9495CC-4B6F-45C4-96C9-3B458DD52A27}" type="pres">
      <dgm:prSet presAssocID="{39EE1607-9033-48A2-9744-E0189E0040DA}" presName="upArrowText" presStyleLbl="revTx" presStyleIdx="1" presStyleCnt="2" custScaleX="1473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B9D97B-0FE7-4EF6-8ECE-C353E8BDD539}" srcId="{06ABEB57-CDA2-4524-A573-26F466C55DE3}" destId="{39EE1607-9033-48A2-9744-E0189E0040DA}" srcOrd="1" destOrd="0" parTransId="{5B4801C8-01E6-4A1E-B538-B433677D0974}" sibTransId="{AEDB6E18-95C1-420E-A6F8-F444AB461175}"/>
    <dgm:cxn modelId="{C34F5F3B-B1EB-4B49-BA04-735085031E97}" srcId="{06ABEB57-CDA2-4524-A573-26F466C55DE3}" destId="{286F2389-848E-4AE0-B12C-0DD3A7C9A895}" srcOrd="0" destOrd="0" parTransId="{30F98D0F-5308-4093-BBF1-CB53A0E9FB0B}" sibTransId="{6460B66C-AF44-44D2-8C18-07A016208602}"/>
    <dgm:cxn modelId="{68D87481-86A6-4D07-917C-B337F4F03EA5}" type="presOf" srcId="{39EE1607-9033-48A2-9744-E0189E0040DA}" destId="{1D9495CC-4B6F-45C4-96C9-3B458DD52A27}" srcOrd="0" destOrd="0" presId="urn:microsoft.com/office/officeart/2005/8/layout/arrow3"/>
    <dgm:cxn modelId="{92BC1783-1989-45E2-A38E-8888EC13CB08}" type="presOf" srcId="{286F2389-848E-4AE0-B12C-0DD3A7C9A895}" destId="{FF9A6AEF-E7B7-4735-8D4D-BD6C6B3AC3FF}" srcOrd="0" destOrd="0" presId="urn:microsoft.com/office/officeart/2005/8/layout/arrow3"/>
    <dgm:cxn modelId="{BD6A4957-B8BE-4160-930B-4503C090B990}" type="presOf" srcId="{06ABEB57-CDA2-4524-A573-26F466C55DE3}" destId="{C8AE580C-DE08-417E-BC03-DB5C223760E9}" srcOrd="0" destOrd="0" presId="urn:microsoft.com/office/officeart/2005/8/layout/arrow3"/>
    <dgm:cxn modelId="{A5C23CDB-55CA-41AD-8340-3EB6E1D2BA43}" type="presParOf" srcId="{C8AE580C-DE08-417E-BC03-DB5C223760E9}" destId="{DD195697-7FE7-45B6-8EDA-13087A944EEE}" srcOrd="0" destOrd="0" presId="urn:microsoft.com/office/officeart/2005/8/layout/arrow3"/>
    <dgm:cxn modelId="{1C75081D-6622-4254-AEAF-8538434F1B8A}" type="presParOf" srcId="{C8AE580C-DE08-417E-BC03-DB5C223760E9}" destId="{D1BC3880-BE54-42FD-B4E8-F7E9EA3CD522}" srcOrd="1" destOrd="0" presId="urn:microsoft.com/office/officeart/2005/8/layout/arrow3"/>
    <dgm:cxn modelId="{BF0E1CAD-4972-46A8-AFBF-9C5800D6A2BB}" type="presParOf" srcId="{C8AE580C-DE08-417E-BC03-DB5C223760E9}" destId="{FF9A6AEF-E7B7-4735-8D4D-BD6C6B3AC3FF}" srcOrd="2" destOrd="0" presId="urn:microsoft.com/office/officeart/2005/8/layout/arrow3"/>
    <dgm:cxn modelId="{6F6AF79E-70D0-40C0-BD77-1FD5EE7332E5}" type="presParOf" srcId="{C8AE580C-DE08-417E-BC03-DB5C223760E9}" destId="{F402544D-B4B4-4FE8-93B6-EB49DC85E080}" srcOrd="3" destOrd="0" presId="urn:microsoft.com/office/officeart/2005/8/layout/arrow3"/>
    <dgm:cxn modelId="{99EE93AA-4C98-4AF4-8867-E2BD6E205CBB}" type="presParOf" srcId="{C8AE580C-DE08-417E-BC03-DB5C223760E9}" destId="{1D9495CC-4B6F-45C4-96C9-3B458DD52A2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95697-7FE7-45B6-8EDA-13087A944EEE}">
      <dsp:nvSpPr>
        <dsp:cNvPr id="0" name=""/>
        <dsp:cNvSpPr/>
      </dsp:nvSpPr>
      <dsp:spPr>
        <a:xfrm rot="21300000">
          <a:off x="19072" y="1678322"/>
          <a:ext cx="6176961" cy="707355"/>
        </a:xfrm>
        <a:prstGeom prst="mathMinus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C3880-BE54-42FD-B4E8-F7E9EA3CD522}">
      <dsp:nvSpPr>
        <dsp:cNvPr id="0" name=""/>
        <dsp:cNvSpPr/>
      </dsp:nvSpPr>
      <dsp:spPr>
        <a:xfrm>
          <a:off x="745812" y="203200"/>
          <a:ext cx="1864531" cy="1625600"/>
        </a:xfrm>
        <a:prstGeom prst="downArrow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A6AEF-E7B7-4735-8D4D-BD6C6B3AC3FF}">
      <dsp:nvSpPr>
        <dsp:cNvPr id="0" name=""/>
        <dsp:cNvSpPr/>
      </dsp:nvSpPr>
      <dsp:spPr>
        <a:xfrm>
          <a:off x="2531646" y="63478"/>
          <a:ext cx="3173622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900" b="1" kern="1200" dirty="0" smtClean="0">
              <a:solidFill>
                <a:schemeClr val="accent2"/>
              </a:solidFill>
            </a:rPr>
            <a:t>數位移民</a:t>
          </a:r>
          <a:endParaRPr lang="en-US" altLang="zh-TW" sz="2900" b="1" kern="1200" dirty="0" smtClean="0">
            <a:solidFill>
              <a:schemeClr val="accent2"/>
            </a:solidFill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solidFill>
                <a:schemeClr val="accent2"/>
              </a:solidFill>
            </a:rPr>
            <a:t>（</a:t>
          </a:r>
          <a:r>
            <a:rPr lang="en-US" sz="2400" kern="1200" dirty="0" smtClean="0">
              <a:solidFill>
                <a:schemeClr val="accent2"/>
              </a:solidFill>
            </a:rPr>
            <a:t>Digital Immigrant</a:t>
          </a:r>
          <a:r>
            <a:rPr lang="zh-TW" sz="2400" kern="1200" dirty="0" smtClean="0">
              <a:solidFill>
                <a:schemeClr val="accent2"/>
              </a:solidFill>
            </a:rPr>
            <a:t>）</a:t>
          </a:r>
          <a:endParaRPr lang="zh-TW" altLang="en-US" sz="2400" kern="1200" dirty="0">
            <a:solidFill>
              <a:schemeClr val="accent2"/>
            </a:solidFill>
          </a:endParaRPr>
        </a:p>
      </dsp:txBody>
      <dsp:txXfrm>
        <a:off x="2531646" y="63478"/>
        <a:ext cx="3173622" cy="1706880"/>
      </dsp:txXfrm>
    </dsp:sp>
    <dsp:sp modelId="{F402544D-B4B4-4FE8-93B6-EB49DC85E080}">
      <dsp:nvSpPr>
        <dsp:cNvPr id="0" name=""/>
        <dsp:cNvSpPr/>
      </dsp:nvSpPr>
      <dsp:spPr>
        <a:xfrm>
          <a:off x="3604761" y="2235200"/>
          <a:ext cx="1864531" cy="1625600"/>
        </a:xfrm>
        <a:prstGeom prst="up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495CC-4B6F-45C4-96C9-3B458DD52A27}">
      <dsp:nvSpPr>
        <dsp:cNvPr id="0" name=""/>
        <dsp:cNvSpPr/>
      </dsp:nvSpPr>
      <dsp:spPr>
        <a:xfrm>
          <a:off x="461240" y="2357120"/>
          <a:ext cx="2930884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900" b="1" kern="1200" dirty="0" smtClean="0">
              <a:solidFill>
                <a:srgbClr val="FF0000"/>
              </a:solidFill>
            </a:rPr>
            <a:t>數位原住民</a:t>
          </a:r>
          <a:r>
            <a:rPr lang="zh-TW" sz="2900" kern="1200" dirty="0" smtClean="0">
              <a:solidFill>
                <a:srgbClr val="FF0000"/>
              </a:solidFill>
            </a:rPr>
            <a:t>（</a:t>
          </a:r>
          <a:r>
            <a:rPr lang="en-US" sz="2900" kern="1200" dirty="0" smtClean="0">
              <a:solidFill>
                <a:srgbClr val="FF0000"/>
              </a:solidFill>
            </a:rPr>
            <a:t>Digital Native</a:t>
          </a:r>
          <a:r>
            <a:rPr lang="zh-TW" sz="2900" kern="1200" dirty="0" smtClean="0">
              <a:solidFill>
                <a:srgbClr val="FF0000"/>
              </a:solidFill>
            </a:rPr>
            <a:t>）</a:t>
          </a:r>
          <a:endParaRPr lang="zh-TW" altLang="en-US" sz="2900" kern="1200" dirty="0">
            <a:solidFill>
              <a:srgbClr val="FF0000"/>
            </a:solidFill>
          </a:endParaRPr>
        </a:p>
      </dsp:txBody>
      <dsp:txXfrm>
        <a:off x="461240" y="2357120"/>
        <a:ext cx="2930884" cy="170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5" tIns="47427" rIns="94855" bIns="47427" numCol="1" anchor="t" anchorCtr="0" compatLnSpc="1">
            <a:prstTxWarp prst="textNoShape">
              <a:avLst/>
            </a:prstTxWarp>
          </a:bodyPr>
          <a:lstStyle>
            <a:lvl1pPr defTabSz="949325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5" tIns="47427" rIns="94855" bIns="47427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5" tIns="47427" rIns="94855" bIns="47427" numCol="1" anchor="b" anchorCtr="0" compatLnSpc="1">
            <a:prstTxWarp prst="textNoShape">
              <a:avLst/>
            </a:prstTxWarp>
          </a:bodyPr>
          <a:lstStyle>
            <a:lvl1pPr defTabSz="949325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74188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5" tIns="47427" rIns="94855" bIns="47427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300"/>
            </a:lvl1pPr>
          </a:lstStyle>
          <a:p>
            <a:fld id="{92013CD9-B540-4E7D-BBA0-8DFB9BED130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1495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5" tIns="47427" rIns="94855" bIns="47427" numCol="1" anchor="t" anchorCtr="0" compatLnSpc="1">
            <a:prstTxWarp prst="textNoShape">
              <a:avLst/>
            </a:prstTxWarp>
          </a:bodyPr>
          <a:lstStyle>
            <a:lvl1pPr defTabSz="949325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5" tIns="47427" rIns="94855" bIns="47427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9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712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5" tIns="47427" rIns="94855" bIns="47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5" tIns="47427" rIns="94855" bIns="47427" numCol="1" anchor="b" anchorCtr="0" compatLnSpc="1">
            <a:prstTxWarp prst="textNoShape">
              <a:avLst/>
            </a:prstTxWarp>
          </a:bodyPr>
          <a:lstStyle>
            <a:lvl1pPr defTabSz="949325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5775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5" tIns="47427" rIns="94855" bIns="47427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300"/>
            </a:lvl1pPr>
          </a:lstStyle>
          <a:p>
            <a:fld id="{BFD8E2B1-BFD7-4723-89C0-75856F5C81D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338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2ED3E5F-2724-4E74-84BF-9272D27E1450}" type="slidenum">
              <a:rPr lang="en-US" altLang="zh-TW" sz="1300"/>
              <a:pPr>
                <a:spcBef>
                  <a:spcPct val="0"/>
                </a:spcBef>
              </a:pPr>
              <a:t>1</a:t>
            </a:fld>
            <a:endParaRPr lang="en-US" altLang="zh-TW" sz="13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839780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4A90FD3-8973-4159-BCA9-DE19BF107D3A}" type="slidenum">
              <a:rPr lang="en-US" altLang="zh-TW" sz="1300"/>
              <a:pPr>
                <a:spcBef>
                  <a:spcPct val="0"/>
                </a:spcBef>
              </a:pPr>
              <a:t>34</a:t>
            </a:fld>
            <a:endParaRPr lang="en-US" altLang="zh-TW" sz="130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/>
              <a:t>本網站教案取材來自生活經驗與相關新聞內容</a:t>
            </a:r>
          </a:p>
          <a:p>
            <a:pPr eaLnBrk="1" hangingPunct="1"/>
            <a:r>
              <a:rPr lang="zh-TW" altLang="en-US" smtClean="0"/>
              <a:t>本網站教案設計流程：媒體設計（腳本撰寫</a:t>
            </a:r>
            <a:r>
              <a:rPr lang="zh-TW" altLang="en-US" smtClean="0">
                <a:sym typeface="Wingdings" panose="05000000000000000000" pitchFamily="2" charset="2"/>
              </a:rPr>
              <a:t>分鏡媒體製成</a:t>
            </a:r>
            <a:r>
              <a:rPr lang="zh-TW" altLang="en-US" smtClean="0"/>
              <a:t>）</a:t>
            </a:r>
            <a:r>
              <a:rPr lang="zh-TW" altLang="en-US" smtClean="0">
                <a:sym typeface="Wingdings" panose="05000000000000000000" pitchFamily="2" charset="2"/>
              </a:rPr>
              <a:t>教案撰寫實地教學修改並上傳至網站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73293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4A90FD3-8973-4159-BCA9-DE19BF107D3A}" type="slidenum">
              <a:rPr lang="en-US" altLang="zh-TW" sz="1300"/>
              <a:pPr>
                <a:spcBef>
                  <a:spcPct val="0"/>
                </a:spcBef>
              </a:pPr>
              <a:t>35</a:t>
            </a:fld>
            <a:endParaRPr lang="en-US" altLang="zh-TW" sz="130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/>
              <a:t>本網站教案取材來自生活經驗與相關新聞內容</a:t>
            </a:r>
          </a:p>
          <a:p>
            <a:pPr eaLnBrk="1" hangingPunct="1"/>
            <a:r>
              <a:rPr lang="zh-TW" altLang="en-US" smtClean="0"/>
              <a:t>本網站教案設計流程：媒體設計（腳本撰寫</a:t>
            </a:r>
            <a:r>
              <a:rPr lang="zh-TW" altLang="en-US" smtClean="0">
                <a:sym typeface="Wingdings" panose="05000000000000000000" pitchFamily="2" charset="2"/>
              </a:rPr>
              <a:t>分鏡媒體製成</a:t>
            </a:r>
            <a:r>
              <a:rPr lang="zh-TW" altLang="en-US" smtClean="0"/>
              <a:t>）</a:t>
            </a:r>
            <a:r>
              <a:rPr lang="zh-TW" altLang="en-US" smtClean="0">
                <a:sym typeface="Wingdings" panose="05000000000000000000" pitchFamily="2" charset="2"/>
              </a:rPr>
              <a:t>教案撰寫實地教學修改並上傳至網站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844520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788061C-4C69-4DCC-AA1D-F26F5545C6C5}" type="slidenum">
              <a:rPr lang="zh-TW" altLang="en-US"/>
              <a:pPr>
                <a:spcBef>
                  <a:spcPct val="0"/>
                </a:spcBef>
              </a:pPr>
              <a:t>36</a:t>
            </a:fld>
            <a:endParaRPr lang="en-US" altLang="zh-TW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08743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1C21F5D-674C-4018-ADCE-82882C35741B}" type="slidenum">
              <a:rPr lang="zh-TW" altLang="en-US"/>
              <a:pPr>
                <a:spcBef>
                  <a:spcPct val="0"/>
                </a:spcBef>
              </a:pPr>
              <a:t>37</a:t>
            </a:fld>
            <a:endParaRPr lang="en-US" altLang="zh-TW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158671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D0FFC15-A275-4437-BC96-93005849B370}" type="slidenum">
              <a:rPr lang="zh-TW" altLang="en-US"/>
              <a:pPr>
                <a:spcBef>
                  <a:spcPct val="0"/>
                </a:spcBef>
              </a:pPr>
              <a:t>38</a:t>
            </a:fld>
            <a:endParaRPr lang="en-US" altLang="zh-TW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417723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97D3407-47AF-4815-9DD7-F6BBBE9C9C65}" type="slidenum">
              <a:rPr lang="zh-TW" altLang="en-US"/>
              <a:pPr>
                <a:spcBef>
                  <a:spcPct val="0"/>
                </a:spcBef>
              </a:pPr>
              <a:t>39</a:t>
            </a:fld>
            <a:endParaRPr lang="en-US" altLang="zh-TW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122609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CB2F5E2-9F75-4FA3-B7FD-EB332C684E85}" type="slidenum">
              <a:rPr lang="zh-TW" altLang="en-US"/>
              <a:pPr>
                <a:spcBef>
                  <a:spcPct val="0"/>
                </a:spcBef>
              </a:pPr>
              <a:t>40</a:t>
            </a:fld>
            <a:endParaRPr lang="en-US" altLang="zh-TW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96557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0448AFD-DAC2-4DDB-B937-715E11A8454A}" type="slidenum">
              <a:rPr lang="zh-TW" altLang="en-US"/>
              <a:pPr>
                <a:spcBef>
                  <a:spcPct val="0"/>
                </a:spcBef>
              </a:pPr>
              <a:t>41</a:t>
            </a:fld>
            <a:endParaRPr lang="en-US" altLang="zh-TW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84436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C654DDE-0F22-46CD-8590-467BAEE570CD}" type="slidenum">
              <a:rPr lang="en-US" altLang="zh-TW" sz="1300"/>
              <a:pPr>
                <a:spcBef>
                  <a:spcPct val="0"/>
                </a:spcBef>
              </a:pPr>
              <a:t>42</a:t>
            </a:fld>
            <a:endParaRPr lang="en-US" altLang="zh-TW" sz="130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/>
              <a:t>本網站教案取材來自生活經驗與相關新聞內容</a:t>
            </a:r>
          </a:p>
          <a:p>
            <a:pPr eaLnBrk="1" hangingPunct="1"/>
            <a:r>
              <a:rPr lang="zh-TW" altLang="en-US" smtClean="0"/>
              <a:t>本網站教案設計流程：媒體設計（腳本撰寫</a:t>
            </a:r>
            <a:r>
              <a:rPr lang="zh-TW" altLang="en-US" smtClean="0">
                <a:sym typeface="Wingdings" panose="05000000000000000000" pitchFamily="2" charset="2"/>
              </a:rPr>
              <a:t>分鏡媒體製成</a:t>
            </a:r>
            <a:r>
              <a:rPr lang="zh-TW" altLang="en-US" smtClean="0"/>
              <a:t>）</a:t>
            </a:r>
            <a:r>
              <a:rPr lang="zh-TW" altLang="en-US" smtClean="0">
                <a:sym typeface="Wingdings" panose="05000000000000000000" pitchFamily="2" charset="2"/>
              </a:rPr>
              <a:t>教案撰寫實地教學修改並上傳至網站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7808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F265D65-6DD9-4688-B127-04DAAC0BF7D4}" type="slidenum">
              <a:rPr lang="zh-TW" altLang="en-US"/>
              <a:pPr>
                <a:spcBef>
                  <a:spcPct val="0"/>
                </a:spcBef>
              </a:pPr>
              <a:t>6</a:t>
            </a:fld>
            <a:endParaRPr lang="en-US" altLang="zh-TW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87846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0479395-018C-4771-B549-272C39543F97}" type="slidenum">
              <a:rPr lang="zh-TW" altLang="en-US"/>
              <a:pPr>
                <a:spcBef>
                  <a:spcPct val="0"/>
                </a:spcBef>
              </a:pPr>
              <a:t>11</a:t>
            </a:fld>
            <a:endParaRPr lang="en-US" altLang="zh-TW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80678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4AB8370-CCB7-43F3-9A9E-E879E6CF105C}" type="slidenum">
              <a:rPr lang="zh-TW" altLang="en-US"/>
              <a:pPr>
                <a:spcBef>
                  <a:spcPct val="0"/>
                </a:spcBef>
              </a:pPr>
              <a:t>12</a:t>
            </a:fld>
            <a:endParaRPr lang="en-US" altLang="zh-TW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894966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C9ED3B3-EEDB-4A73-BF1C-6B93790181C5}" type="slidenum">
              <a:rPr lang="en-US" altLang="zh-TW" sz="1300"/>
              <a:pPr>
                <a:spcBef>
                  <a:spcPct val="0"/>
                </a:spcBef>
              </a:pPr>
              <a:t>13</a:t>
            </a:fld>
            <a:endParaRPr lang="en-US" altLang="zh-TW" sz="13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/>
              <a:t>本網站教案取材來自生活經驗與相關新聞內容</a:t>
            </a:r>
          </a:p>
          <a:p>
            <a:pPr eaLnBrk="1" hangingPunct="1"/>
            <a:r>
              <a:rPr lang="zh-TW" altLang="en-US" smtClean="0"/>
              <a:t>本網站教案設計流程：媒體設計（腳本撰寫</a:t>
            </a:r>
            <a:r>
              <a:rPr lang="zh-TW" altLang="en-US" smtClean="0">
                <a:sym typeface="Wingdings" panose="05000000000000000000" pitchFamily="2" charset="2"/>
              </a:rPr>
              <a:t>分鏡媒體製成</a:t>
            </a:r>
            <a:r>
              <a:rPr lang="zh-TW" altLang="en-US" smtClean="0"/>
              <a:t>）</a:t>
            </a:r>
            <a:r>
              <a:rPr lang="zh-TW" altLang="en-US" smtClean="0">
                <a:sym typeface="Wingdings" panose="05000000000000000000" pitchFamily="2" charset="2"/>
              </a:rPr>
              <a:t>教案撰寫實地教學修改並上傳至網站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710793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647AB34-7BDB-46BC-96CB-E7EC182916B0}" type="slidenum">
              <a:rPr lang="en-US" altLang="zh-TW" sz="1300"/>
              <a:pPr>
                <a:spcBef>
                  <a:spcPct val="0"/>
                </a:spcBef>
              </a:pPr>
              <a:t>14</a:t>
            </a:fld>
            <a:endParaRPr lang="en-US" altLang="zh-TW" sz="13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/>
              <a:t>本網站教案取材來自生活經驗與相關新聞內容</a:t>
            </a:r>
          </a:p>
          <a:p>
            <a:pPr eaLnBrk="1" hangingPunct="1"/>
            <a:r>
              <a:rPr lang="zh-TW" altLang="en-US" smtClean="0"/>
              <a:t>本網站教案設計流程：媒體設計（腳本撰寫</a:t>
            </a:r>
            <a:r>
              <a:rPr lang="zh-TW" altLang="en-US" smtClean="0">
                <a:sym typeface="Wingdings" panose="05000000000000000000" pitchFamily="2" charset="2"/>
              </a:rPr>
              <a:t>分鏡媒體製成</a:t>
            </a:r>
            <a:r>
              <a:rPr lang="zh-TW" altLang="en-US" smtClean="0"/>
              <a:t>）</a:t>
            </a:r>
            <a:r>
              <a:rPr lang="zh-TW" altLang="en-US" smtClean="0">
                <a:sym typeface="Wingdings" panose="05000000000000000000" pitchFamily="2" charset="2"/>
              </a:rPr>
              <a:t>教案撰寫實地教學修改並上傳至網站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809111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D404464-8A11-433D-8CA1-E962421287FA}" type="slidenum">
              <a:rPr lang="en-US" altLang="zh-TW" sz="1300"/>
              <a:pPr>
                <a:spcBef>
                  <a:spcPct val="0"/>
                </a:spcBef>
              </a:pPr>
              <a:t>15</a:t>
            </a:fld>
            <a:endParaRPr lang="en-US" altLang="zh-TW" sz="130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/>
              <a:t>本網站教案取材來自生活經驗與相關新聞內容</a:t>
            </a:r>
          </a:p>
          <a:p>
            <a:pPr eaLnBrk="1" hangingPunct="1"/>
            <a:r>
              <a:rPr lang="zh-TW" altLang="en-US" smtClean="0"/>
              <a:t>本網站教案設計流程：媒體設計（腳本撰寫</a:t>
            </a:r>
            <a:r>
              <a:rPr lang="zh-TW" altLang="en-US" smtClean="0">
                <a:sym typeface="Wingdings" panose="05000000000000000000" pitchFamily="2" charset="2"/>
              </a:rPr>
              <a:t>分鏡媒體製成</a:t>
            </a:r>
            <a:r>
              <a:rPr lang="zh-TW" altLang="en-US" smtClean="0"/>
              <a:t>）</a:t>
            </a:r>
            <a:r>
              <a:rPr lang="zh-TW" altLang="en-US" smtClean="0">
                <a:sym typeface="Wingdings" panose="05000000000000000000" pitchFamily="2" charset="2"/>
              </a:rPr>
              <a:t>教案撰寫實地教學修改並上傳至網站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68995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360A4B7-E5F3-40B2-BC48-6B452EDF7012}" type="slidenum">
              <a:rPr lang="zh-TW" altLang="en-US"/>
              <a:pPr>
                <a:spcBef>
                  <a:spcPct val="0"/>
                </a:spcBef>
              </a:pPr>
              <a:t>32</a:t>
            </a:fld>
            <a:endParaRPr lang="en-US" altLang="zh-TW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331535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B682CF0-F3EB-485F-85E7-4068DB609DBD}" type="slidenum">
              <a:rPr lang="zh-TW" altLang="en-US"/>
              <a:pPr>
                <a:spcBef>
                  <a:spcPct val="0"/>
                </a:spcBef>
              </a:pPr>
              <a:t>33</a:t>
            </a:fld>
            <a:endParaRPr lang="en-US" altLang="zh-TW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3950" cy="3700463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0441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41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254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908050"/>
            <a:ext cx="2058988" cy="55451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29325" cy="55451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380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7921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8229600" cy="22272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8313" y="4224338"/>
            <a:ext cx="8229600" cy="2228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707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標題，兩項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7921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8313" y="1844675"/>
            <a:ext cx="4038600" cy="22272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844675"/>
            <a:ext cx="4038600" cy="22272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468313" y="4224338"/>
            <a:ext cx="8229600" cy="2228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474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7921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038600" cy="46085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59313" y="1844675"/>
            <a:ext cx="4038600" cy="46085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10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83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9131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0386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844675"/>
            <a:ext cx="40386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2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260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182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16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0343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739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0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2296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28" name="Picture 7" descr="母片底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125"/>
            <a:ext cx="91773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395288" y="1773238"/>
            <a:ext cx="8353425" cy="4679950"/>
          </a:xfrm>
          <a:prstGeom prst="rect">
            <a:avLst/>
          </a:prstGeom>
          <a:noFill/>
          <a:ln w="9525" cap="rnd">
            <a:solidFill>
              <a:srgbClr val="808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pic>
        <p:nvPicPr>
          <p:cNvPr id="1030" name="Picture 9" descr="Screenshot - 2006_7_19 , 下午 10_08_57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5580063" y="6524625"/>
            <a:ext cx="32400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smtClean="0">
                <a:solidFill>
                  <a:srgbClr val="8EC000"/>
                </a:solidFill>
                <a:latin typeface="Verdana" pitchFamily="34" charset="0"/>
              </a:rPr>
              <a:t>ppt made by C. Chou, H. C.Wu, C. H. Tsai, 20080923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health.org.tw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989888" cy="230505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5200" dirty="0" smtClean="0">
                <a:solidFill>
                  <a:schemeClr val="tx1"/>
                </a:solidFill>
              </a:rPr>
              <a:t>請登入線實</a:t>
            </a:r>
            <a:r>
              <a:rPr lang="en-US" altLang="zh-TW" sz="5200" dirty="0" smtClean="0">
                <a:solidFill>
                  <a:schemeClr val="tx1"/>
                </a:solidFill>
              </a:rPr>
              <a:t/>
            </a:r>
            <a:br>
              <a:rPr lang="en-US" altLang="zh-TW" sz="5200" dirty="0" smtClean="0">
                <a:solidFill>
                  <a:schemeClr val="tx1"/>
                </a:solidFill>
              </a:rPr>
            </a:br>
            <a:r>
              <a:rPr lang="en-US" altLang="zh-TW" sz="5200" dirty="0" smtClean="0">
                <a:solidFill>
                  <a:schemeClr val="tx1"/>
                </a:solidFill>
              </a:rPr>
              <a:t>-</a:t>
            </a:r>
            <a:r>
              <a:rPr lang="zh-TW" altLang="en-US" sz="5200" dirty="0">
                <a:solidFill>
                  <a:schemeClr val="tx1"/>
                </a:solidFill>
              </a:rPr>
              <a:t>中小學網路成癮現象探究</a:t>
            </a:r>
            <a:r>
              <a:rPr lang="en-US" altLang="zh-TW" sz="5200" dirty="0" smtClean="0">
                <a:solidFill>
                  <a:schemeClr val="tx1"/>
                </a:solidFill>
              </a:rPr>
              <a:t>-</a:t>
            </a:r>
            <a:endParaRPr lang="zh-TW" altLang="en-US" sz="5200" dirty="0" smtClean="0">
              <a:solidFill>
                <a:schemeClr val="tx1"/>
              </a:solidFill>
            </a:endParaRPr>
          </a:p>
        </p:txBody>
      </p:sp>
      <p:pic>
        <p:nvPicPr>
          <p:cNvPr id="31748" name="圖片 4" descr="•姓名標示─非商業性─相同方式分享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6000750"/>
            <a:ext cx="13223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8632" t="42672" r="69909" b="34215"/>
          <a:stretch/>
        </p:blipFill>
        <p:spPr>
          <a:xfrm>
            <a:off x="2843808" y="4005064"/>
            <a:ext cx="3803129" cy="23042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實際的網路使用調查</a:t>
            </a:r>
            <a:r>
              <a:rPr lang="en-US" altLang="zh-TW" dirty="0" smtClean="0"/>
              <a:t>(4/4)</a:t>
            </a:r>
            <a:endParaRPr lang="zh-TW" altLang="en-US" dirty="0"/>
          </a:p>
        </p:txBody>
      </p:sp>
      <p:pic>
        <p:nvPicPr>
          <p:cNvPr id="234500" name="Picture 4" descr="https://fbcdn-sphotos-b-a.akamaihd.net/hphotos-ak-xlp1/v/t1.0-9/12096457_428099997397905_2321176967567850860_n.png?oh=6fac9fd2fbadd89803f04c44ee19ed62&amp;oe=56D32F7A&amp;__gda__=1456120936_9ad6b4092e14b5b3851cf3e231d30d9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40"/>
          <a:stretch/>
        </p:blipFill>
        <p:spPr bwMode="auto">
          <a:xfrm>
            <a:off x="1347108" y="1772816"/>
            <a:ext cx="574517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043608" y="6145559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400" dirty="0" smtClean="0">
                <a:latin typeface="+mj-lt"/>
                <a:ea typeface="+mj-ea"/>
              </a:rPr>
              <a:t>教育部委託</a:t>
            </a:r>
            <a:r>
              <a:rPr lang="zh-TW" altLang="en-US" sz="1400" dirty="0">
                <a:latin typeface="+mj-lt"/>
                <a:ea typeface="+mj-ea"/>
              </a:rPr>
              <a:t>國立成功大學與亞洲大學共同執行「學生網路使用情形調查與分析計畫</a:t>
            </a:r>
            <a:r>
              <a:rPr lang="zh-TW" altLang="en-US" sz="1400" dirty="0" smtClean="0">
                <a:latin typeface="+mj-lt"/>
                <a:ea typeface="+mj-ea"/>
              </a:rPr>
              <a:t>」</a:t>
            </a:r>
            <a:r>
              <a:rPr lang="en-US" altLang="zh-TW" sz="1400" dirty="0" smtClean="0">
                <a:latin typeface="+mj-lt"/>
                <a:ea typeface="+mj-ea"/>
              </a:rPr>
              <a:t>(2015.09.17)</a:t>
            </a:r>
            <a:endParaRPr lang="zh-TW" altLang="en-US" sz="1400" dirty="0">
              <a:solidFill>
                <a:srgbClr val="000000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666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990600"/>
            <a:ext cx="8964613" cy="8382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網路世代有什麼特質</a:t>
            </a:r>
            <a:r>
              <a:rPr lang="zh-TW" altLang="en-US" dirty="0" smtClean="0">
                <a:cs typeface="Times New Roman" pitchFamily="18" charset="0"/>
              </a:rPr>
              <a:t>（</a:t>
            </a:r>
            <a:r>
              <a:rPr lang="en-US" altLang="zh-TW" dirty="0" smtClean="0">
                <a:cs typeface="Times New Roman" pitchFamily="18" charset="0"/>
              </a:rPr>
              <a:t>1/2</a:t>
            </a:r>
            <a:r>
              <a:rPr lang="zh-TW" altLang="en-US" dirty="0">
                <a:cs typeface="Times New Roman" pitchFamily="18" charset="0"/>
              </a:rPr>
              <a:t>）</a:t>
            </a:r>
            <a:r>
              <a:rPr lang="zh-TW" altLang="en-US" dirty="0" smtClean="0"/>
              <a:t>？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496300" cy="41036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2800" smtClean="0"/>
              <a:t>喜好閱讀視覺圖像</a:t>
            </a:r>
            <a:endParaRPr lang="en-US" altLang="zh-TW" sz="280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smtClean="0"/>
              <a:t>注意力分配短暫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smtClean="0"/>
              <a:t>多工進行：在同一（網路）時間中多重工作並行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smtClean="0"/>
              <a:t>快速回應：對複雜、困難的事物，只求快速答案，不喜歡冗長的思考、等待過程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990600"/>
            <a:ext cx="8964613" cy="8382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網路世代有什麼特質</a:t>
            </a:r>
            <a:r>
              <a:rPr lang="zh-TW" altLang="en-US" dirty="0">
                <a:cs typeface="Times New Roman" pitchFamily="18" charset="0"/>
              </a:rPr>
              <a:t>（</a:t>
            </a:r>
            <a:r>
              <a:rPr lang="en-US" altLang="zh-TW" dirty="0">
                <a:cs typeface="Times New Roman" pitchFamily="18" charset="0"/>
              </a:rPr>
              <a:t>2/2</a:t>
            </a:r>
            <a:r>
              <a:rPr lang="zh-TW" altLang="en-US" dirty="0">
                <a:cs typeface="Times New Roman" pitchFamily="18" charset="0"/>
              </a:rPr>
              <a:t>）</a:t>
            </a:r>
            <a:r>
              <a:rPr lang="zh-TW" altLang="en-US" dirty="0" smtClean="0"/>
              <a:t>？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604250" cy="48688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TW" altLang="en-US" sz="2800" dirty="0"/>
              <a:t>視網路為工具與玩具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TW" altLang="en-US" sz="2800" dirty="0"/>
              <a:t>在虛擬與現實中穿梭，有時會混淆不清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TW" altLang="en-US" sz="2800" dirty="0"/>
              <a:t>對訊息的概念改變</a:t>
            </a:r>
            <a:r>
              <a:rPr lang="en-US" altLang="zh-TW" sz="2800" dirty="0"/>
              <a:t>—</a:t>
            </a:r>
            <a:r>
              <a:rPr lang="zh-TW" altLang="en-US" sz="2800" dirty="0"/>
              <a:t>來源、搜尋、驗證、使用</a:t>
            </a:r>
            <a:r>
              <a:rPr lang="en-US" altLang="zh-TW" sz="2800" dirty="0"/>
              <a:t>…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TW" altLang="en-US" sz="2800" dirty="0"/>
              <a:t>日常生活活動方式的改變</a:t>
            </a:r>
            <a:r>
              <a:rPr lang="en-US" altLang="zh-TW" sz="2800" dirty="0"/>
              <a:t>—</a:t>
            </a:r>
            <a:r>
              <a:rPr lang="zh-TW" altLang="en-US" sz="2800" dirty="0"/>
              <a:t>購物、溝通</a:t>
            </a:r>
            <a:r>
              <a:rPr lang="en-US" altLang="zh-TW" sz="2800" dirty="0"/>
              <a:t>…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TW" altLang="en-US" sz="2800" dirty="0"/>
              <a:t>人際關係的改變</a:t>
            </a:r>
            <a:r>
              <a:rPr lang="en-US" altLang="zh-TW" sz="2800" dirty="0"/>
              <a:t>—</a:t>
            </a:r>
            <a:r>
              <a:rPr lang="zh-TW" altLang="en-US" sz="2800" dirty="0"/>
              <a:t>虛擬社會的倫理議題</a:t>
            </a:r>
          </a:p>
          <a:p>
            <a:pPr marL="542925" indent="-542925" eaLnBrk="1" hangingPunct="1">
              <a:lnSpc>
                <a:spcPct val="80000"/>
              </a:lnSpc>
              <a:spcBef>
                <a:spcPct val="15000"/>
              </a:spcBef>
              <a:buFontTx/>
              <a:buNone/>
              <a:defRPr/>
            </a:pPr>
            <a:endParaRPr lang="zh-TW" altLang="en-US" sz="2800" dirty="0" smtClean="0"/>
          </a:p>
          <a:p>
            <a:pPr marL="542925" indent="-542925" eaLnBrk="1" hangingPunct="1">
              <a:lnSpc>
                <a:spcPct val="80000"/>
              </a:lnSpc>
              <a:spcBef>
                <a:spcPct val="15000"/>
              </a:spcBef>
              <a:buFontTx/>
              <a:buNone/>
              <a:defRPr/>
            </a:pPr>
            <a:endParaRPr lang="zh-TW" altLang="en-US" dirty="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網路成癮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8229600" cy="45132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利用</a:t>
            </a:r>
            <a:r>
              <a:rPr lang="en-US" altLang="zh-TW" dirty="0" smtClean="0"/>
              <a:t>(use)</a:t>
            </a:r>
            <a:r>
              <a:rPr lang="zh-TW" altLang="en-US" dirty="0" smtClean="0"/>
              <a:t>網路</a:t>
            </a:r>
            <a:r>
              <a:rPr lang="en-US" altLang="zh-TW" dirty="0" smtClean="0">
                <a:sym typeface="Wingdings" panose="05000000000000000000" pitchFamily="2" charset="2"/>
              </a:rPr>
              <a:t/>
            </a:r>
            <a:br>
              <a:rPr lang="en-US" altLang="zh-TW" dirty="0" smtClean="0">
                <a:sym typeface="Wingdings" panose="05000000000000000000" pitchFamily="2" charset="2"/>
              </a:rPr>
            </a:br>
            <a:r>
              <a:rPr lang="zh-TW" altLang="en-US" dirty="0" smtClean="0"/>
              <a:t>過度使用</a:t>
            </a:r>
            <a:r>
              <a:rPr lang="en-US" altLang="zh-TW" dirty="0" smtClean="0"/>
              <a:t>(abuse )</a:t>
            </a:r>
            <a:r>
              <a:rPr lang="en-US" altLang="zh-TW" dirty="0" smtClean="0">
                <a:sym typeface="Wingdings" panose="05000000000000000000" pitchFamily="2" charset="2"/>
              </a:rPr>
              <a:t/>
            </a:r>
            <a:br>
              <a:rPr lang="en-US" altLang="zh-TW" dirty="0" smtClean="0">
                <a:sym typeface="Wingdings" panose="05000000000000000000" pitchFamily="2" charset="2"/>
              </a:rPr>
            </a:br>
            <a:r>
              <a:rPr lang="zh-TW" altLang="en-US" dirty="0" smtClean="0"/>
              <a:t>成癮</a:t>
            </a:r>
            <a:r>
              <a:rPr lang="en-US" altLang="zh-TW" dirty="0" smtClean="0"/>
              <a:t>(addiction)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網路成</a:t>
            </a:r>
            <a:r>
              <a:rPr lang="zh-TW" altLang="en-US" dirty="0"/>
              <a:t>癮</a:t>
            </a:r>
            <a:r>
              <a:rPr lang="zh-TW" altLang="en-US" dirty="0" smtClean="0"/>
              <a:t>的</a:t>
            </a:r>
            <a:r>
              <a:rPr lang="zh-TW" altLang="en-US" dirty="0" smtClean="0"/>
              <a:t>原因：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chemeClr val="accent2"/>
                </a:solidFill>
              </a:rPr>
              <a:t>新奇</a:t>
            </a:r>
            <a:r>
              <a:rPr lang="zh-TW" altLang="en-US" dirty="0">
                <a:solidFill>
                  <a:schemeClr val="accent2"/>
                </a:solidFill>
              </a:rPr>
              <a:t>、有趣、好玩</a:t>
            </a:r>
            <a:endParaRPr lang="en-US" altLang="zh-TW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網路沉迷的負面影響：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800" dirty="0" smtClean="0">
                <a:solidFill>
                  <a:schemeClr val="accent2"/>
                </a:solidFill>
              </a:rPr>
              <a:t>真實與虛擬間的混淆、時間與金錢的花費、</a:t>
            </a:r>
            <a:r>
              <a:rPr lang="en-US" altLang="zh-TW" sz="2800" dirty="0" smtClean="0">
                <a:solidFill>
                  <a:schemeClr val="accent2"/>
                </a:solidFill>
              </a:rPr>
              <a:t/>
            </a:r>
            <a:br>
              <a:rPr lang="en-US" altLang="zh-TW" sz="2800" dirty="0" smtClean="0">
                <a:solidFill>
                  <a:schemeClr val="accent2"/>
                </a:solidFill>
              </a:rPr>
            </a:br>
            <a:r>
              <a:rPr lang="zh-TW" altLang="en-US" sz="2800" dirty="0" smtClean="0">
                <a:solidFill>
                  <a:schemeClr val="accent2"/>
                </a:solidFill>
              </a:rPr>
              <a:t>身體的不適</a:t>
            </a:r>
            <a:endParaRPr lang="en-US" altLang="zh-TW" sz="2800" dirty="0" smtClean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2800" dirty="0" smtClean="0">
              <a:solidFill>
                <a:schemeClr val="accent2"/>
              </a:solidFill>
            </a:endParaRPr>
          </a:p>
        </p:txBody>
      </p:sp>
      <p:pic>
        <p:nvPicPr>
          <p:cNvPr id="9318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t="31023" r="41327" b="23972"/>
          <a:stretch>
            <a:fillRect/>
          </a:stretch>
        </p:blipFill>
        <p:spPr bwMode="auto">
          <a:xfrm>
            <a:off x="5035550" y="2060575"/>
            <a:ext cx="36512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網路</a:t>
            </a:r>
            <a:r>
              <a:rPr lang="zh-TW" altLang="en-US" dirty="0" smtClean="0"/>
              <a:t>成癮</a:t>
            </a:r>
            <a:endParaRPr lang="zh-TW" altLang="en-US" dirty="0" smtClean="0">
              <a:solidFill>
                <a:srgbClr val="FF000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323850" y="1844675"/>
            <a:ext cx="8640763" cy="4513263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zh-TW" altLang="en-US" dirty="0" smtClean="0"/>
              <a:t>會說話的魔鏡</a:t>
            </a:r>
            <a:endParaRPr lang="en-US" altLang="zh-TW" dirty="0" smtClean="0"/>
          </a:p>
          <a:p>
            <a:pPr marL="400050" lvl="1" indent="0">
              <a:buFontTx/>
              <a:buNone/>
              <a:defRPr/>
            </a:pPr>
            <a:r>
              <a:rPr lang="en-US" altLang="zh-TW" dirty="0" smtClean="0"/>
              <a:t>(</a:t>
            </a:r>
            <a:r>
              <a:rPr lang="zh-TW" altLang="en-US" dirty="0"/>
              <a:t>網路幾乎是滑世代「生活」的全部</a:t>
            </a:r>
            <a:r>
              <a:rPr lang="en-US" altLang="zh-TW" dirty="0" smtClean="0"/>
              <a:t>)</a:t>
            </a:r>
          </a:p>
          <a:p>
            <a:pPr marL="914400" lvl="1" indent="-514350"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dirty="0" smtClean="0"/>
              <a:t>小孩</a:t>
            </a:r>
            <a:r>
              <a:rPr lang="zh-TW" altLang="en-US" dirty="0"/>
              <a:t>首次接觸行動裝置的年紀比你想像的還</a:t>
            </a:r>
            <a:r>
              <a:rPr lang="zh-TW" altLang="en-US" dirty="0" smtClean="0"/>
              <a:t>早</a:t>
            </a:r>
            <a:endParaRPr lang="en-US" altLang="zh-TW" dirty="0" smtClean="0"/>
          </a:p>
          <a:p>
            <a:pPr marL="914400" lvl="1" indent="-514350">
              <a:buFont typeface="Wingdings" panose="05000000000000000000" pitchFamily="2" charset="2"/>
              <a:buAutoNum type="circleNumWdWhitePlain"/>
              <a:defRPr/>
            </a:pPr>
            <a:r>
              <a:rPr lang="en-US" altLang="zh-TW" dirty="0" smtClean="0"/>
              <a:t>0~1</a:t>
            </a:r>
            <a:r>
              <a:rPr lang="zh-TW" altLang="en-US" dirty="0"/>
              <a:t>歲佔</a:t>
            </a:r>
            <a:r>
              <a:rPr lang="en-US" altLang="zh-TW" dirty="0"/>
              <a:t>10%</a:t>
            </a:r>
            <a:r>
              <a:rPr lang="zh-TW" altLang="en-US" dirty="0"/>
              <a:t>，</a:t>
            </a:r>
            <a:r>
              <a:rPr lang="en-US" altLang="zh-TW" dirty="0"/>
              <a:t>2~4</a:t>
            </a:r>
            <a:r>
              <a:rPr lang="zh-TW" altLang="en-US" dirty="0"/>
              <a:t>歲佔</a:t>
            </a:r>
            <a:r>
              <a:rPr lang="en-US" altLang="zh-TW" dirty="0"/>
              <a:t>39%</a:t>
            </a:r>
            <a:r>
              <a:rPr lang="zh-TW" altLang="en-US" dirty="0"/>
              <a:t>，</a:t>
            </a:r>
            <a:r>
              <a:rPr lang="en-US" altLang="zh-TW" dirty="0"/>
              <a:t>5~8</a:t>
            </a:r>
            <a:r>
              <a:rPr lang="zh-TW" altLang="en-US" dirty="0"/>
              <a:t>歲佔</a:t>
            </a:r>
            <a:r>
              <a:rPr lang="en-US" altLang="zh-TW" dirty="0"/>
              <a:t>52</a:t>
            </a:r>
            <a:r>
              <a:rPr lang="en-US" altLang="zh-TW" dirty="0" smtClean="0"/>
              <a:t>%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/>
          </a:p>
          <a:p>
            <a:pPr marL="914400" lvl="1" indent="-514350"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dirty="0" smtClean="0"/>
              <a:t>青少年</a:t>
            </a:r>
            <a:r>
              <a:rPr lang="zh-TW" altLang="en-US" dirty="0"/>
              <a:t>每月互通簡訊數量高達</a:t>
            </a:r>
            <a:r>
              <a:rPr lang="en-US" altLang="zh-TW" dirty="0"/>
              <a:t>3,339</a:t>
            </a:r>
            <a:r>
              <a:rPr lang="zh-TW" altLang="en-US" dirty="0"/>
              <a:t>則，折合一天大約是</a:t>
            </a:r>
            <a:r>
              <a:rPr lang="en-US" altLang="zh-TW" dirty="0"/>
              <a:t>111</a:t>
            </a:r>
            <a:r>
              <a:rPr lang="zh-TW" altLang="en-US" dirty="0" smtClean="0"/>
              <a:t>則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dirty="0"/>
          </a:p>
          <a:p>
            <a:pPr marL="914400" lvl="1" indent="-514350"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dirty="0" smtClean="0"/>
              <a:t>青少年</a:t>
            </a:r>
            <a:r>
              <a:rPr lang="zh-TW" altLang="en-US" dirty="0"/>
              <a:t>平均一天「打卡」將近</a:t>
            </a:r>
            <a:r>
              <a:rPr lang="en-US" altLang="zh-TW" dirty="0"/>
              <a:t>8</a:t>
            </a:r>
            <a:r>
              <a:rPr lang="zh-TW" altLang="en-US" dirty="0" smtClean="0"/>
              <a:t>小時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dirty="0"/>
          </a:p>
          <a:p>
            <a:pPr marL="914400" lvl="1" indent="-514350"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dirty="0" smtClean="0"/>
              <a:t>近年來</a:t>
            </a:r>
            <a:r>
              <a:rPr lang="zh-TW" altLang="en-US" dirty="0"/>
              <a:t>注意力不足過動症（</a:t>
            </a:r>
            <a:r>
              <a:rPr lang="en-US" altLang="zh-TW" dirty="0"/>
              <a:t>ADHD</a:t>
            </a:r>
            <a:r>
              <a:rPr lang="zh-TW" altLang="en-US" dirty="0"/>
              <a:t>）的發生機率，是過去二、三十年的</a:t>
            </a:r>
            <a:r>
              <a:rPr lang="en-US" altLang="zh-TW" dirty="0"/>
              <a:t>10</a:t>
            </a:r>
            <a:r>
              <a:rPr lang="zh-TW" altLang="en-US" dirty="0" smtClean="0"/>
              <a:t>倍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 smtClean="0"/>
          </a:p>
          <a:p>
            <a:pPr>
              <a:spcBef>
                <a:spcPct val="10000"/>
              </a:spcBef>
              <a:buFontTx/>
              <a:buNone/>
              <a:defRPr/>
            </a:pPr>
            <a:r>
              <a:rPr lang="zh-TW" altLang="en-US" sz="1600" dirty="0" smtClean="0"/>
              <a:t>       </a:t>
            </a:r>
            <a:endParaRPr lang="en-US" sz="4000" dirty="0" smtClean="0"/>
          </a:p>
          <a:p>
            <a:pPr>
              <a:defRPr/>
            </a:pPr>
            <a:endParaRPr lang="en-US" altLang="zh-TW" sz="28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網路</a:t>
            </a:r>
            <a:r>
              <a:rPr lang="zh-TW" altLang="en-US" dirty="0" smtClean="0"/>
              <a:t>成癮的標準</a:t>
            </a:r>
            <a:endParaRPr lang="zh-TW" altLang="en-US" dirty="0" smtClean="0">
              <a:solidFill>
                <a:srgbClr val="FF000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323850" y="1844675"/>
            <a:ext cx="8640763" cy="4513263"/>
          </a:xfrm>
        </p:spPr>
        <p:txBody>
          <a:bodyPr/>
          <a:lstStyle/>
          <a:p>
            <a:pPr>
              <a:spcBef>
                <a:spcPct val="10000"/>
              </a:spcBef>
              <a:buFontTx/>
              <a:buNone/>
            </a:pPr>
            <a:r>
              <a:rPr lang="zh-TW" altLang="en-US" sz="1600" dirty="0" smtClean="0"/>
              <a:t>       </a:t>
            </a:r>
            <a:endParaRPr lang="en-US" altLang="zh-TW" sz="4000" dirty="0" smtClean="0"/>
          </a:p>
          <a:p>
            <a:endParaRPr lang="en-US" altLang="zh-TW" sz="2800" dirty="0" smtClean="0">
              <a:solidFill>
                <a:schemeClr val="accent2"/>
              </a:solidFill>
            </a:endParaRPr>
          </a:p>
        </p:txBody>
      </p:sp>
      <p:pic>
        <p:nvPicPr>
          <p:cNvPr id="9523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0003" r="38992" b="21242"/>
          <a:stretch>
            <a:fillRect/>
          </a:stretch>
        </p:blipFill>
        <p:spPr bwMode="auto">
          <a:xfrm>
            <a:off x="438150" y="1844675"/>
            <a:ext cx="8310563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假成熟的孩子</a:t>
            </a:r>
            <a:endParaRPr lang="zh-TW" alt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百折不撓的力量 </a:t>
            </a:r>
            <a:r>
              <a:rPr lang="en-US" altLang="zh-TW" sz="2800" dirty="0" smtClean="0"/>
              <a:t>vs. </a:t>
            </a:r>
            <a:r>
              <a:rPr lang="zh-TW" altLang="en-US" sz="2800" dirty="0" smtClean="0"/>
              <a:t>挫折復原力不足</a:t>
            </a:r>
            <a:endParaRPr lang="en-US" altLang="zh-TW" sz="28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勇往直前的力量 </a:t>
            </a:r>
            <a:r>
              <a:rPr lang="en-US" altLang="zh-TW" sz="2800" dirty="0" smtClean="0"/>
              <a:t>vs. </a:t>
            </a:r>
            <a:r>
              <a:rPr lang="zh-TW" altLang="en-US" sz="2800" dirty="0" smtClean="0"/>
              <a:t>自我主導能力下降</a:t>
            </a:r>
            <a:endParaRPr lang="en-US" altLang="zh-TW" sz="28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彈性應變環境的能力 </a:t>
            </a:r>
            <a:r>
              <a:rPr lang="en-US" altLang="zh-TW" sz="2800" dirty="0" smtClean="0"/>
              <a:t>vs. </a:t>
            </a:r>
            <a:r>
              <a:rPr lang="zh-TW" altLang="en-US" sz="2800" dirty="0" smtClean="0"/>
              <a:t>自我認同感模糊</a:t>
            </a:r>
            <a:endParaRPr lang="zh-TW" altLang="en-US" sz="2800" dirty="0" smtClean="0"/>
          </a:p>
        </p:txBody>
      </p:sp>
      <p:pic>
        <p:nvPicPr>
          <p:cNvPr id="66565" name="Picture 5" descr="其實是數位在傷害孩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00" y="4293188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爆米花頭腦和注意力缺陷過動症</a:t>
            </a:r>
            <a:r>
              <a:rPr lang="en-US" altLang="zh-TW" dirty="0" smtClean="0"/>
              <a:t>(ADHD)</a:t>
            </a:r>
            <a:endParaRPr lang="zh-TW" alt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視線無法暫離數位機器</a:t>
            </a:r>
            <a:r>
              <a:rPr lang="en-US" altLang="zh-TW" sz="2800" dirty="0" smtClean="0"/>
              <a:t>—</a:t>
            </a:r>
            <a:r>
              <a:rPr lang="zh-TW" altLang="en-US" sz="2800" dirty="0" smtClean="0"/>
              <a:t>爆米花頭腦</a:t>
            </a:r>
            <a:endParaRPr lang="en-US" altLang="zh-TW" sz="28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無力的前額葉導致假成熟的孩子</a:t>
            </a:r>
            <a:endParaRPr lang="en-US" altLang="zh-TW" sz="28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四歲</a:t>
            </a:r>
            <a:r>
              <a:rPr lang="en-US" altLang="zh-TW" sz="2800" dirty="0" smtClean="0"/>
              <a:t>—</a:t>
            </a:r>
            <a:r>
              <a:rPr lang="zh-TW" altLang="en-US" sz="2800" dirty="0" smtClean="0"/>
              <a:t>創意力和思考力被限制</a:t>
            </a:r>
            <a:endParaRPr lang="en-US" altLang="zh-TW" sz="28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七歲</a:t>
            </a:r>
            <a:r>
              <a:rPr lang="en-US" altLang="zh-TW" sz="2800" dirty="0" smtClean="0"/>
              <a:t>—</a:t>
            </a:r>
            <a:r>
              <a:rPr lang="zh-TW" altLang="en-US" sz="2800" dirty="0" smtClean="0"/>
              <a:t>多重任務處理讓專注力退化</a:t>
            </a:r>
            <a:endParaRPr lang="en-US" altLang="zh-TW" sz="28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九歲</a:t>
            </a:r>
            <a:r>
              <a:rPr lang="en-US" altLang="zh-TW" sz="2800" dirty="0" smtClean="0"/>
              <a:t>—</a:t>
            </a:r>
            <a:r>
              <a:rPr lang="zh-TW" altLang="en-US" sz="2800" dirty="0" smtClean="0"/>
              <a:t>扼殺寂靜的閱讀世界</a:t>
            </a:r>
            <a:endParaRPr lang="en-US" altLang="zh-TW" sz="28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青少年時期</a:t>
            </a:r>
            <a:r>
              <a:rPr lang="en-US" altLang="zh-TW" sz="2800" dirty="0" smtClean="0"/>
              <a:t>—</a:t>
            </a:r>
            <a:r>
              <a:rPr lang="zh-TW" altLang="en-US" sz="2800" dirty="0" smtClean="0"/>
              <a:t>記憶策略變得不可能</a:t>
            </a:r>
            <a:endParaRPr lang="en-US" altLang="zh-TW" sz="2800" dirty="0" smtClean="0"/>
          </a:p>
        </p:txBody>
      </p:sp>
      <p:pic>
        <p:nvPicPr>
          <p:cNvPr id="4" name="Picture 5" descr="其實是數位在傷害孩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00" y="4293188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751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孩子喜歡上網的原因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smtClean="0"/>
              <a:t>跳脫真實生活，尋求認同感</a:t>
            </a:r>
            <a:endParaRPr lang="en-US" altLang="zh-TW" sz="280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smtClean="0"/>
              <a:t>轉移現實情境，建立個人世界</a:t>
            </a:r>
            <a:endParaRPr lang="en-US" altLang="zh-TW" sz="280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smtClean="0"/>
              <a:t>不受限制、不受控制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smtClean="0"/>
              <a:t>公平對待、自由發揮</a:t>
            </a:r>
          </a:p>
        </p:txBody>
      </p:sp>
    </p:spTree>
    <p:extLst>
      <p:ext uri="{BB962C8B-B14F-4D97-AF65-F5344CB8AC3E}">
        <p14:creationId xmlns:p14="http://schemas.microsoft.com/office/powerpoint/2010/main" val="1174564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88" y="1000125"/>
            <a:ext cx="8286750" cy="714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 smtClean="0"/>
              <a:t>網路成癮的徵狀</a:t>
            </a:r>
            <a:r>
              <a:rPr lang="en-US" altLang="zh-TW" dirty="0" smtClean="0"/>
              <a:t>(1/4)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25003" t="21335" r="26992" b="28881"/>
          <a:stretch/>
        </p:blipFill>
        <p:spPr>
          <a:xfrm>
            <a:off x="467543" y="1844823"/>
            <a:ext cx="7200000" cy="420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004048" y="5952138"/>
            <a:ext cx="388843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500" dirty="0">
                <a:solidFill>
                  <a:srgbClr val="000000"/>
                </a:solidFill>
                <a:latin typeface="Times New Roman"/>
                <a:ea typeface="標楷體"/>
              </a:rPr>
              <a:t>取自</a:t>
            </a:r>
            <a:r>
              <a:rPr lang="zh-TW" altLang="en-US" sz="1600" dirty="0">
                <a:solidFill>
                  <a:srgbClr val="000000"/>
                </a:solidFill>
                <a:latin typeface="Times New Roman"/>
                <a:ea typeface="標楷體"/>
              </a:rPr>
              <a:t>現實與虛幻：網路沉迷輔導 </a:t>
            </a:r>
            <a:r>
              <a:rPr lang="en-US" altLang="zh-TW" sz="1600" dirty="0">
                <a:solidFill>
                  <a:srgbClr val="000000"/>
                </a:solidFill>
                <a:latin typeface="Times New Roman"/>
                <a:ea typeface="標楷體"/>
              </a:rPr>
              <a:t>‧ </a:t>
            </a:r>
            <a:r>
              <a:rPr lang="zh-TW" altLang="en-US" sz="1600" dirty="0">
                <a:solidFill>
                  <a:srgbClr val="000000"/>
                </a:solidFill>
                <a:latin typeface="Times New Roman"/>
                <a:ea typeface="標楷體"/>
              </a:rPr>
              <a:t>初版</a:t>
            </a:r>
            <a:endParaRPr lang="en-US" altLang="zh-TW" sz="16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lvl="0"/>
            <a:r>
              <a:rPr lang="en-US" altLang="zh-TW" sz="1500" dirty="0">
                <a:solidFill>
                  <a:srgbClr val="000000"/>
                </a:solidFill>
                <a:latin typeface="Times New Roman"/>
                <a:ea typeface="標楷體"/>
              </a:rPr>
              <a:t>http://www.guide.edu.tw/book/book/pdf/08.pdf</a:t>
            </a:r>
            <a:endParaRPr lang="zh-TW" altLang="en-US" sz="15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911885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88" y="1000125"/>
            <a:ext cx="8286750" cy="714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 smtClean="0">
                <a:latin typeface="標楷體" pitchFamily="65" charset="-120"/>
              </a:rPr>
              <a:t>講師簡介</a:t>
            </a:r>
            <a:r>
              <a:rPr lang="en-US" altLang="zh-TW" dirty="0" smtClean="0">
                <a:latin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</a:rPr>
              <a:t>蔡政宏</a:t>
            </a:r>
            <a:endParaRPr lang="zh-TW" altLang="en-US" dirty="0">
              <a:latin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88" y="1857375"/>
            <a:ext cx="8535987" cy="4357688"/>
          </a:xfrm>
          <a:ln>
            <a:solidFill>
              <a:srgbClr val="83561B">
                <a:alpha val="34902"/>
              </a:srgbClr>
            </a:solidFill>
          </a:ln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zh-TW" altLang="en-US" sz="3000" dirty="0" smtClean="0"/>
              <a:t>新竹縣</a:t>
            </a:r>
            <a:r>
              <a:rPr lang="zh-TW" altLang="en-US" sz="3000" dirty="0"/>
              <a:t>候</a:t>
            </a:r>
            <a:r>
              <a:rPr lang="zh-TW" altLang="en-US" sz="3000" dirty="0" smtClean="0"/>
              <a:t>用校</a:t>
            </a:r>
            <a:r>
              <a:rPr lang="zh-TW" altLang="en-US" sz="3000" dirty="0"/>
              <a:t>長</a:t>
            </a:r>
            <a:endParaRPr lang="en-US" altLang="zh-TW" sz="3000" dirty="0"/>
          </a:p>
          <a:p>
            <a:pPr marL="342900" lvl="1" indent="-342900" eaLnBrk="1" hangingPunct="1">
              <a:buFont typeface="Wingdings" pitchFamily="2" charset="2"/>
              <a:buChar char="n"/>
              <a:defRPr/>
            </a:pPr>
            <a:r>
              <a:rPr lang="zh-TW" altLang="en-US" sz="3200" b="1" dirty="0" smtClean="0">
                <a:solidFill>
                  <a:srgbClr val="0070C0"/>
                </a:solidFill>
                <a:cs typeface="+mn-cs"/>
              </a:rPr>
              <a:t>新竹縣教育處體健科借調教師</a:t>
            </a:r>
            <a:endParaRPr lang="en-US" altLang="zh-TW" sz="3200" b="1" dirty="0" smtClean="0">
              <a:solidFill>
                <a:srgbClr val="0070C0"/>
              </a:solidFill>
              <a:cs typeface="+mn-cs"/>
            </a:endParaRPr>
          </a:p>
          <a:p>
            <a:pPr marL="342900" lvl="1" indent="-342900" eaLnBrk="1" hangingPunct="1">
              <a:buFont typeface="Wingdings" pitchFamily="2" charset="2"/>
              <a:buChar char="n"/>
              <a:defRPr/>
            </a:pPr>
            <a:r>
              <a:rPr lang="en-US" altLang="zh-TW" sz="3000" b="1" dirty="0" smtClean="0">
                <a:cs typeface="+mn-cs"/>
              </a:rPr>
              <a:t>95</a:t>
            </a:r>
            <a:r>
              <a:rPr lang="zh-TW" altLang="en-US" sz="3000" b="1" dirty="0">
                <a:cs typeface="+mn-cs"/>
              </a:rPr>
              <a:t>年</a:t>
            </a:r>
            <a:r>
              <a:rPr lang="en-US" altLang="zh-TW" sz="3000" b="1" dirty="0">
                <a:cs typeface="+mn-cs"/>
              </a:rPr>
              <a:t>~</a:t>
            </a:r>
            <a:r>
              <a:rPr lang="en-US" altLang="zh-TW" sz="3000" b="1" dirty="0" smtClean="0">
                <a:cs typeface="+mn-cs"/>
              </a:rPr>
              <a:t>104</a:t>
            </a:r>
            <a:r>
              <a:rPr lang="zh-TW" altLang="en-US" sz="3000" b="1" dirty="0" smtClean="0">
                <a:cs typeface="+mn-cs"/>
              </a:rPr>
              <a:t>年</a:t>
            </a:r>
            <a:r>
              <a:rPr lang="zh-TW" altLang="en-US" sz="3000" b="1" dirty="0">
                <a:cs typeface="+mn-cs"/>
              </a:rPr>
              <a:t>共</a:t>
            </a:r>
            <a:r>
              <a:rPr lang="zh-TW" altLang="en-US" sz="3000" b="1" dirty="0" smtClean="0">
                <a:cs typeface="+mn-cs"/>
              </a:rPr>
              <a:t>分享</a:t>
            </a:r>
            <a:r>
              <a:rPr lang="en-US" altLang="zh-TW" sz="3000" b="1" dirty="0" smtClean="0">
                <a:cs typeface="+mn-cs"/>
              </a:rPr>
              <a:t>90</a:t>
            </a:r>
            <a:r>
              <a:rPr lang="zh-TW" altLang="en-US" sz="3000" b="1" dirty="0" smtClean="0">
                <a:cs typeface="+mn-cs"/>
              </a:rPr>
              <a:t>場次</a:t>
            </a:r>
            <a:r>
              <a:rPr lang="zh-TW" altLang="en-US" sz="3000" b="1" dirty="0" smtClean="0">
                <a:cs typeface="+mn-cs"/>
              </a:rPr>
              <a:t>（</a:t>
            </a:r>
            <a:r>
              <a:rPr lang="en-US" altLang="zh-TW" sz="3000" b="1" dirty="0" smtClean="0">
                <a:cs typeface="+mn-cs"/>
              </a:rPr>
              <a:t>250</a:t>
            </a:r>
            <a:r>
              <a:rPr lang="zh-TW" altLang="en-US" sz="3000" b="1" dirty="0" smtClean="0">
                <a:cs typeface="+mn-cs"/>
              </a:rPr>
              <a:t>小時</a:t>
            </a:r>
            <a:r>
              <a:rPr lang="zh-TW" altLang="en-US" sz="3000" b="1" dirty="0">
                <a:cs typeface="+mn-cs"/>
              </a:rPr>
              <a:t>）</a:t>
            </a:r>
            <a:r>
              <a:rPr lang="zh-TW" altLang="en-US" sz="3000" b="1" dirty="0" smtClean="0">
                <a:cs typeface="+mn-cs"/>
              </a:rPr>
              <a:t>，</a:t>
            </a:r>
            <a:r>
              <a:rPr lang="en-US" altLang="zh-TW" sz="3000" b="1" dirty="0" smtClean="0">
                <a:cs typeface="+mn-cs"/>
              </a:rPr>
              <a:t>8,250</a:t>
            </a:r>
            <a:r>
              <a:rPr lang="zh-TW" altLang="en-US" sz="3000" b="1" dirty="0">
                <a:cs typeface="+mn-cs"/>
              </a:rPr>
              <a:t>人次</a:t>
            </a:r>
            <a:endParaRPr lang="en-US" altLang="zh-TW" sz="3000" b="1" dirty="0">
              <a:cs typeface="+mn-cs"/>
            </a:endParaRPr>
          </a:p>
          <a:p>
            <a:pPr marL="342900" lvl="1" indent="-342900" eaLnBrk="1" hangingPunct="1">
              <a:buFont typeface="Wingdings" pitchFamily="2" charset="2"/>
              <a:buChar char="n"/>
              <a:defRPr/>
            </a:pPr>
            <a:r>
              <a:rPr lang="zh-TW" altLang="en-US" sz="3200" b="1" dirty="0">
                <a:solidFill>
                  <a:srgbClr val="0070C0"/>
                </a:solidFill>
                <a:cs typeface="+mn-cs"/>
              </a:rPr>
              <a:t>曾任新竹</a:t>
            </a:r>
            <a:r>
              <a:rPr lang="zh-TW" altLang="en-US" sz="3200" b="1" dirty="0" smtClean="0">
                <a:solidFill>
                  <a:srgbClr val="0070C0"/>
                </a:solidFill>
                <a:cs typeface="+mn-cs"/>
              </a:rPr>
              <a:t>縣五龍國小教導主任、總務主任</a:t>
            </a:r>
            <a:endParaRPr lang="en-US" altLang="zh-TW" sz="3200" b="1" dirty="0" smtClean="0">
              <a:solidFill>
                <a:srgbClr val="0070C0"/>
              </a:solidFill>
              <a:cs typeface="+mn-cs"/>
            </a:endParaRPr>
          </a:p>
          <a:p>
            <a:pPr marL="342900" lvl="1" indent="-342900" eaLnBrk="1" hangingPunct="1">
              <a:buFont typeface="Wingdings" pitchFamily="2" charset="2"/>
              <a:buChar char="n"/>
              <a:defRPr/>
            </a:pPr>
            <a:r>
              <a:rPr lang="zh-TW" altLang="en-US" sz="3000" b="1" dirty="0" smtClean="0">
                <a:cs typeface="+mn-cs"/>
              </a:rPr>
              <a:t>國立交通大學教育研究所數位學習組博士班</a:t>
            </a:r>
            <a:endParaRPr lang="en-US" altLang="zh-TW" sz="3000" b="1" dirty="0" smtClean="0">
              <a:cs typeface="+mn-cs"/>
            </a:endParaRPr>
          </a:p>
          <a:p>
            <a:pPr marL="342900" lvl="1" indent="-342900" eaLnBrk="1" hangingPunct="1">
              <a:buFont typeface="Wingdings" pitchFamily="2" charset="2"/>
              <a:buChar char="n"/>
              <a:defRPr/>
            </a:pPr>
            <a:r>
              <a:rPr lang="zh-TW" altLang="en-US" sz="3200" b="1" dirty="0" smtClean="0">
                <a:solidFill>
                  <a:srgbClr val="0070C0"/>
                </a:solidFill>
                <a:cs typeface="+mn-cs"/>
              </a:rPr>
              <a:t>教育部</a:t>
            </a:r>
            <a:r>
              <a:rPr lang="en-US" altLang="zh-TW" sz="3200" b="1" dirty="0">
                <a:solidFill>
                  <a:srgbClr val="0070C0"/>
                </a:solidFill>
                <a:cs typeface="+mn-cs"/>
              </a:rPr>
              <a:t>[</a:t>
            </a:r>
            <a:r>
              <a:rPr lang="zh-TW" altLang="en-US" sz="3200" b="1" dirty="0">
                <a:solidFill>
                  <a:srgbClr val="0070C0"/>
                </a:solidFill>
                <a:cs typeface="+mn-cs"/>
              </a:rPr>
              <a:t>中小學網路素養與認知網</a:t>
            </a:r>
            <a:r>
              <a:rPr lang="en-US" altLang="zh-TW" sz="3200" b="1" dirty="0">
                <a:solidFill>
                  <a:srgbClr val="0070C0"/>
                </a:solidFill>
                <a:cs typeface="+mn-cs"/>
              </a:rPr>
              <a:t>]</a:t>
            </a:r>
            <a:r>
              <a:rPr lang="zh-TW" altLang="en-US" sz="3200" b="1" dirty="0">
                <a:solidFill>
                  <a:srgbClr val="0070C0"/>
                </a:solidFill>
                <a:cs typeface="+mn-cs"/>
              </a:rPr>
              <a:t>內容規劃</a:t>
            </a:r>
          </a:p>
          <a:p>
            <a:pPr marL="342900" lvl="1" indent="-342900" eaLnBrk="1" hangingPunct="1">
              <a:buFont typeface="Wingdings" pitchFamily="2" charset="2"/>
              <a:buChar char="n"/>
              <a:defRPr/>
            </a:pPr>
            <a:r>
              <a:rPr lang="zh-TW" altLang="en-US" sz="3200" b="1" dirty="0">
                <a:cs typeface="+mn-cs"/>
              </a:rPr>
              <a:t>教育部數位學習</a:t>
            </a:r>
            <a:r>
              <a:rPr lang="en-US" altLang="zh-TW" sz="3200" b="1" dirty="0">
                <a:cs typeface="+mn-cs"/>
              </a:rPr>
              <a:t>-</a:t>
            </a:r>
            <a:r>
              <a:rPr lang="zh-TW" altLang="en-US" sz="3200" b="1" dirty="0">
                <a:cs typeface="+mn-cs"/>
              </a:rPr>
              <a:t>資訊倫理校長主任篇</a:t>
            </a:r>
            <a:r>
              <a:rPr lang="en-US" altLang="zh-TW" sz="3200" b="1" dirty="0">
                <a:cs typeface="+mn-cs"/>
              </a:rPr>
              <a:t>-</a:t>
            </a:r>
            <a:r>
              <a:rPr lang="zh-TW" altLang="en-US" sz="3200" b="1" dirty="0">
                <a:cs typeface="+mn-cs"/>
              </a:rPr>
              <a:t>課程規劃</a:t>
            </a:r>
            <a:endParaRPr lang="en-US" altLang="zh-TW" sz="3200" b="1" dirty="0">
              <a:cs typeface="+mn-cs"/>
            </a:endParaRPr>
          </a:p>
          <a:p>
            <a:pPr marL="342900" lvl="1" indent="-342900" eaLnBrk="1" hangingPunct="1">
              <a:buFont typeface="Wingdings" pitchFamily="2" charset="2"/>
              <a:buChar char="n"/>
              <a:defRPr/>
            </a:pPr>
            <a:r>
              <a:rPr lang="zh-TW" altLang="en-US" sz="3200" b="1" dirty="0">
                <a:solidFill>
                  <a:srgbClr val="0070C0"/>
                </a:solidFill>
                <a:cs typeface="+mn-cs"/>
              </a:rPr>
              <a:t>教育部</a:t>
            </a:r>
            <a:r>
              <a:rPr lang="en-US" altLang="zh-TW" sz="3200" b="1" dirty="0">
                <a:solidFill>
                  <a:srgbClr val="0070C0"/>
                </a:solidFill>
                <a:cs typeface="+mn-cs"/>
              </a:rPr>
              <a:t>[</a:t>
            </a:r>
            <a:r>
              <a:rPr lang="zh-TW" altLang="en-US" sz="3200" b="1" dirty="0">
                <a:solidFill>
                  <a:srgbClr val="0070C0"/>
                </a:solidFill>
                <a:cs typeface="+mn-cs"/>
              </a:rPr>
              <a:t>媒體素養教學</a:t>
            </a:r>
            <a:r>
              <a:rPr lang="en-US" altLang="zh-TW" sz="3200" b="1" dirty="0">
                <a:solidFill>
                  <a:srgbClr val="0070C0"/>
                </a:solidFill>
                <a:cs typeface="+mn-cs"/>
              </a:rPr>
              <a:t>]</a:t>
            </a:r>
            <a:r>
              <a:rPr lang="zh-TW" altLang="en-US" sz="3200" b="1" dirty="0">
                <a:solidFill>
                  <a:srgbClr val="0070C0"/>
                </a:solidFill>
                <a:cs typeface="+mn-cs"/>
              </a:rPr>
              <a:t>推廣計畫專任講師</a:t>
            </a:r>
            <a:endParaRPr lang="en-US" altLang="zh-TW" sz="3200" b="1" dirty="0">
              <a:solidFill>
                <a:srgbClr val="0070C0"/>
              </a:solidFill>
              <a:cs typeface="+mn-cs"/>
            </a:endParaRPr>
          </a:p>
          <a:p>
            <a:pPr>
              <a:defRPr/>
            </a:pPr>
            <a:endParaRPr lang="zh-TW" alt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88" y="1000125"/>
            <a:ext cx="8286750" cy="714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/>
              <a:t>網路成癮的徵狀</a:t>
            </a:r>
            <a:r>
              <a:rPr lang="en-US" altLang="zh-TW" dirty="0" smtClean="0"/>
              <a:t>(2/4</a:t>
            </a:r>
            <a:r>
              <a:rPr lang="en-US" altLang="zh-TW" dirty="0"/>
              <a:t>)</a:t>
            </a:r>
            <a:endParaRPr lang="zh-TW" altLang="en-US" dirty="0">
              <a:latin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6003" t="33782" r="28992" b="19991"/>
          <a:stretch/>
        </p:blipFill>
        <p:spPr>
          <a:xfrm>
            <a:off x="467544" y="1916832"/>
            <a:ext cx="7200000" cy="416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4048" y="5952138"/>
            <a:ext cx="388843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500" dirty="0">
                <a:solidFill>
                  <a:srgbClr val="000000"/>
                </a:solidFill>
                <a:latin typeface="Times New Roman"/>
                <a:ea typeface="標楷體"/>
              </a:rPr>
              <a:t>取自</a:t>
            </a:r>
            <a:r>
              <a:rPr lang="zh-TW" altLang="en-US" sz="1600" dirty="0">
                <a:solidFill>
                  <a:srgbClr val="000000"/>
                </a:solidFill>
                <a:latin typeface="Times New Roman"/>
                <a:ea typeface="標楷體"/>
              </a:rPr>
              <a:t>現實與虛幻：網路沉迷輔導 </a:t>
            </a:r>
            <a:r>
              <a:rPr lang="en-US" altLang="zh-TW" sz="1600" dirty="0">
                <a:solidFill>
                  <a:srgbClr val="000000"/>
                </a:solidFill>
                <a:latin typeface="Times New Roman"/>
                <a:ea typeface="標楷體"/>
              </a:rPr>
              <a:t>‧ </a:t>
            </a:r>
            <a:r>
              <a:rPr lang="zh-TW" altLang="en-US" sz="1600" dirty="0">
                <a:solidFill>
                  <a:srgbClr val="000000"/>
                </a:solidFill>
                <a:latin typeface="Times New Roman"/>
                <a:ea typeface="標楷體"/>
              </a:rPr>
              <a:t>初版</a:t>
            </a:r>
            <a:endParaRPr lang="en-US" altLang="zh-TW" sz="16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lvl="0"/>
            <a:r>
              <a:rPr lang="en-US" altLang="zh-TW" sz="1500" dirty="0">
                <a:solidFill>
                  <a:srgbClr val="000000"/>
                </a:solidFill>
                <a:latin typeface="Times New Roman"/>
                <a:ea typeface="標楷體"/>
              </a:rPr>
              <a:t>http://www.guide.edu.tw/book/book/pdf/08.pdf</a:t>
            </a:r>
            <a:endParaRPr lang="zh-TW" altLang="en-US" sz="15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798602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88" y="1000125"/>
            <a:ext cx="8286750" cy="714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/>
              <a:t>網路成癮的徵狀</a:t>
            </a:r>
            <a:r>
              <a:rPr lang="en-US" altLang="zh-TW" dirty="0" smtClean="0"/>
              <a:t>(3/4</a:t>
            </a:r>
            <a:r>
              <a:rPr lang="en-US" altLang="zh-TW" dirty="0"/>
              <a:t>)</a:t>
            </a:r>
            <a:endParaRPr lang="zh-TW" altLang="en-US" dirty="0">
              <a:latin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5535" t="28448" r="29460" b="23547"/>
          <a:stretch/>
        </p:blipFill>
        <p:spPr>
          <a:xfrm>
            <a:off x="539552" y="1916832"/>
            <a:ext cx="7200000" cy="432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04048" y="5952138"/>
            <a:ext cx="388843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500" dirty="0">
                <a:solidFill>
                  <a:srgbClr val="000000"/>
                </a:solidFill>
                <a:latin typeface="Times New Roman"/>
                <a:ea typeface="標楷體"/>
              </a:rPr>
              <a:t>取自</a:t>
            </a:r>
            <a:r>
              <a:rPr lang="zh-TW" altLang="en-US" sz="1600" dirty="0">
                <a:solidFill>
                  <a:srgbClr val="000000"/>
                </a:solidFill>
                <a:latin typeface="Times New Roman"/>
                <a:ea typeface="標楷體"/>
              </a:rPr>
              <a:t>現實與虛幻：網路沉迷輔導 </a:t>
            </a:r>
            <a:r>
              <a:rPr lang="en-US" altLang="zh-TW" sz="1600" dirty="0">
                <a:solidFill>
                  <a:srgbClr val="000000"/>
                </a:solidFill>
                <a:latin typeface="Times New Roman"/>
                <a:ea typeface="標楷體"/>
              </a:rPr>
              <a:t>‧ </a:t>
            </a:r>
            <a:r>
              <a:rPr lang="zh-TW" altLang="en-US" sz="1600" dirty="0">
                <a:solidFill>
                  <a:srgbClr val="000000"/>
                </a:solidFill>
                <a:latin typeface="Times New Roman"/>
                <a:ea typeface="標楷體"/>
              </a:rPr>
              <a:t>初版</a:t>
            </a:r>
            <a:endParaRPr lang="en-US" altLang="zh-TW" sz="16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lvl="0"/>
            <a:r>
              <a:rPr lang="en-US" altLang="zh-TW" sz="1500" dirty="0">
                <a:solidFill>
                  <a:srgbClr val="000000"/>
                </a:solidFill>
                <a:latin typeface="Times New Roman"/>
                <a:ea typeface="標楷體"/>
              </a:rPr>
              <a:t>http://www.guide.edu.tw/book/book/pdf/08.pdf</a:t>
            </a:r>
            <a:endParaRPr lang="zh-TW" altLang="en-US" sz="15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1506244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88" y="1000125"/>
            <a:ext cx="8286750" cy="714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/>
              <a:t>網路成癮的徵狀</a:t>
            </a:r>
            <a:r>
              <a:rPr lang="en-US" altLang="zh-TW" dirty="0" smtClean="0"/>
              <a:t>(4/4</a:t>
            </a:r>
            <a:r>
              <a:rPr lang="en-US" altLang="zh-TW" dirty="0"/>
              <a:t>)</a:t>
            </a:r>
            <a:endParaRPr lang="zh-TW" altLang="en-US" dirty="0">
              <a:latin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9004" t="16002" r="31992" b="9323"/>
          <a:stretch/>
        </p:blipFill>
        <p:spPr>
          <a:xfrm>
            <a:off x="683568" y="1988840"/>
            <a:ext cx="4032448" cy="434263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28496" t="44449" r="33500" b="27103"/>
          <a:stretch/>
        </p:blipFill>
        <p:spPr>
          <a:xfrm>
            <a:off x="4716015" y="1988840"/>
            <a:ext cx="3933437" cy="165618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932040" y="5877272"/>
            <a:ext cx="381642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" dirty="0" smtClean="0">
                <a:latin typeface="+mj-lt"/>
                <a:ea typeface="+mj-ea"/>
              </a:rPr>
              <a:t>取自</a:t>
            </a:r>
            <a:r>
              <a:rPr lang="zh-TW" altLang="en-US" sz="1600" dirty="0" smtClean="0">
                <a:latin typeface="+mj-lt"/>
                <a:ea typeface="+mj-ea"/>
              </a:rPr>
              <a:t>現實與虛幻：網路沉迷輔導 </a:t>
            </a:r>
            <a:r>
              <a:rPr lang="en-US" altLang="zh-TW" sz="1600" dirty="0" smtClean="0">
                <a:latin typeface="+mj-lt"/>
                <a:ea typeface="+mj-ea"/>
              </a:rPr>
              <a:t>‧ </a:t>
            </a:r>
            <a:r>
              <a:rPr lang="zh-TW" altLang="en-US" sz="1600" dirty="0" smtClean="0">
                <a:latin typeface="+mj-lt"/>
                <a:ea typeface="+mj-ea"/>
              </a:rPr>
              <a:t>初版</a:t>
            </a:r>
            <a:endParaRPr lang="en-US" altLang="zh-TW" sz="1600" dirty="0" smtClean="0">
              <a:latin typeface="+mj-lt"/>
              <a:ea typeface="+mj-ea"/>
            </a:endParaRPr>
          </a:p>
          <a:p>
            <a:r>
              <a:rPr lang="en-US" altLang="zh-TW" sz="1500" dirty="0" smtClean="0">
                <a:latin typeface="+mj-lt"/>
                <a:ea typeface="+mj-ea"/>
              </a:rPr>
              <a:t>http://www.guide.edu.tw/book/book/pdf/08.pdf</a:t>
            </a:r>
            <a:endParaRPr lang="zh-TW" altLang="en-US" sz="15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97366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http://zombiecrush.weebly.com/uploads/2/5/6/6/25660067/491625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67" y="1772816"/>
            <a:ext cx="658300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57188" y="1000125"/>
            <a:ext cx="8286750" cy="714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/>
              <a:t>網路成癮</a:t>
            </a:r>
            <a:r>
              <a:rPr lang="zh-TW" altLang="en-US" dirty="0" smtClean="0"/>
              <a:t>的影響</a:t>
            </a:r>
            <a:endParaRPr lang="zh-TW" altLang="en-US" dirty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71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http://img1.cna.com.tw/www/gpho/20150402/201504020007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5"/>
          <a:stretch/>
        </p:blipFill>
        <p:spPr bwMode="auto">
          <a:xfrm>
            <a:off x="1547664" y="1772816"/>
            <a:ext cx="5396880" cy="481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57188" y="1000125"/>
            <a:ext cx="8286750" cy="714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 smtClean="0">
                <a:latin typeface="標楷體" pitchFamily="65" charset="-120"/>
              </a:rPr>
              <a:t>離不開手機的網路成癮症</a:t>
            </a:r>
            <a:endParaRPr lang="zh-TW" altLang="en-US" dirty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21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</a:rPr>
              <a:t>網路線不等於生命線</a:t>
            </a:r>
            <a:endParaRPr lang="zh-TW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773238"/>
            <a:ext cx="8443912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kern="0" dirty="0" smtClean="0"/>
              <a:t>過度自戀</a:t>
            </a:r>
            <a:endParaRPr lang="en-US" altLang="zh-TW" sz="2800" kern="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kern="0" dirty="0" smtClean="0"/>
              <a:t>人際技巧較差</a:t>
            </a:r>
            <a:endParaRPr lang="en-US" altLang="zh-TW" sz="2800" kern="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kern="0" dirty="0" smtClean="0"/>
              <a:t>注意力不集中和過動特質</a:t>
            </a:r>
            <a:endParaRPr lang="en-US" altLang="zh-TW" sz="2800" kern="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kern="0" dirty="0" smtClean="0"/>
              <a:t>自信心低落</a:t>
            </a:r>
            <a:endParaRPr lang="en-US" altLang="zh-TW" sz="2800" kern="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kern="0" dirty="0" smtClean="0"/>
              <a:t>家庭功能不足</a:t>
            </a:r>
            <a:endParaRPr lang="zh-TW" altLang="en-US" sz="2800" kern="0" dirty="0" smtClean="0"/>
          </a:p>
        </p:txBody>
      </p:sp>
      <p:sp>
        <p:nvSpPr>
          <p:cNvPr id="6" name="矩形 5"/>
          <p:cNvSpPr/>
          <p:nvPr/>
        </p:nvSpPr>
        <p:spPr>
          <a:xfrm>
            <a:off x="4067944" y="6114782"/>
            <a:ext cx="46805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500" dirty="0">
                <a:latin typeface="+mj-lt"/>
                <a:ea typeface="+mj-ea"/>
              </a:rPr>
              <a:t>取自全民健康基金會</a:t>
            </a:r>
            <a:r>
              <a:rPr lang="en-US" altLang="zh-TW" sz="1500" dirty="0">
                <a:latin typeface="+mj-lt"/>
                <a:ea typeface="+mj-ea"/>
              </a:rPr>
              <a:t>《</a:t>
            </a:r>
            <a:r>
              <a:rPr lang="zh-TW" altLang="en-US" sz="1500" dirty="0">
                <a:latin typeface="+mj-lt"/>
                <a:ea typeface="+mj-ea"/>
                <a:hlinkClick r:id="rId3"/>
              </a:rPr>
              <a:t>好健康</a:t>
            </a:r>
            <a:r>
              <a:rPr lang="en-US" altLang="zh-TW" sz="1500" dirty="0">
                <a:latin typeface="+mj-lt"/>
                <a:ea typeface="+mj-ea"/>
              </a:rPr>
              <a:t>》</a:t>
            </a:r>
            <a:r>
              <a:rPr lang="zh-TW" altLang="en-US" sz="1500" dirty="0">
                <a:latin typeface="+mj-lt"/>
                <a:ea typeface="+mj-ea"/>
              </a:rPr>
              <a:t>會刊</a:t>
            </a:r>
            <a:r>
              <a:rPr lang="en-US" altLang="zh-TW" sz="1500" dirty="0">
                <a:latin typeface="+mj-lt"/>
                <a:ea typeface="+mj-ea"/>
              </a:rPr>
              <a:t>2015</a:t>
            </a:r>
            <a:r>
              <a:rPr lang="zh-TW" altLang="en-US" sz="1500" dirty="0">
                <a:latin typeface="+mj-lt"/>
                <a:ea typeface="+mj-ea"/>
              </a:rPr>
              <a:t>年</a:t>
            </a:r>
            <a:r>
              <a:rPr lang="en-US" altLang="zh-TW" sz="1500" dirty="0">
                <a:latin typeface="+mj-lt"/>
                <a:ea typeface="+mj-ea"/>
              </a:rPr>
              <a:t>7</a:t>
            </a:r>
            <a:r>
              <a:rPr lang="zh-TW" altLang="en-US" sz="1500" dirty="0">
                <a:latin typeface="+mj-lt"/>
                <a:ea typeface="+mj-ea"/>
              </a:rPr>
              <a:t>月號</a:t>
            </a:r>
            <a:r>
              <a:rPr lang="en-US" altLang="zh-TW" sz="1500" dirty="0">
                <a:latin typeface="+mj-lt"/>
                <a:ea typeface="+mj-ea"/>
              </a:rPr>
              <a:t>33</a:t>
            </a:r>
            <a:r>
              <a:rPr lang="zh-TW" altLang="en-US" sz="1500" dirty="0">
                <a:latin typeface="+mj-lt"/>
                <a:ea typeface="+mj-ea"/>
              </a:rPr>
              <a:t>期</a:t>
            </a:r>
            <a:endParaRPr lang="zh-TW" altLang="en-US" sz="15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955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網路成癮的孩子真的快樂嗎？</a:t>
            </a:r>
            <a:endParaRPr lang="zh-TW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773238"/>
            <a:ext cx="8443912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kern="0" dirty="0" smtClean="0"/>
              <a:t>學業成績表現不佳。</a:t>
            </a:r>
            <a:endParaRPr lang="en-US" altLang="zh-TW" sz="2800" kern="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生活滿意度低。 </a:t>
            </a:r>
            <a:endParaRPr lang="en-US" altLang="zh-TW" sz="28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情緒較低落（憂鬱情緒高）。 </a:t>
            </a:r>
            <a:endParaRPr lang="en-US" altLang="zh-TW" sz="28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 感受到較大的真實生活的壓力。</a:t>
            </a:r>
            <a:endParaRPr lang="en-US" altLang="zh-TW" sz="2800" dirty="0" smtClean="0"/>
          </a:p>
        </p:txBody>
      </p:sp>
      <p:sp>
        <p:nvSpPr>
          <p:cNvPr id="6" name="矩形 5"/>
          <p:cNvSpPr/>
          <p:nvPr/>
        </p:nvSpPr>
        <p:spPr>
          <a:xfrm>
            <a:off x="2699792" y="6114782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500" dirty="0">
                <a:solidFill>
                  <a:srgbClr val="000000"/>
                </a:solidFill>
                <a:latin typeface="+mj-lt"/>
                <a:ea typeface="+mn-ea"/>
              </a:rPr>
              <a:t>取</a:t>
            </a:r>
            <a:r>
              <a:rPr lang="zh-TW" altLang="en-US" sz="1500" dirty="0" smtClean="0">
                <a:solidFill>
                  <a:srgbClr val="000000"/>
                </a:solidFill>
                <a:latin typeface="+mj-lt"/>
                <a:ea typeface="+mn-ea"/>
              </a:rPr>
              <a:t>自</a:t>
            </a:r>
            <a:r>
              <a:rPr lang="zh-TW" altLang="en-US" sz="1600" dirty="0" smtClean="0">
                <a:latin typeface="+mj-lt"/>
                <a:ea typeface="+mn-ea"/>
              </a:rPr>
              <a:t>網路成癮</a:t>
            </a:r>
            <a:r>
              <a:rPr lang="en-US" altLang="zh-TW" sz="1600" dirty="0" smtClean="0">
                <a:latin typeface="+mj-lt"/>
                <a:ea typeface="+mn-ea"/>
              </a:rPr>
              <a:t>-</a:t>
            </a:r>
            <a:r>
              <a:rPr lang="zh-TW" altLang="en-US" sz="1600" dirty="0" smtClean="0">
                <a:latin typeface="+mj-lt"/>
                <a:ea typeface="+mn-ea"/>
              </a:rPr>
              <a:t>對孩子的影響與因應之道</a:t>
            </a:r>
            <a:r>
              <a:rPr lang="en-US" altLang="zh-TW" sz="1600" dirty="0" smtClean="0">
                <a:latin typeface="+mj-lt"/>
                <a:ea typeface="+mn-ea"/>
              </a:rPr>
              <a:t>(</a:t>
            </a:r>
            <a:r>
              <a:rPr lang="zh-TW" altLang="en-US" sz="1600" dirty="0" smtClean="0">
                <a:latin typeface="+mj-lt"/>
                <a:ea typeface="+mn-ea"/>
              </a:rPr>
              <a:t>林旻沛，藍淑珠</a:t>
            </a:r>
            <a:r>
              <a:rPr lang="zh-TW" altLang="en-US" sz="1600" dirty="0" smtClean="0">
                <a:latin typeface="+mj-lt"/>
                <a:ea typeface="+mn-ea"/>
              </a:rPr>
              <a:t>，</a:t>
            </a:r>
            <a:r>
              <a:rPr lang="en-US" altLang="zh-TW" sz="1600" dirty="0" smtClean="0">
                <a:latin typeface="+mj-lt"/>
                <a:ea typeface="+mn-ea"/>
              </a:rPr>
              <a:t>2015:2</a:t>
            </a:r>
            <a:r>
              <a:rPr lang="en-US" altLang="zh-TW" sz="1600" dirty="0" smtClean="0">
                <a:latin typeface="+mj-lt"/>
                <a:ea typeface="+mn-ea"/>
              </a:rPr>
              <a:t>)</a:t>
            </a:r>
            <a:endParaRPr lang="zh-TW" altLang="en-US" sz="1500" dirty="0">
              <a:solidFill>
                <a:srgbClr val="000000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91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網路成癮的孩子真的快樂嗎？</a:t>
            </a:r>
            <a:endParaRPr lang="zh-TW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773238"/>
            <a:ext cx="8443912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容易感到憤怒。 </a:t>
            </a:r>
            <a:endParaRPr lang="en-US" altLang="zh-TW" sz="28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自尊降低（現實生活中自己是不是一個有用的人）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幸福感低。 </a:t>
            </a:r>
            <a:endParaRPr lang="en-US" altLang="zh-TW" sz="28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身心適應狀況不佳。</a:t>
            </a:r>
            <a:endParaRPr lang="en-US" altLang="zh-TW" sz="2800" dirty="0" smtClean="0"/>
          </a:p>
        </p:txBody>
      </p:sp>
      <p:sp>
        <p:nvSpPr>
          <p:cNvPr id="6" name="矩形 5"/>
          <p:cNvSpPr/>
          <p:nvPr/>
        </p:nvSpPr>
        <p:spPr>
          <a:xfrm>
            <a:off x="3419872" y="6114782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400" dirty="0">
                <a:solidFill>
                  <a:srgbClr val="000000"/>
                </a:solidFill>
              </a:rPr>
              <a:t>取自</a:t>
            </a:r>
            <a:r>
              <a:rPr lang="zh-TW" altLang="en-US" sz="1400" dirty="0"/>
              <a:t>網路成癮</a:t>
            </a:r>
            <a:r>
              <a:rPr lang="en-US" altLang="zh-TW" sz="1400" dirty="0"/>
              <a:t>-</a:t>
            </a:r>
            <a:r>
              <a:rPr lang="zh-TW" altLang="en-US" sz="1400" dirty="0"/>
              <a:t>對孩子的影響與因應之道</a:t>
            </a:r>
            <a:r>
              <a:rPr lang="en-US" altLang="zh-TW" sz="1400" dirty="0"/>
              <a:t>(</a:t>
            </a:r>
            <a:r>
              <a:rPr lang="zh-TW" altLang="en-US" sz="1400" dirty="0"/>
              <a:t>林旻沛，藍淑珠，</a:t>
            </a:r>
            <a:r>
              <a:rPr lang="en-US" altLang="zh-TW" sz="1400" dirty="0"/>
              <a:t>2015:2)</a:t>
            </a:r>
            <a:endParaRPr lang="zh-TW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網路成癮的四大問題</a:t>
            </a:r>
            <a:endParaRPr lang="zh-TW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773238"/>
            <a:ext cx="8443912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晚上不睡覺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假日不外出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無網不快樂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法律知識不足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386205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社群成癮的潛在人格</a:t>
            </a:r>
            <a:endParaRPr lang="zh-TW" altLang="en-US" dirty="0"/>
          </a:p>
        </p:txBody>
      </p:sp>
      <p:pic>
        <p:nvPicPr>
          <p:cNvPr id="227330" name="Picture 2" descr="http://pgw.udn.com.tw/gw/photo.php?u=http://uc.udn.com.tw/photo/2015/07/16/1/1112621.jpg&amp;sl=W&amp;fw=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4968552" cy="47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2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迷網：暴走的青春 </a:t>
            </a:r>
            <a:r>
              <a:rPr lang="en-US" altLang="zh-TW" dirty="0" smtClean="0"/>
              <a:t>Web Junkie</a:t>
            </a:r>
            <a:endParaRPr lang="zh-TW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313" y="1844675"/>
            <a:ext cx="82296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buFontTx/>
              <a:buNone/>
            </a:pPr>
            <a:endParaRPr lang="en-US" altLang="zh-TW" sz="2400" kern="0" dirty="0" smtClean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3551" y="1815529"/>
            <a:ext cx="82296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>
              <a:buNone/>
            </a:pPr>
            <a:endParaRPr lang="en-US" altLang="zh-TW" sz="2000" kern="0" dirty="0" smtClean="0"/>
          </a:p>
          <a:p>
            <a:pPr marL="0" indent="0" algn="just" eaLnBrk="1" hangingPunct="1">
              <a:buNone/>
            </a:pPr>
            <a:endParaRPr lang="en-US" altLang="zh-TW" sz="2000" kern="0" dirty="0"/>
          </a:p>
          <a:p>
            <a:pPr marL="0" indent="0" algn="just" eaLnBrk="1" hangingPunct="1">
              <a:buNone/>
            </a:pPr>
            <a:r>
              <a:rPr lang="zh-TW" altLang="en-US" sz="2000" kern="0" dirty="0" smtClean="0"/>
              <a:t>以色列導演</a:t>
            </a:r>
            <a:r>
              <a:rPr lang="en-US" altLang="zh-TW" sz="2000" kern="0" dirty="0" err="1" smtClean="0"/>
              <a:t>Shosh</a:t>
            </a:r>
            <a:r>
              <a:rPr lang="en-US" altLang="zh-TW" sz="2000" kern="0" dirty="0" smtClean="0"/>
              <a:t> </a:t>
            </a:r>
            <a:r>
              <a:rPr lang="en-US" altLang="zh-TW" sz="2000" kern="0" dirty="0" err="1" smtClean="0"/>
              <a:t>Shlam</a:t>
            </a:r>
            <a:r>
              <a:rPr lang="zh-TW" altLang="en-US" sz="2000" kern="0" dirty="0" smtClean="0"/>
              <a:t>和</a:t>
            </a:r>
            <a:r>
              <a:rPr lang="en-US" altLang="zh-TW" sz="2000" kern="0" dirty="0" err="1" smtClean="0"/>
              <a:t>Hilla</a:t>
            </a:r>
            <a:r>
              <a:rPr lang="en-US" altLang="zh-TW" sz="2000" kern="0" dirty="0" smtClean="0"/>
              <a:t> </a:t>
            </a:r>
            <a:r>
              <a:rPr lang="en-US" altLang="zh-TW" sz="2000" kern="0" dirty="0" err="1" smtClean="0"/>
              <a:t>Medalia</a:t>
            </a:r>
            <a:r>
              <a:rPr lang="zh-TW" altLang="en-US" sz="2000" kern="0" dirty="0" smtClean="0"/>
              <a:t>聯合執導的紀錄片</a:t>
            </a:r>
            <a:r>
              <a:rPr lang="en-US" altLang="zh-TW" sz="2000" kern="0" dirty="0" smtClean="0"/>
              <a:t>《</a:t>
            </a:r>
            <a:r>
              <a:rPr lang="zh-TW" altLang="en-US" sz="2000" kern="0" dirty="0" smtClean="0"/>
              <a:t>迷網</a:t>
            </a:r>
            <a:r>
              <a:rPr lang="en-US" altLang="zh-TW" sz="2000" kern="0" dirty="0" smtClean="0"/>
              <a:t>-</a:t>
            </a:r>
            <a:r>
              <a:rPr lang="zh-TW" altLang="en-US" sz="2000" kern="0" dirty="0" smtClean="0"/>
              <a:t>暴走的青春</a:t>
            </a:r>
            <a:r>
              <a:rPr lang="en-US" altLang="zh-TW" sz="2000" kern="0" dirty="0" smtClean="0"/>
              <a:t>》</a:t>
            </a:r>
            <a:r>
              <a:rPr lang="zh-TW" altLang="en-US" sz="2000" kern="0" dirty="0" smtClean="0"/>
              <a:t>，記錄北京軍區總醫院</a:t>
            </a:r>
            <a:r>
              <a:rPr lang="en-US" altLang="zh-TW" sz="2000" kern="0" dirty="0" smtClean="0"/>
              <a:t>《</a:t>
            </a:r>
            <a:r>
              <a:rPr lang="zh-TW" altLang="en-US" sz="2000" kern="0" dirty="0" smtClean="0"/>
              <a:t>中國青少</a:t>
            </a:r>
            <a:r>
              <a:rPr lang="en-US" altLang="zh-TW" sz="2000" kern="0" dirty="0" smtClean="0"/>
              <a:t>­</a:t>
            </a:r>
            <a:r>
              <a:rPr lang="zh-TW" altLang="en-US" sz="2000" kern="0" dirty="0" smtClean="0"/>
              <a:t>年心理成長基地</a:t>
            </a:r>
            <a:r>
              <a:rPr lang="en-US" altLang="zh-TW" sz="2000" kern="0" dirty="0" smtClean="0"/>
              <a:t>》</a:t>
            </a:r>
            <a:r>
              <a:rPr lang="zh-TW" altLang="en-US" sz="2000" kern="0" dirty="0" smtClean="0"/>
              <a:t>收治網癮青少年的過程。這所網癮治療中心</a:t>
            </a:r>
            <a:r>
              <a:rPr lang="en-US" altLang="zh-TW" sz="2000" kern="0" dirty="0" smtClean="0"/>
              <a:t>2006</a:t>
            </a:r>
            <a:r>
              <a:rPr lang="zh-TW" altLang="en-US" sz="2000" kern="0" dirty="0" smtClean="0"/>
              <a:t>年由北京軍區總醫院</a:t>
            </a:r>
            <a:r>
              <a:rPr lang="en-US" altLang="zh-TW" sz="2000" kern="0" dirty="0" smtClean="0"/>
              <a:t>­</a:t>
            </a:r>
            <a:r>
              <a:rPr lang="zh-TW" altLang="en-US" sz="2000" kern="0" dirty="0" smtClean="0"/>
              <a:t>與中國青少年網絡協會共同成立，八年來先後幫助</a:t>
            </a:r>
            <a:r>
              <a:rPr lang="en-US" altLang="zh-TW" sz="2000" kern="0" dirty="0" smtClean="0"/>
              <a:t>5500</a:t>
            </a:r>
            <a:r>
              <a:rPr lang="zh-TW" altLang="en-US" sz="2000" kern="0" dirty="0" smtClean="0"/>
              <a:t>名網癮患者。治療內容包括軍事</a:t>
            </a:r>
            <a:r>
              <a:rPr lang="en-US" altLang="zh-TW" sz="2000" kern="0" dirty="0" smtClean="0"/>
              <a:t>­</a:t>
            </a:r>
            <a:r>
              <a:rPr lang="zh-TW" altLang="en-US" sz="2000" kern="0" dirty="0" smtClean="0"/>
              <a:t>化訓練課程、醫學治療和家庭心理諮詢，每月費用人民幣一萬元，相當於北京市民平均月薪</a:t>
            </a:r>
            <a:r>
              <a:rPr lang="en-US" altLang="zh-TW" sz="2000" kern="0" dirty="0" smtClean="0"/>
              <a:t>­</a:t>
            </a:r>
            <a:r>
              <a:rPr lang="zh-TW" altLang="en-US" sz="2000" kern="0" dirty="0" smtClean="0"/>
              <a:t>的兩倍。</a:t>
            </a:r>
            <a:endParaRPr lang="en-US" altLang="zh-TW" sz="2000" kern="0" dirty="0" smtClean="0"/>
          </a:p>
          <a:p>
            <a:pPr marL="0" indent="0" algn="just" eaLnBrk="1" hangingPunct="1">
              <a:buNone/>
            </a:pPr>
            <a:endParaRPr lang="en-US" altLang="zh-TW" sz="2000" kern="0" dirty="0"/>
          </a:p>
          <a:p>
            <a:pPr marL="0" indent="0" algn="just" eaLnBrk="1" hangingPunct="1">
              <a:buNone/>
            </a:pPr>
            <a:endParaRPr lang="en-US" altLang="zh-TW" sz="2000" kern="0" dirty="0" smtClean="0"/>
          </a:p>
          <a:p>
            <a:pPr marL="0" indent="0" algn="just" eaLnBrk="1" hangingPunct="1">
              <a:buNone/>
            </a:pPr>
            <a:r>
              <a:rPr lang="zh-TW" altLang="en-US" sz="2000" kern="0" dirty="0" smtClean="0"/>
              <a:t>取自</a:t>
            </a:r>
            <a:r>
              <a:rPr lang="en-US" altLang="zh-TW" sz="1400" kern="0" dirty="0" smtClean="0"/>
              <a:t>http://www.pts.org.tw/Program/Template1B_Customize_Menu.aspx?PNum=351&amp;CMNum=1509</a:t>
            </a:r>
            <a:endParaRPr lang="en-US" altLang="zh-TW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5274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N</a:t>
            </a:r>
            <a:r>
              <a:rPr lang="zh-TW" altLang="en-US" dirty="0" smtClean="0"/>
              <a:t>世代的落差與衝突</a:t>
            </a:r>
          </a:p>
        </p:txBody>
      </p:sp>
      <p:graphicFrame>
        <p:nvGraphicFramePr>
          <p:cNvPr id="11" name="資料庫圖表 10"/>
          <p:cNvGraphicFramePr/>
          <p:nvPr/>
        </p:nvGraphicFramePr>
        <p:xfrm>
          <a:off x="-285784" y="2000240"/>
          <a:ext cx="62151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143500" y="1857375"/>
            <a:ext cx="3500438" cy="1574800"/>
          </a:xfrm>
          <a:prstGeom prst="rect">
            <a:avLst/>
          </a:prstGeom>
          <a:noFill/>
          <a:ln w="222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7"/>
              </a:buBlip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indent="-358775">
              <a:spcBef>
                <a:spcPct val="20000"/>
              </a:spcBef>
              <a:buBlip>
                <a:blip r:embed="rId7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Blip>
                <a:blip r:embed="rId7"/>
              </a:buBlip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accent2"/>
                </a:solidFill>
                <a:latin typeface="標楷體" panose="03000509000000000000" pitchFamily="65" charset="-120"/>
              </a:rPr>
              <a:t>  出生</a:t>
            </a:r>
            <a:r>
              <a:rPr lang="en-US" altLang="zh-TW" sz="2400" b="1">
                <a:solidFill>
                  <a:schemeClr val="accent2"/>
                </a:solidFill>
              </a:rPr>
              <a:t>&lt; 1985</a:t>
            </a:r>
            <a:r>
              <a:rPr lang="en-US" altLang="zh-TW" sz="2400" b="1">
                <a:solidFill>
                  <a:schemeClr val="accent2"/>
                </a:solidFill>
                <a:latin typeface="標楷體" panose="03000509000000000000" pitchFamily="65" charset="-120"/>
              </a:rPr>
              <a:t> </a:t>
            </a:r>
            <a:br>
              <a:rPr lang="en-US" altLang="zh-TW" sz="2400" b="1">
                <a:solidFill>
                  <a:schemeClr val="accent2"/>
                </a:solidFill>
                <a:latin typeface="標楷體" panose="03000509000000000000" pitchFamily="65" charset="-120"/>
              </a:rPr>
            </a:br>
            <a:r>
              <a:rPr lang="zh-TW" altLang="en-US" sz="2400" b="1">
                <a:solidFill>
                  <a:schemeClr val="accent2"/>
                </a:solidFill>
                <a:latin typeface="標楷體" panose="03000509000000000000" pitchFamily="65" charset="-120"/>
              </a:rPr>
              <a:t>努力學習、辛苦使用、常有挫折感</a:t>
            </a:r>
            <a:endParaRPr lang="en-US" altLang="zh-TW" sz="2400" b="1">
              <a:solidFill>
                <a:schemeClr val="accent2"/>
              </a:solidFill>
              <a:latin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solidFill>
                <a:srgbClr val="4597A0"/>
              </a:solidFill>
              <a:latin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43500" y="4430713"/>
            <a:ext cx="3500438" cy="157003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lvl="1" eaLnBrk="1" hangingPunct="1">
              <a:defRPr/>
            </a:pP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出生</a:t>
            </a:r>
            <a:r>
              <a:rPr lang="en-US" altLang="zh-TW" b="1" dirty="0">
                <a:solidFill>
                  <a:srgbClr val="FF0000"/>
                </a:solidFill>
                <a:latin typeface="+mj-lt"/>
                <a:ea typeface="+mj-ea"/>
              </a:rPr>
              <a:t>&gt;1985 </a:t>
            </a:r>
            <a:r>
              <a:rPr lang="en-US" altLang="zh-TW" b="1" dirty="0">
                <a:solidFill>
                  <a:srgbClr val="FF0000"/>
                </a:solidFill>
                <a:latin typeface="+mj-ea"/>
                <a:ea typeface="+mj-ea"/>
              </a:rPr>
              <a:t/>
            </a:r>
            <a:br>
              <a:rPr lang="en-US" altLang="zh-TW" b="1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en-US" altLang="zh-TW" b="1" dirty="0">
                <a:solidFill>
                  <a:srgbClr val="FF0000"/>
                </a:solidFill>
                <a:latin typeface="+mj-lt"/>
                <a:ea typeface="+mj-ea"/>
              </a:rPr>
              <a:t>1998-</a:t>
            </a: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國中電腦列為必修</a:t>
            </a:r>
            <a:endParaRPr lang="en-US" altLang="zh-TW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lvl="1" eaLnBrk="1" hangingPunct="1">
              <a:defRPr/>
            </a:pP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易上手、自在、享受、視為理所當然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何謂網路素養</a:t>
            </a:r>
            <a:r>
              <a:rPr lang="en-US" altLang="zh-TW" dirty="0" smtClean="0"/>
              <a:t>?</a:t>
            </a:r>
            <a:endParaRPr lang="zh-TW" altLang="en-US" dirty="0" smtClean="0"/>
          </a:p>
        </p:txBody>
      </p:sp>
      <p:sp>
        <p:nvSpPr>
          <p:cNvPr id="13" name="圓角矩形 12"/>
          <p:cNvSpPr/>
          <p:nvPr/>
        </p:nvSpPr>
        <p:spPr>
          <a:xfrm>
            <a:off x="500063" y="2000250"/>
            <a:ext cx="4000500" cy="2214563"/>
          </a:xfrm>
          <a:prstGeom prst="roundRect">
            <a:avLst/>
          </a:prstGeom>
          <a:solidFill>
            <a:srgbClr val="8EC000">
              <a:alpha val="20000"/>
            </a:srgbClr>
          </a:solidFill>
          <a:ln w="63500" cap="rnd">
            <a:solidFill>
              <a:srgbClr val="8E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00B050"/>
                </a:solidFill>
              </a:rPr>
              <a:t>傳統素養</a:t>
            </a:r>
            <a:r>
              <a:rPr lang="en-US" altLang="zh-TW" sz="2000" b="1" dirty="0">
                <a:solidFill>
                  <a:srgbClr val="00B050"/>
                </a:solidFill>
              </a:rPr>
              <a:t>(Traditional  Literacy)</a:t>
            </a:r>
          </a:p>
          <a:p>
            <a:pPr eaLnBrk="1" hangingPunct="1">
              <a:defRPr/>
            </a:pPr>
            <a:endParaRPr lang="en-US" altLang="zh-TW" sz="2000" b="1" dirty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zh-TW" altLang="en-US" sz="2000" b="1" dirty="0">
                <a:solidFill>
                  <a:schemeClr val="tx1"/>
                </a:solidFill>
              </a:rPr>
              <a:t>具懂讀、寫、算的能力</a:t>
            </a:r>
            <a:endParaRPr lang="en-US" altLang="zh-TW" sz="20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500563" y="2000250"/>
            <a:ext cx="4000500" cy="2214563"/>
          </a:xfrm>
          <a:prstGeom prst="roundRect">
            <a:avLst/>
          </a:prstGeom>
          <a:solidFill>
            <a:schemeClr val="accent2">
              <a:alpha val="6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chemeClr val="accent6"/>
                </a:solidFill>
              </a:rPr>
              <a:t>電腦素養</a:t>
            </a:r>
            <a:r>
              <a:rPr lang="en-US" altLang="zh-TW" sz="2000" b="1" dirty="0">
                <a:solidFill>
                  <a:schemeClr val="accent6"/>
                </a:solidFill>
              </a:rPr>
              <a:t>(Computer  Literacy)</a:t>
            </a:r>
          </a:p>
          <a:p>
            <a:pPr eaLnBrk="1" hangingPunct="1">
              <a:defRPr/>
            </a:pPr>
            <a:endParaRPr lang="en-US" altLang="zh-TW" sz="2000" b="1" dirty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zh-TW" altLang="en-US" sz="2000" b="1" dirty="0">
                <a:solidFill>
                  <a:schemeClr val="tx1"/>
                </a:solidFill>
              </a:rPr>
              <a:t>具備使用電腦軟硬體來處理檔案資料的能力</a:t>
            </a:r>
            <a:endParaRPr lang="en-US" altLang="zh-TW" sz="20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00063" y="4214813"/>
            <a:ext cx="4000500" cy="2214562"/>
          </a:xfrm>
          <a:prstGeom prst="roundRect">
            <a:avLst/>
          </a:prstGeom>
          <a:solidFill>
            <a:srgbClr val="8EC000">
              <a:alpha val="20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FF0000"/>
                </a:solidFill>
              </a:rPr>
              <a:t>媒體素養</a:t>
            </a:r>
            <a:r>
              <a:rPr lang="en-US" altLang="zh-TW" sz="2000" b="1" dirty="0">
                <a:solidFill>
                  <a:srgbClr val="FF0000"/>
                </a:solidFill>
              </a:rPr>
              <a:t>(Media  Literacy)</a:t>
            </a:r>
          </a:p>
          <a:p>
            <a:pPr eaLnBrk="1" hangingPunct="1">
              <a:defRPr/>
            </a:pPr>
            <a:endParaRPr lang="en-US" altLang="zh-TW" sz="2000" b="1" dirty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zh-TW" altLang="en-US" sz="2000" b="1" dirty="0">
                <a:solidFill>
                  <a:schemeClr val="tx1"/>
                </a:solidFill>
              </a:rPr>
              <a:t>具備瞭解非文字印刷形式媒體，以解讀、評估、分析與製作的能力</a:t>
            </a:r>
            <a:endParaRPr lang="en-US" altLang="zh-TW" sz="20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500563" y="4214813"/>
            <a:ext cx="4000500" cy="2214562"/>
          </a:xfrm>
          <a:prstGeom prst="roundRect">
            <a:avLst/>
          </a:prstGeom>
          <a:solidFill>
            <a:srgbClr val="8EC000">
              <a:alpha val="20000"/>
            </a:srgb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chemeClr val="tx1"/>
                </a:solidFill>
              </a:rPr>
              <a:t>網路素養</a:t>
            </a:r>
            <a:r>
              <a:rPr lang="en-US" altLang="zh-TW" sz="2000" b="1" dirty="0">
                <a:solidFill>
                  <a:schemeClr val="tx1"/>
                </a:solidFill>
              </a:rPr>
              <a:t>(Network  Literacy)</a:t>
            </a:r>
          </a:p>
          <a:p>
            <a:pPr eaLnBrk="1" hangingPunct="1">
              <a:defRPr/>
            </a:pPr>
            <a:endParaRPr lang="en-US" altLang="zh-TW" sz="2000" b="1" dirty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zh-TW" altLang="en-US" sz="2000" b="1" dirty="0">
                <a:solidFill>
                  <a:schemeClr val="tx1"/>
                </a:solidFill>
              </a:rPr>
              <a:t>具備瞭解網路功能、應用網路資源、檢索、處理、利用和評估網路資源的能力</a:t>
            </a:r>
            <a:endParaRPr lang="en-US" altLang="zh-TW" sz="20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zh-TW" alt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教養新難題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443912" cy="47037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TW" altLang="en-US" sz="2800" dirty="0"/>
              <a:t>網路新世界引發教養新難題</a:t>
            </a:r>
            <a:r>
              <a:rPr lang="zh-TW" altLang="en-US" sz="2800" dirty="0" smtClean="0"/>
              <a:t>：</a:t>
            </a:r>
            <a:endParaRPr lang="en-US" altLang="zh-TW" sz="2800" dirty="0" smtClean="0"/>
          </a:p>
          <a:p>
            <a:pPr marL="857250" lvl="1" indent="-457200" eaLnBrk="1" hangingPunct="1">
              <a:lnSpc>
                <a:spcPct val="150000"/>
              </a:lnSpc>
              <a:buFont typeface="Wingdings" panose="05000000000000000000" pitchFamily="2" charset="2"/>
              <a:buAutoNum type="circleNumWdWhitePlain"/>
              <a:defRPr/>
            </a:pPr>
            <a:r>
              <a:rPr lang="en-US" altLang="zh-TW" sz="2400" b="1" dirty="0" smtClean="0">
                <a:solidFill>
                  <a:srgbClr val="FF0000"/>
                </a:solidFill>
              </a:rPr>
              <a:t>R(Relationship</a:t>
            </a:r>
            <a:r>
              <a:rPr lang="en-US" altLang="zh-TW" sz="2400" b="1" dirty="0">
                <a:solidFill>
                  <a:srgbClr val="FF0000"/>
                </a:solidFill>
              </a:rPr>
              <a:t>──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人際關係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 marL="857250" lvl="1" indent="-457200" eaLnBrk="1" hangingPunct="1">
              <a:lnSpc>
                <a:spcPct val="150000"/>
              </a:lnSpc>
              <a:buFont typeface="Wingdings" panose="05000000000000000000" pitchFamily="2" charset="2"/>
              <a:buAutoNum type="circleNumWdWhitePlain"/>
              <a:defRPr/>
            </a:pPr>
            <a:r>
              <a:rPr lang="en-US" altLang="zh-TW" sz="2400" b="1" dirty="0">
                <a:solidFill>
                  <a:srgbClr val="FF0000"/>
                </a:solidFill>
              </a:rPr>
              <a:t>A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(Attention</a:t>
            </a:r>
            <a:r>
              <a:rPr lang="en-US" altLang="zh-TW" sz="2400" b="1" dirty="0">
                <a:solidFill>
                  <a:srgbClr val="FF0000"/>
                </a:solidFill>
              </a:rPr>
              <a:t>, Addiction──</a:t>
            </a:r>
            <a:r>
              <a:rPr lang="zh-TW" altLang="en-US" sz="2400" b="1" dirty="0">
                <a:solidFill>
                  <a:srgbClr val="FF0000"/>
                </a:solidFill>
              </a:rPr>
              <a:t>專注，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成癮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 marL="857250" lvl="1" indent="-457200" eaLnBrk="1" hangingPunct="1">
              <a:lnSpc>
                <a:spcPct val="150000"/>
              </a:lnSpc>
              <a:buFont typeface="Wingdings" panose="05000000000000000000" pitchFamily="2" charset="2"/>
              <a:buAutoNum type="circleNumWdWhitePlain"/>
              <a:defRPr/>
            </a:pPr>
            <a:r>
              <a:rPr lang="en-US" altLang="zh-TW" sz="2400" b="1" dirty="0" smtClean="0">
                <a:solidFill>
                  <a:srgbClr val="FF0000"/>
                </a:solidFill>
              </a:rPr>
              <a:t>P(Privacy</a:t>
            </a:r>
            <a:r>
              <a:rPr lang="en-US" altLang="zh-TW" sz="2400" b="1" dirty="0">
                <a:solidFill>
                  <a:srgbClr val="FF0000"/>
                </a:solidFill>
              </a:rPr>
              <a:t>──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隱私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 marL="342900" lvl="1" indent="-34290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TW" altLang="en-US" b="1" dirty="0">
                <a:cs typeface="+mn-cs"/>
              </a:rPr>
              <a:t>這些危機不僅危及孩子的學習能力，對於成長階段中孩子的自我認同感與社交情緒發展，更具有深遠的影響。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828800"/>
            <a:ext cx="8135937" cy="4495800"/>
          </a:xfrm>
        </p:spPr>
        <p:txBody>
          <a:bodyPr/>
          <a:lstStyle/>
          <a:p>
            <a:pPr marL="342900" lvl="1" indent="-342900">
              <a:lnSpc>
                <a:spcPct val="105000"/>
              </a:lnSpc>
              <a:buFont typeface="Wingdings" pitchFamily="2" charset="2"/>
              <a:buChar char="Ø"/>
              <a:defRPr/>
            </a:pPr>
            <a:r>
              <a:rPr lang="zh-TW" altLang="en-US" sz="3200" b="1" dirty="0">
                <a:cs typeface="+mn-cs"/>
              </a:rPr>
              <a:t>培養多元的消遣娛樂方式</a:t>
            </a:r>
          </a:p>
          <a:p>
            <a:pPr lvl="1" eaLnBrk="1" hangingPunct="1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000099"/>
                </a:solidFill>
                <a:cs typeface="+mn-cs"/>
              </a:rPr>
              <a:t>不要讓電玩成為生活中唯一的消遣娛樂方式</a:t>
            </a:r>
          </a:p>
          <a:p>
            <a:pPr marL="342900" lvl="1" indent="-342900">
              <a:lnSpc>
                <a:spcPct val="105000"/>
              </a:lnSpc>
              <a:buFont typeface="Wingdings" pitchFamily="2" charset="2"/>
              <a:buChar char="Ø"/>
              <a:defRPr/>
            </a:pPr>
            <a:r>
              <a:rPr lang="zh-TW" altLang="en-US" sz="3200" b="1" dirty="0">
                <a:cs typeface="+mn-cs"/>
              </a:rPr>
              <a:t>建立自律的能力</a:t>
            </a:r>
          </a:p>
          <a:p>
            <a:pPr lvl="1" eaLnBrk="1" hangingPunct="1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000099"/>
                </a:solidFill>
                <a:cs typeface="+mn-cs"/>
              </a:rPr>
              <a:t>玩電玩，不要讓電玩玩你</a:t>
            </a:r>
          </a:p>
          <a:p>
            <a:pPr marL="342900" lvl="1" indent="-342900">
              <a:lnSpc>
                <a:spcPct val="105000"/>
              </a:lnSpc>
              <a:buFont typeface="Wingdings" pitchFamily="2" charset="2"/>
              <a:buChar char="Ø"/>
              <a:defRPr/>
            </a:pPr>
            <a:r>
              <a:rPr lang="zh-TW" altLang="en-US" sz="3200" b="1" dirty="0">
                <a:cs typeface="+mn-cs"/>
              </a:rPr>
              <a:t>提高玩電玩的層次</a:t>
            </a:r>
          </a:p>
          <a:p>
            <a:pPr lvl="1" eaLnBrk="1" hangingPunct="1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000099"/>
                </a:solidFill>
                <a:cs typeface="+mn-cs"/>
              </a:rPr>
              <a:t>不要只做一個電玩的消費者，可試著做一個電玩的生產者</a:t>
            </a:r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990600"/>
            <a:ext cx="8353425" cy="8382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面對網路遊戲，網路世代</a:t>
            </a:r>
            <a:r>
              <a:rPr lang="zh-TW" altLang="en-US" dirty="0" smtClean="0"/>
              <a:t>應該</a:t>
            </a:r>
            <a:endParaRPr lang="zh-TW" alt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105000"/>
              </a:lnSpc>
              <a:defRPr/>
            </a:pPr>
            <a:r>
              <a:rPr lang="zh-TW" altLang="en-US" dirty="0"/>
              <a:t>網路世代預防網路沉迷之</a:t>
            </a:r>
            <a:r>
              <a:rPr lang="zh-TW" altLang="en-US" dirty="0" smtClean="0"/>
              <a:t>方法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8229600" cy="4513263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TW" altLang="en-US" sz="3200" b="1" dirty="0">
                <a:cs typeface="+mn-cs"/>
              </a:rPr>
              <a:t>釐</a:t>
            </a:r>
            <a:r>
              <a:rPr lang="zh-TW" altLang="en-US" sz="3200" b="1" dirty="0">
                <a:cs typeface="+mn-cs"/>
              </a:rPr>
              <a:t>清生活目標、使用網路目的</a:t>
            </a:r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TW" altLang="en-US" sz="3200" b="1" dirty="0">
                <a:cs typeface="+mn-cs"/>
              </a:rPr>
              <a:t>學習管理自我時間</a:t>
            </a:r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TW" altLang="en-US" sz="3200" b="1" dirty="0">
                <a:cs typeface="+mn-cs"/>
              </a:rPr>
              <a:t>建立與經營多元、良好的人際關係</a:t>
            </a:r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TW" altLang="en-US" sz="3200" b="1" dirty="0">
                <a:cs typeface="+mn-cs"/>
              </a:rPr>
              <a:t>培養紓解壓力的方法</a:t>
            </a:r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TW" altLang="en-US" sz="3200" b="1" dirty="0">
                <a:cs typeface="+mn-cs"/>
              </a:rPr>
              <a:t>規劃多元的休閒活動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105000"/>
              </a:lnSpc>
              <a:defRPr/>
            </a:pPr>
            <a:r>
              <a:rPr lang="zh-TW" altLang="en-US" dirty="0"/>
              <a:t>健康上網一</a:t>
            </a:r>
            <a:r>
              <a:rPr lang="zh-TW" altLang="en-US" dirty="0" smtClean="0"/>
              <a:t>起來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8229600" cy="4608661"/>
          </a:xfrm>
        </p:spPr>
        <p:txBody>
          <a:bodyPr/>
          <a:lstStyle/>
          <a:p>
            <a:pPr marL="342900" lvl="1" indent="-342900">
              <a:lnSpc>
                <a:spcPct val="105000"/>
              </a:lnSpc>
              <a:buFont typeface="Wingdings" pitchFamily="2" charset="2"/>
              <a:buChar char="Ø"/>
              <a:defRPr/>
            </a:pPr>
            <a:r>
              <a:rPr lang="zh-TW" altLang="en-US" sz="3200" b="1" dirty="0" smtClean="0">
                <a:solidFill>
                  <a:srgbClr val="FF0000"/>
                </a:solidFill>
                <a:cs typeface="+mn-cs"/>
              </a:rPr>
              <a:t>一</a:t>
            </a:r>
            <a:r>
              <a:rPr lang="zh-TW" altLang="en-US" sz="3200" b="1" dirty="0">
                <a:solidFill>
                  <a:srgbClr val="FF0000"/>
                </a:solidFill>
                <a:cs typeface="+mn-cs"/>
              </a:rPr>
              <a:t>聽二規三動動，四感五慣六讚</a:t>
            </a:r>
            <a:r>
              <a:rPr lang="zh-TW" altLang="en-US" sz="3200" b="1" dirty="0" smtClean="0">
                <a:solidFill>
                  <a:srgbClr val="FF0000"/>
                </a:solidFill>
                <a:cs typeface="+mn-cs"/>
              </a:rPr>
              <a:t>讚</a:t>
            </a:r>
            <a:endParaRPr lang="en-US" altLang="zh-TW" sz="3200" b="1" dirty="0" smtClean="0">
              <a:solidFill>
                <a:srgbClr val="FF0000"/>
              </a:solidFill>
              <a:cs typeface="+mn-cs"/>
            </a:endParaRPr>
          </a:p>
          <a:p>
            <a:pPr lvl="1" defTabSz="952500" eaLnBrk="1" hangingPunct="1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000099"/>
                </a:solidFill>
                <a:cs typeface="+mn-cs"/>
              </a:rPr>
              <a:t>持續</a:t>
            </a:r>
            <a:r>
              <a:rPr lang="zh-TW" altLang="en-US" b="1" dirty="0">
                <a:solidFill>
                  <a:srgbClr val="000099"/>
                </a:solidFill>
                <a:cs typeface="+mn-cs"/>
              </a:rPr>
              <a:t>傾聽孩子</a:t>
            </a:r>
            <a:r>
              <a:rPr lang="zh-TW" altLang="en-US" b="1" dirty="0">
                <a:solidFill>
                  <a:srgbClr val="000099"/>
                </a:solidFill>
                <a:cs typeface="+mn-cs"/>
              </a:rPr>
              <a:t>需求</a:t>
            </a:r>
            <a:endParaRPr lang="en-US" altLang="zh-TW" b="1" dirty="0">
              <a:solidFill>
                <a:srgbClr val="000099"/>
              </a:solidFill>
              <a:cs typeface="+mn-cs"/>
            </a:endParaRPr>
          </a:p>
          <a:p>
            <a:pPr lvl="1" defTabSz="952500" eaLnBrk="1" hangingPunct="1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000099"/>
                </a:solidFill>
                <a:cs typeface="+mn-cs"/>
              </a:rPr>
              <a:t>訂</a:t>
            </a:r>
            <a:r>
              <a:rPr lang="zh-TW" altLang="en-US" b="1" dirty="0">
                <a:solidFill>
                  <a:srgbClr val="000099"/>
                </a:solidFill>
                <a:cs typeface="+mn-cs"/>
              </a:rPr>
              <a:t>孩子健康上網</a:t>
            </a:r>
            <a:r>
              <a:rPr lang="zh-TW" altLang="en-US" b="1" dirty="0">
                <a:solidFill>
                  <a:srgbClr val="000099"/>
                </a:solidFill>
                <a:cs typeface="+mn-cs"/>
              </a:rPr>
              <a:t>規範</a:t>
            </a:r>
            <a:endParaRPr lang="en-US" altLang="zh-TW" b="1" dirty="0">
              <a:solidFill>
                <a:srgbClr val="000099"/>
              </a:solidFill>
              <a:cs typeface="+mn-cs"/>
            </a:endParaRPr>
          </a:p>
          <a:p>
            <a:pPr lvl="1" defTabSz="952500" eaLnBrk="1" hangingPunct="1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000099"/>
                </a:solidFill>
                <a:cs typeface="+mn-cs"/>
              </a:rPr>
              <a:t>要</a:t>
            </a:r>
            <a:r>
              <a:rPr lang="zh-TW" altLang="en-US" b="1" dirty="0">
                <a:solidFill>
                  <a:srgbClr val="000099"/>
                </a:solidFill>
                <a:cs typeface="+mn-cs"/>
              </a:rPr>
              <a:t>孩子每</a:t>
            </a:r>
            <a:r>
              <a:rPr lang="en-US" altLang="zh-TW" b="1" dirty="0">
                <a:solidFill>
                  <a:srgbClr val="000099"/>
                </a:solidFill>
                <a:cs typeface="+mn-cs"/>
              </a:rPr>
              <a:t>30</a:t>
            </a:r>
            <a:r>
              <a:rPr lang="zh-TW" altLang="en-US" b="1" dirty="0">
                <a:solidFill>
                  <a:srgbClr val="000099"/>
                </a:solidFill>
                <a:cs typeface="+mn-cs"/>
              </a:rPr>
              <a:t>分鐘要起來</a:t>
            </a:r>
            <a:r>
              <a:rPr lang="zh-TW" altLang="en-US" b="1" dirty="0">
                <a:solidFill>
                  <a:srgbClr val="000099"/>
                </a:solidFill>
                <a:cs typeface="+mn-cs"/>
              </a:rPr>
              <a:t>活動</a:t>
            </a:r>
            <a:endParaRPr lang="en-US" altLang="zh-TW" b="1" dirty="0">
              <a:solidFill>
                <a:srgbClr val="000099"/>
              </a:solidFill>
              <a:cs typeface="+mn-cs"/>
            </a:endParaRPr>
          </a:p>
          <a:p>
            <a:pPr lvl="1" defTabSz="952500" eaLnBrk="1" hangingPunct="1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000099"/>
                </a:solidFill>
                <a:cs typeface="+mn-cs"/>
              </a:rPr>
              <a:t>協助</a:t>
            </a:r>
            <a:r>
              <a:rPr lang="zh-TW" altLang="en-US" b="1" dirty="0">
                <a:solidFill>
                  <a:srgbClr val="000099"/>
                </a:solidFill>
                <a:cs typeface="+mn-cs"/>
              </a:rPr>
              <a:t>孩子擁有高四感</a:t>
            </a:r>
            <a:r>
              <a:rPr lang="en-US" altLang="zh-TW" b="1" dirty="0">
                <a:solidFill>
                  <a:srgbClr val="000099"/>
                </a:solidFill>
                <a:cs typeface="+mn-cs"/>
              </a:rPr>
              <a:t>(</a:t>
            </a:r>
            <a:r>
              <a:rPr lang="zh-TW" altLang="en-US" b="1" dirty="0">
                <a:solidFill>
                  <a:srgbClr val="000099"/>
                </a:solidFill>
                <a:cs typeface="+mn-cs"/>
              </a:rPr>
              <a:t>歸屬感、愉悅感、成就感及意義感</a:t>
            </a:r>
            <a:r>
              <a:rPr lang="en-US" altLang="zh-TW" b="1" dirty="0">
                <a:solidFill>
                  <a:srgbClr val="000099"/>
                </a:solidFill>
                <a:cs typeface="+mn-cs"/>
              </a:rPr>
              <a:t>)</a:t>
            </a:r>
            <a:r>
              <a:rPr lang="zh-TW" altLang="en-US" b="1" dirty="0">
                <a:solidFill>
                  <a:srgbClr val="000099"/>
                </a:solidFill>
                <a:cs typeface="+mn-cs"/>
              </a:rPr>
              <a:t>生活</a:t>
            </a:r>
            <a:endParaRPr lang="en-US" altLang="zh-TW" b="1" dirty="0">
              <a:solidFill>
                <a:srgbClr val="000099"/>
              </a:solidFill>
              <a:cs typeface="+mn-cs"/>
            </a:endParaRPr>
          </a:p>
          <a:p>
            <a:pPr lvl="1" defTabSz="952500" eaLnBrk="1" hangingPunct="1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000099"/>
                </a:solidFill>
                <a:cs typeface="+mn-cs"/>
              </a:rPr>
              <a:t>培養</a:t>
            </a:r>
            <a:r>
              <a:rPr lang="zh-TW" altLang="en-US" b="1" dirty="0">
                <a:solidFill>
                  <a:srgbClr val="000099"/>
                </a:solidFill>
                <a:cs typeface="+mn-cs"/>
              </a:rPr>
              <a:t>網路使用的好</a:t>
            </a:r>
            <a:r>
              <a:rPr lang="zh-TW" altLang="en-US" b="1" dirty="0">
                <a:solidFill>
                  <a:srgbClr val="000099"/>
                </a:solidFill>
                <a:cs typeface="+mn-cs"/>
              </a:rPr>
              <a:t>習慣</a:t>
            </a:r>
            <a:endParaRPr lang="en-US" altLang="zh-TW" b="1" dirty="0">
              <a:solidFill>
                <a:srgbClr val="000099"/>
              </a:solidFill>
              <a:cs typeface="+mn-cs"/>
            </a:endParaRPr>
          </a:p>
          <a:p>
            <a:pPr lvl="1" defTabSz="952500" eaLnBrk="1" hangingPunct="1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000099"/>
                </a:solidFill>
                <a:cs typeface="+mn-cs"/>
              </a:rPr>
              <a:t>對於</a:t>
            </a:r>
            <a:r>
              <a:rPr lang="zh-TW" altLang="en-US" b="1" dirty="0">
                <a:solidFill>
                  <a:srgbClr val="000099"/>
                </a:solidFill>
                <a:cs typeface="+mn-cs"/>
              </a:rPr>
              <a:t>孩子合理使用</a:t>
            </a:r>
            <a:r>
              <a:rPr lang="en-US" altLang="zh-TW" b="1" dirty="0">
                <a:solidFill>
                  <a:srgbClr val="000099"/>
                </a:solidFill>
                <a:cs typeface="+mn-cs"/>
              </a:rPr>
              <a:t>3C</a:t>
            </a:r>
            <a:r>
              <a:rPr lang="zh-TW" altLang="en-US" b="1" dirty="0">
                <a:solidFill>
                  <a:srgbClr val="000099"/>
                </a:solidFill>
                <a:cs typeface="+mn-cs"/>
              </a:rPr>
              <a:t>產品的健康上網行為給予稱讚</a:t>
            </a:r>
          </a:p>
        </p:txBody>
      </p:sp>
    </p:spTree>
    <p:extLst>
      <p:ext uri="{BB962C8B-B14F-4D97-AF65-F5344CB8AC3E}">
        <p14:creationId xmlns:p14="http://schemas.microsoft.com/office/powerpoint/2010/main" val="3751411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他們為什麼不關機？</a:t>
            </a:r>
            <a:endParaRPr lang="zh-TW" altLang="en-US" b="0" dirty="0" smtClean="0"/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73238"/>
            <a:ext cx="8534400" cy="4608090"/>
          </a:xfrm>
        </p:spPr>
        <p:txBody>
          <a:bodyPr/>
          <a:lstStyle/>
          <a:p>
            <a:pPr marL="342900" lvl="1" indent="-342900" defTabSz="952500">
              <a:lnSpc>
                <a:spcPct val="105000"/>
              </a:lnSpc>
              <a:spcBef>
                <a:spcPct val="10000"/>
              </a:spcBef>
              <a:buFont typeface="Wingdings" pitchFamily="2" charset="2"/>
              <a:buChar char="Ø"/>
              <a:defRPr/>
            </a:pPr>
            <a:r>
              <a:rPr lang="zh-TW" altLang="en-US" sz="3200" b="1" dirty="0">
                <a:latin typeface="+mj-lt"/>
                <a:cs typeface="+mn-cs"/>
              </a:rPr>
              <a:t>網路可協助青少年：</a:t>
            </a:r>
          </a:p>
          <a:p>
            <a:pPr lvl="1" defTabSz="9525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000099"/>
                </a:solidFill>
                <a:cs typeface="+mn-cs"/>
              </a:rPr>
              <a:t>探索自我、建立自我認同</a:t>
            </a:r>
          </a:p>
          <a:p>
            <a:pPr lvl="1" defTabSz="9525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000099"/>
                </a:solidFill>
                <a:cs typeface="+mn-cs"/>
              </a:rPr>
              <a:t>結交朋友、理解世界、擴大視野</a:t>
            </a:r>
            <a:r>
              <a:rPr lang="en-US" altLang="zh-TW" b="1" dirty="0">
                <a:solidFill>
                  <a:srgbClr val="000099"/>
                </a:solidFill>
                <a:cs typeface="+mn-cs"/>
              </a:rPr>
              <a:t>…</a:t>
            </a:r>
          </a:p>
          <a:p>
            <a:pPr lvl="1" defTabSz="9525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000099"/>
                </a:solidFill>
                <a:cs typeface="+mn-cs"/>
              </a:rPr>
              <a:t>滿足各式身心需求</a:t>
            </a:r>
            <a:r>
              <a:rPr lang="en-US" altLang="zh-TW" b="1" dirty="0">
                <a:solidFill>
                  <a:srgbClr val="000099"/>
                </a:solidFill>
                <a:cs typeface="+mn-cs"/>
              </a:rPr>
              <a:t>…</a:t>
            </a:r>
          </a:p>
          <a:p>
            <a:pPr lvl="1" defTabSz="9525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000099"/>
                </a:solidFill>
                <a:cs typeface="+mn-cs"/>
              </a:rPr>
              <a:t>衝撞體制、反抗權威、掙脫社會束縛框架</a:t>
            </a:r>
            <a:r>
              <a:rPr lang="en-US" altLang="zh-TW" b="1" dirty="0">
                <a:solidFill>
                  <a:srgbClr val="000099"/>
                </a:solidFill>
                <a:cs typeface="+mn-cs"/>
              </a:rPr>
              <a:t>…</a:t>
            </a:r>
            <a:endParaRPr lang="zh-TW" altLang="en-US" b="1" dirty="0">
              <a:solidFill>
                <a:srgbClr val="000099"/>
              </a:solidFill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給您的貼心提醒</a:t>
            </a:r>
            <a:r>
              <a:rPr lang="zh-TW" altLang="en-US" dirty="0" smtClean="0">
                <a:cs typeface="Times New Roman" pitchFamily="18" charset="0"/>
              </a:rPr>
              <a:t>（</a:t>
            </a:r>
            <a:r>
              <a:rPr lang="en-US" altLang="zh-TW" dirty="0" smtClean="0">
                <a:cs typeface="Times New Roman" pitchFamily="18" charset="0"/>
              </a:rPr>
              <a:t>1/4</a:t>
            </a:r>
            <a:r>
              <a:rPr lang="zh-TW" altLang="en-US" dirty="0" smtClean="0">
                <a:cs typeface="Times New Roman" pitchFamily="18" charset="0"/>
              </a:rPr>
              <a:t>）</a:t>
            </a:r>
            <a:endParaRPr lang="zh-TW" altLang="en-US" dirty="0" smtClean="0"/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71663"/>
            <a:ext cx="8066088" cy="4365625"/>
          </a:xfrm>
        </p:spPr>
        <p:txBody>
          <a:bodyPr/>
          <a:lstStyle/>
          <a:p>
            <a:pPr marL="342900" lvl="1" indent="-342900" defTabSz="952500">
              <a:lnSpc>
                <a:spcPct val="105000"/>
              </a:lnSpc>
              <a:spcBef>
                <a:spcPct val="10000"/>
              </a:spcBef>
              <a:buFont typeface="Wingdings" pitchFamily="2" charset="2"/>
              <a:buChar char="Ø"/>
              <a:defRPr/>
            </a:pPr>
            <a:r>
              <a:rPr lang="zh-TW" altLang="en-US" sz="3200" b="1" dirty="0">
                <a:latin typeface="+mj-lt"/>
                <a:cs typeface="+mn-cs"/>
              </a:rPr>
              <a:t>資訊網路科技已逐漸深入我們生活的各層面。</a:t>
            </a:r>
          </a:p>
          <a:p>
            <a:pPr marL="342900" lvl="1" indent="-342900" defTabSz="952500">
              <a:lnSpc>
                <a:spcPct val="105000"/>
              </a:lnSpc>
              <a:spcBef>
                <a:spcPct val="10000"/>
              </a:spcBef>
              <a:buFont typeface="Wingdings" pitchFamily="2" charset="2"/>
              <a:buChar char="Ø"/>
              <a:defRPr/>
            </a:pPr>
            <a:r>
              <a:rPr lang="zh-TW" altLang="en-US" sz="3200" b="1" dirty="0">
                <a:latin typeface="+mj-lt"/>
                <a:cs typeface="+mn-cs"/>
              </a:rPr>
              <a:t>資訊科技有正面意義，但也帶來負面影響，是個「統包交易」</a:t>
            </a:r>
            <a:r>
              <a:rPr lang="en-US" altLang="zh-TW" sz="3200" b="1" dirty="0">
                <a:latin typeface="+mj-lt"/>
                <a:cs typeface="+mn-cs"/>
              </a:rPr>
              <a:t>(whole package deal)。</a:t>
            </a:r>
          </a:p>
          <a:p>
            <a:pPr marL="342900" lvl="1" indent="-342900" defTabSz="952500">
              <a:lnSpc>
                <a:spcPct val="105000"/>
              </a:lnSpc>
              <a:spcBef>
                <a:spcPct val="10000"/>
              </a:spcBef>
              <a:buFont typeface="Wingdings" pitchFamily="2" charset="2"/>
              <a:buChar char="Ø"/>
              <a:defRPr/>
            </a:pPr>
            <a:r>
              <a:rPr lang="zh-TW" altLang="en-US" sz="3200" b="1" dirty="0">
                <a:latin typeface="+mj-lt"/>
                <a:cs typeface="+mn-cs"/>
              </a:rPr>
              <a:t>如何將資訊科技的優點發揚至最大，把缺點或負面影響減到最小？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80400" cy="4495800"/>
          </a:xfrm>
        </p:spPr>
        <p:txBody>
          <a:bodyPr/>
          <a:lstStyle/>
          <a:p>
            <a:pPr marL="342900" lvl="1" indent="-342900" defTabSz="952500">
              <a:lnSpc>
                <a:spcPct val="105000"/>
              </a:lnSpc>
              <a:spcBef>
                <a:spcPct val="10000"/>
              </a:spcBef>
              <a:buFont typeface="Wingdings" pitchFamily="2" charset="2"/>
              <a:buChar char="Ø"/>
              <a:defRPr/>
            </a:pPr>
            <a:r>
              <a:rPr lang="zh-TW" altLang="en-US" sz="3200" b="1" dirty="0">
                <a:latin typeface="+mj-lt"/>
                <a:cs typeface="+mn-cs"/>
              </a:rPr>
              <a:t>面對網路世代</a:t>
            </a:r>
            <a:r>
              <a:rPr lang="zh-TW" altLang="en-US" sz="3200" b="1" dirty="0" smtClean="0">
                <a:latin typeface="+mj-lt"/>
                <a:cs typeface="+mn-cs"/>
              </a:rPr>
              <a:t>，學校需要</a:t>
            </a:r>
            <a:r>
              <a:rPr lang="zh-TW" altLang="en-US" sz="3200" b="1" dirty="0">
                <a:latin typeface="+mj-lt"/>
                <a:cs typeface="+mn-cs"/>
              </a:rPr>
              <a:t>：</a:t>
            </a:r>
          </a:p>
          <a:p>
            <a:pPr marL="481013" indent="-481013" eaLnBrk="1" hangingPunct="1">
              <a:spcBef>
                <a:spcPct val="40000"/>
              </a:spcBef>
              <a:buFontTx/>
              <a:buNone/>
              <a:defRPr/>
            </a:pPr>
            <a:r>
              <a:rPr lang="zh-TW" altLang="en-US" sz="4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陪伴</a:t>
            </a:r>
          </a:p>
          <a:p>
            <a:pPr lvl="1" defTabSz="952500" eaLnBrk="1" hangingPunct="1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000099"/>
                </a:solidFill>
                <a:cs typeface="+mn-cs"/>
              </a:rPr>
              <a:t>瞭解孩子新的網路生活模式與經驗</a:t>
            </a:r>
          </a:p>
          <a:p>
            <a:pPr lvl="1" defTabSz="952500" eaLnBrk="1" hangingPunct="1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000099"/>
                </a:solidFill>
                <a:cs typeface="+mn-cs"/>
              </a:rPr>
              <a:t>注意孩子是否安全、合理、合宜、合法的使用網路與具有適當的網路態度</a:t>
            </a:r>
          </a:p>
          <a:p>
            <a:pPr lvl="1" defTabSz="952500" eaLnBrk="1" hangingPunct="1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000099"/>
                </a:solidFill>
                <a:cs typeface="+mn-cs"/>
              </a:rPr>
              <a:t>偵測孩子網路使用問題與行為，尋求解決方式、求助管道</a:t>
            </a:r>
          </a:p>
          <a:p>
            <a:pPr marL="481013" indent="-481013" eaLnBrk="1" hangingPunct="1">
              <a:lnSpc>
                <a:spcPct val="90000"/>
              </a:lnSpc>
              <a:spcBef>
                <a:spcPct val="40000"/>
              </a:spcBef>
              <a:buFontTx/>
              <a:buNone/>
              <a:defRPr/>
            </a:pPr>
            <a:endParaRPr lang="zh-TW" altLang="en-US" sz="3400" dirty="0" smtClean="0"/>
          </a:p>
        </p:txBody>
      </p:sp>
      <p:sp>
        <p:nvSpPr>
          <p:cNvPr id="4485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給您的貼心提醒</a:t>
            </a:r>
            <a:r>
              <a:rPr lang="zh-TW" altLang="en-US" dirty="0" smtClean="0">
                <a:cs typeface="Times New Roman" pitchFamily="18" charset="0"/>
              </a:rPr>
              <a:t>（</a:t>
            </a:r>
            <a:r>
              <a:rPr lang="en-US" altLang="zh-TW" dirty="0" smtClean="0">
                <a:cs typeface="Times New Roman" pitchFamily="18" charset="0"/>
              </a:rPr>
              <a:t>2/4</a:t>
            </a:r>
            <a:r>
              <a:rPr lang="zh-TW" altLang="en-US" dirty="0">
                <a:cs typeface="Times New Roman" pitchFamily="18" charset="0"/>
              </a:rPr>
              <a:t>）</a:t>
            </a:r>
            <a:endParaRPr lang="zh-TW" alt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828800"/>
            <a:ext cx="8424862" cy="4495800"/>
          </a:xfrm>
        </p:spPr>
        <p:txBody>
          <a:bodyPr/>
          <a:lstStyle/>
          <a:p>
            <a:pPr marL="342900" lvl="1" indent="-342900" defTabSz="952500">
              <a:lnSpc>
                <a:spcPct val="105000"/>
              </a:lnSpc>
              <a:spcBef>
                <a:spcPct val="10000"/>
              </a:spcBef>
              <a:buFont typeface="Wingdings" pitchFamily="2" charset="2"/>
              <a:buChar char="Ø"/>
              <a:defRPr/>
            </a:pPr>
            <a:r>
              <a:rPr lang="zh-TW" altLang="en-US" sz="3200" b="1" dirty="0">
                <a:latin typeface="+mj-lt"/>
                <a:cs typeface="+mn-cs"/>
              </a:rPr>
              <a:t>面對網路世代</a:t>
            </a:r>
            <a:r>
              <a:rPr lang="zh-TW" altLang="en-US" sz="3200" b="1" dirty="0" smtClean="0">
                <a:latin typeface="+mj-lt"/>
                <a:cs typeface="+mn-cs"/>
              </a:rPr>
              <a:t>，學校需要</a:t>
            </a:r>
            <a:r>
              <a:rPr lang="zh-TW" altLang="en-US" sz="3200" b="1" dirty="0">
                <a:latin typeface="+mj-lt"/>
                <a:cs typeface="+mn-cs"/>
              </a:rPr>
              <a:t>：</a:t>
            </a:r>
          </a:p>
          <a:p>
            <a:pPr marL="481013" indent="-481013" eaLnBrk="1" hangingPunct="1">
              <a:spcBef>
                <a:spcPct val="40000"/>
              </a:spcBef>
              <a:buFontTx/>
              <a:buNone/>
              <a:defRPr/>
            </a:pPr>
            <a:r>
              <a:rPr lang="zh-TW" altLang="en-US" sz="4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關心</a:t>
            </a:r>
          </a:p>
          <a:p>
            <a:pPr lvl="1" defTabSz="952500" eaLnBrk="1" hangingPunct="1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zh-TW" altLang="en-US" b="1" dirty="0" smtClean="0">
                <a:solidFill>
                  <a:srgbClr val="000099"/>
                </a:solidFill>
                <a:cs typeface="+mn-cs"/>
              </a:rPr>
              <a:t>課程融入時間</a:t>
            </a:r>
            <a:r>
              <a:rPr lang="zh-TW" altLang="en-US" b="1" dirty="0">
                <a:solidFill>
                  <a:srgbClr val="000099"/>
                </a:solidFill>
                <a:cs typeface="+mn-cs"/>
              </a:rPr>
              <a:t>與金錢管理</a:t>
            </a:r>
          </a:p>
          <a:p>
            <a:pPr lvl="1" defTabSz="952500" eaLnBrk="1" hangingPunct="1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zh-TW" altLang="en-US" b="1" dirty="0" smtClean="0">
                <a:solidFill>
                  <a:srgbClr val="000099"/>
                </a:solidFill>
                <a:cs typeface="+mn-cs"/>
              </a:rPr>
              <a:t>推廣家庭安</a:t>
            </a:r>
            <a:r>
              <a:rPr lang="zh-TW" altLang="en-US" b="1" dirty="0">
                <a:solidFill>
                  <a:srgbClr val="000099"/>
                </a:solidFill>
                <a:cs typeface="+mn-cs"/>
              </a:rPr>
              <a:t>裝</a:t>
            </a:r>
            <a:r>
              <a:rPr lang="zh-TW" altLang="en-US" b="1" dirty="0" smtClean="0">
                <a:solidFill>
                  <a:srgbClr val="000099"/>
                </a:solidFill>
                <a:cs typeface="+mn-cs"/>
              </a:rPr>
              <a:t>網路</a:t>
            </a:r>
            <a:r>
              <a:rPr lang="zh-TW" altLang="en-US" b="1" dirty="0">
                <a:solidFill>
                  <a:srgbClr val="000099"/>
                </a:solidFill>
                <a:cs typeface="+mn-cs"/>
              </a:rPr>
              <a:t>防毒與色情防護軟體</a:t>
            </a:r>
          </a:p>
          <a:p>
            <a:pPr marL="481013" indent="-481013" eaLnBrk="1" hangingPunct="1">
              <a:spcBef>
                <a:spcPct val="40000"/>
              </a:spcBef>
              <a:buFontTx/>
              <a:buNone/>
              <a:defRPr/>
            </a:pPr>
            <a:endParaRPr lang="zh-TW" altLang="en-US" sz="3400" dirty="0" smtClean="0"/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給您的貼心提醒</a:t>
            </a:r>
            <a:r>
              <a:rPr lang="zh-TW" altLang="en-US" dirty="0" smtClean="0">
                <a:cs typeface="Times New Roman" pitchFamily="18" charset="0"/>
              </a:rPr>
              <a:t>（</a:t>
            </a:r>
            <a:r>
              <a:rPr lang="en-US" altLang="zh-TW" dirty="0" smtClean="0">
                <a:cs typeface="Times New Roman" pitchFamily="18" charset="0"/>
              </a:rPr>
              <a:t>3/4</a:t>
            </a:r>
            <a:r>
              <a:rPr lang="zh-TW" altLang="en-US" dirty="0">
                <a:cs typeface="Times New Roman" pitchFamily="18" charset="0"/>
              </a:rPr>
              <a:t>）</a:t>
            </a:r>
            <a:endParaRPr lang="zh-TW" alt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網路殺了她 </a:t>
            </a:r>
            <a:r>
              <a:rPr lang="en-US" altLang="zh-TW" sz="3200" dirty="0" smtClean="0"/>
              <a:t>The Sextortion of Amanda Todd</a:t>
            </a:r>
            <a:endParaRPr lang="zh-TW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313" y="1844675"/>
            <a:ext cx="82296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buFontTx/>
              <a:buNone/>
            </a:pPr>
            <a:endParaRPr lang="en-US" altLang="zh-TW" sz="2400" kern="0" dirty="0" smtClean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3551" y="1815529"/>
            <a:ext cx="82296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>
              <a:buNone/>
            </a:pPr>
            <a:endParaRPr lang="en-US" altLang="zh-TW" sz="2000" kern="0" dirty="0" smtClean="0"/>
          </a:p>
          <a:p>
            <a:pPr marL="0" indent="0" algn="just" eaLnBrk="1" hangingPunct="1">
              <a:buNone/>
            </a:pPr>
            <a:endParaRPr lang="en-US" altLang="zh-TW" sz="2000" kern="0" dirty="0"/>
          </a:p>
          <a:p>
            <a:pPr marL="0" indent="0" algn="just" eaLnBrk="1" hangingPunct="1">
              <a:buNone/>
            </a:pPr>
            <a:r>
              <a:rPr lang="zh-TW" altLang="en-US" sz="2000" kern="0" dirty="0" smtClean="0"/>
              <a:t>艾曼達．陶德，一個加拿大卑詩省的少女，在她</a:t>
            </a:r>
            <a:r>
              <a:rPr lang="en-US" altLang="zh-TW" sz="2000" kern="0" dirty="0" smtClean="0"/>
              <a:t>12</a:t>
            </a:r>
            <a:r>
              <a:rPr lang="zh-TW" altLang="en-US" sz="2000" kern="0" dirty="0" smtClean="0"/>
              <a:t>歲時，某次在視訊攝影機前一時興起裸</a:t>
            </a:r>
            <a:r>
              <a:rPr lang="en-US" altLang="zh-TW" sz="2000" kern="0" dirty="0" smtClean="0"/>
              <a:t>­</a:t>
            </a:r>
            <a:r>
              <a:rPr lang="zh-TW" altLang="en-US" sz="2000" kern="0" dirty="0" smtClean="0"/>
              <a:t>露上身，這幾秒鐘的錯誤決定，讓她的上空不雅照在網路上廣為流傳，並導致她在學校與網</a:t>
            </a:r>
            <a:r>
              <a:rPr lang="en-US" altLang="zh-TW" sz="2000" kern="0" dirty="0" smtClean="0"/>
              <a:t>­</a:t>
            </a:r>
            <a:r>
              <a:rPr lang="zh-TW" altLang="en-US" sz="2000" kern="0" dirty="0" smtClean="0"/>
              <a:t>路上遭到霸凌長達三年之久。一個原本微不足道的小錯誤，卻有如滾雪球般地失控發展</a:t>
            </a:r>
            <a:r>
              <a:rPr lang="en-US" altLang="zh-TW" sz="2000" kern="0" dirty="0" smtClean="0"/>
              <a:t>……­</a:t>
            </a:r>
            <a:r>
              <a:rPr lang="zh-TW" altLang="en-US" sz="2000" kern="0" dirty="0" smtClean="0"/>
              <a:t>。</a:t>
            </a:r>
            <a:r>
              <a:rPr lang="en-US" altLang="zh-TW" sz="2000" kern="0" dirty="0" smtClean="0"/>
              <a:t>2012</a:t>
            </a:r>
            <a:r>
              <a:rPr lang="zh-TW" altLang="en-US" sz="2000" kern="0" dirty="0" smtClean="0"/>
              <a:t>年</a:t>
            </a:r>
            <a:r>
              <a:rPr lang="en-US" altLang="zh-TW" sz="2000" kern="0" dirty="0" smtClean="0"/>
              <a:t>10</a:t>
            </a:r>
            <a:r>
              <a:rPr lang="zh-TW" altLang="en-US" sz="2000" kern="0" dirty="0" smtClean="0"/>
              <a:t>月</a:t>
            </a:r>
            <a:r>
              <a:rPr lang="en-US" altLang="zh-TW" sz="2000" kern="0" dirty="0" smtClean="0"/>
              <a:t>10</a:t>
            </a:r>
            <a:r>
              <a:rPr lang="zh-TW" altLang="en-US" sz="2000" kern="0" dirty="0" smtClean="0"/>
              <a:t>日，艾曼達．陶德在家中自殺，終結自己</a:t>
            </a:r>
            <a:r>
              <a:rPr lang="en-US" altLang="zh-TW" sz="2000" kern="0" dirty="0" smtClean="0"/>
              <a:t>15</a:t>
            </a:r>
            <a:r>
              <a:rPr lang="zh-TW" altLang="en-US" sz="2000" kern="0" dirty="0" smtClean="0"/>
              <a:t>歲的年輕生命。一個</a:t>
            </a:r>
            <a:r>
              <a:rPr lang="en-US" altLang="zh-TW" sz="2000" kern="0" dirty="0" smtClean="0"/>
              <a:t>­</a:t>
            </a:r>
            <a:r>
              <a:rPr lang="zh-TW" altLang="en-US" sz="2000" kern="0" dirty="0" smtClean="0"/>
              <a:t>等不及長大的女孩，卻再也來不及長大。究竟誰才是讓她走上絕路的真正殺手？</a:t>
            </a:r>
            <a:endParaRPr lang="en-US" altLang="zh-TW" sz="2000" kern="0" dirty="0" smtClean="0"/>
          </a:p>
          <a:p>
            <a:pPr marL="0" indent="0" algn="just" eaLnBrk="1" hangingPunct="1">
              <a:buNone/>
            </a:pPr>
            <a:endParaRPr lang="en-US" altLang="zh-TW" sz="2000" kern="0" dirty="0"/>
          </a:p>
          <a:p>
            <a:pPr marL="0" indent="0" algn="just" eaLnBrk="1" hangingPunct="1">
              <a:buNone/>
            </a:pPr>
            <a:endParaRPr lang="en-US" altLang="zh-TW" sz="2000" kern="0" dirty="0" smtClean="0"/>
          </a:p>
          <a:p>
            <a:pPr marL="0" indent="0" algn="just" eaLnBrk="1" hangingPunct="1">
              <a:buNone/>
            </a:pPr>
            <a:r>
              <a:rPr lang="zh-TW" altLang="en-US" sz="2000" kern="0" dirty="0" smtClean="0"/>
              <a:t>取自</a:t>
            </a:r>
            <a:r>
              <a:rPr lang="en-US" altLang="zh-TW" sz="1400" kern="0" dirty="0" smtClean="0"/>
              <a:t>http://www.pts.org.tw/Program/Template1B_Customize_Menu.aspx?PNum=351&amp;CMNum=1509</a:t>
            </a:r>
            <a:endParaRPr lang="en-US" altLang="zh-TW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42104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828800"/>
            <a:ext cx="8424862" cy="4495800"/>
          </a:xfrm>
        </p:spPr>
        <p:txBody>
          <a:bodyPr/>
          <a:lstStyle/>
          <a:p>
            <a:pPr marL="342900" lvl="1" indent="-342900" defTabSz="952500">
              <a:lnSpc>
                <a:spcPct val="105000"/>
              </a:lnSpc>
              <a:spcBef>
                <a:spcPct val="10000"/>
              </a:spcBef>
              <a:buFont typeface="Wingdings" pitchFamily="2" charset="2"/>
              <a:buChar char="Ø"/>
              <a:defRPr/>
            </a:pPr>
            <a:r>
              <a:rPr lang="zh-TW" altLang="en-US" sz="3200" b="1" dirty="0">
                <a:latin typeface="+mj-lt"/>
                <a:cs typeface="+mn-cs"/>
              </a:rPr>
              <a:t>面對網路世代</a:t>
            </a:r>
            <a:r>
              <a:rPr lang="zh-TW" altLang="en-US" sz="3200" b="1" dirty="0" smtClean="0">
                <a:latin typeface="+mj-lt"/>
                <a:cs typeface="+mn-cs"/>
              </a:rPr>
              <a:t>，學校需要</a:t>
            </a:r>
            <a:r>
              <a:rPr lang="zh-TW" altLang="en-US" sz="3200" b="1" dirty="0">
                <a:latin typeface="+mj-lt"/>
                <a:cs typeface="+mn-cs"/>
              </a:rPr>
              <a:t>：</a:t>
            </a:r>
          </a:p>
          <a:p>
            <a:pPr marL="481013" indent="-481013" eaLnBrk="1" hangingPunct="1">
              <a:spcBef>
                <a:spcPct val="40000"/>
              </a:spcBef>
              <a:buFontTx/>
              <a:buNone/>
              <a:defRPr/>
            </a:pPr>
            <a:r>
              <a:rPr lang="zh-TW" altLang="en-US" sz="4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奠基</a:t>
            </a:r>
          </a:p>
          <a:p>
            <a:pPr lvl="1" defTabSz="952500" eaLnBrk="1" hangingPunct="1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000099"/>
                </a:solidFill>
                <a:cs typeface="+mn-cs"/>
              </a:rPr>
              <a:t>從小培養多元的興趣與生活經驗</a:t>
            </a:r>
          </a:p>
          <a:p>
            <a:pPr lvl="1" defTabSz="952500" eaLnBrk="1" hangingPunct="1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000099"/>
                </a:solidFill>
                <a:cs typeface="+mn-cs"/>
              </a:rPr>
              <a:t>正確觀念與</a:t>
            </a:r>
            <a:r>
              <a:rPr lang="zh-TW" altLang="en-US" b="1" dirty="0" smtClean="0">
                <a:solidFill>
                  <a:srgbClr val="000099"/>
                </a:solidFill>
                <a:cs typeface="+mn-cs"/>
              </a:rPr>
              <a:t>習慣從小</a:t>
            </a:r>
            <a:r>
              <a:rPr lang="zh-TW" altLang="en-US" b="1" dirty="0">
                <a:solidFill>
                  <a:srgbClr val="000099"/>
                </a:solidFill>
                <a:cs typeface="+mn-cs"/>
              </a:rPr>
              <a:t>養成</a:t>
            </a:r>
          </a:p>
          <a:p>
            <a:pPr marL="481013" indent="-481013" eaLnBrk="1" hangingPunct="1">
              <a:spcBef>
                <a:spcPct val="40000"/>
              </a:spcBef>
              <a:buFontTx/>
              <a:buNone/>
              <a:defRPr/>
            </a:pPr>
            <a:endParaRPr lang="zh-TW" altLang="en-US" sz="3400" dirty="0" smtClean="0"/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給您的貼心提醒</a:t>
            </a:r>
            <a:r>
              <a:rPr lang="zh-TW" altLang="en-US" dirty="0" smtClean="0">
                <a:cs typeface="Times New Roman" pitchFamily="18" charset="0"/>
              </a:rPr>
              <a:t>（</a:t>
            </a:r>
            <a:r>
              <a:rPr lang="en-US" altLang="zh-TW" dirty="0" smtClean="0">
                <a:cs typeface="Times New Roman" pitchFamily="18" charset="0"/>
              </a:rPr>
              <a:t>4/4</a:t>
            </a:r>
            <a:r>
              <a:rPr lang="zh-TW" altLang="en-US" dirty="0">
                <a:cs typeface="Times New Roman" pitchFamily="18" charset="0"/>
              </a:rPr>
              <a:t>）</a:t>
            </a:r>
            <a:endParaRPr lang="zh-TW" alt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828800"/>
            <a:ext cx="5545137" cy="4495800"/>
          </a:xfrm>
        </p:spPr>
        <p:txBody>
          <a:bodyPr/>
          <a:lstStyle/>
          <a:p>
            <a:pPr marL="0" lvl="1" indent="0" defTabSz="952500">
              <a:lnSpc>
                <a:spcPct val="105000"/>
              </a:lnSpc>
              <a:spcBef>
                <a:spcPct val="10000"/>
              </a:spcBef>
              <a:buFontTx/>
              <a:buNone/>
              <a:defRPr/>
            </a:pPr>
            <a:r>
              <a:rPr lang="zh-TW" altLang="en-US" sz="3200" b="1" dirty="0">
                <a:latin typeface="+mj-lt"/>
                <a:cs typeface="+mn-cs"/>
              </a:rPr>
              <a:t>這世代的孩子已經不是待在游泳池的安全區戲水，而是游向一片由資訊與媒體概念所匯聚的無垠</a:t>
            </a:r>
            <a:r>
              <a:rPr lang="zh-TW" altLang="en-US" sz="3200" b="1" dirty="0" smtClean="0">
                <a:latin typeface="+mj-lt"/>
                <a:cs typeface="+mn-cs"/>
              </a:rPr>
              <a:t>大海</a:t>
            </a:r>
            <a:r>
              <a:rPr lang="zh-TW" altLang="en-US" sz="3200" b="1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。</a:t>
            </a:r>
            <a:endParaRPr lang="en-US" altLang="zh-TW" sz="3200" b="1" dirty="0" smtClean="0"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  <a:p>
            <a:pPr marL="0" lvl="1" indent="0" defTabSz="952500">
              <a:lnSpc>
                <a:spcPct val="105000"/>
              </a:lnSpc>
              <a:spcBef>
                <a:spcPct val="10000"/>
              </a:spcBef>
              <a:buFontTx/>
              <a:buNone/>
              <a:defRPr/>
            </a:pPr>
            <a:r>
              <a:rPr lang="zh-TW" altLang="en-US" sz="3200" b="1" dirty="0" smtClean="0">
                <a:latin typeface="+mj-lt"/>
                <a:cs typeface="+mn-cs"/>
              </a:rPr>
              <a:t>所以</a:t>
            </a:r>
            <a:r>
              <a:rPr lang="zh-TW" altLang="en-US" sz="3200" b="1" dirty="0">
                <a:latin typeface="+mj-lt"/>
                <a:cs typeface="+mn-cs"/>
              </a:rPr>
              <a:t>最迫切的是，</a:t>
            </a:r>
            <a:r>
              <a:rPr lang="zh-TW" altLang="en-US" sz="3200" b="1" u="sng" dirty="0">
                <a:solidFill>
                  <a:srgbClr val="FF0000"/>
                </a:solidFill>
                <a:latin typeface="+mj-lt"/>
                <a:cs typeface="+mn-cs"/>
              </a:rPr>
              <a:t>教給他們駕馭海洋的能力</a:t>
            </a:r>
            <a:r>
              <a:rPr lang="zh-TW" altLang="en-US" sz="3200" b="1" dirty="0">
                <a:latin typeface="+mj-lt"/>
                <a:cs typeface="+mn-cs"/>
              </a:rPr>
              <a:t>，</a:t>
            </a:r>
            <a:r>
              <a:rPr lang="zh-TW" altLang="en-US" sz="3200" b="1" u="sng" dirty="0">
                <a:solidFill>
                  <a:srgbClr val="FF0000"/>
                </a:solidFill>
                <a:latin typeface="+mj-lt"/>
                <a:cs typeface="+mn-cs"/>
              </a:rPr>
              <a:t>讓他們得以安全的享受並探索</a:t>
            </a:r>
            <a:r>
              <a:rPr lang="zh-TW" altLang="en-US" sz="3200" b="1" dirty="0">
                <a:latin typeface="+mj-lt"/>
                <a:cs typeface="+mn-cs"/>
              </a:rPr>
              <a:t>，並且牢記，</a:t>
            </a:r>
            <a:r>
              <a:rPr lang="zh-TW" altLang="en-US" sz="3200" b="1" u="sng" dirty="0">
                <a:solidFill>
                  <a:srgbClr val="FF0000"/>
                </a:solidFill>
                <a:latin typeface="+mj-lt"/>
                <a:cs typeface="+mn-cs"/>
              </a:rPr>
              <a:t>千萬不要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+mj-lt"/>
                <a:cs typeface="+mn-cs"/>
              </a:rPr>
              <a:t>溺水</a:t>
            </a:r>
            <a:r>
              <a:rPr lang="zh-TW" altLang="en-US" sz="3200" b="1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。</a:t>
            </a:r>
            <a:endParaRPr lang="zh-TW" altLang="en-US" sz="3400" dirty="0" smtClean="0"/>
          </a:p>
        </p:txBody>
      </p:sp>
      <p:pic>
        <p:nvPicPr>
          <p:cNvPr id="147459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t="41672" r="65141" b="33327"/>
          <a:stretch>
            <a:fillRect/>
          </a:stretch>
        </p:blipFill>
        <p:spPr bwMode="auto">
          <a:xfrm>
            <a:off x="5940425" y="3438525"/>
            <a:ext cx="273843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468313" y="1785938"/>
            <a:ext cx="8229600" cy="4513262"/>
          </a:xfrm>
        </p:spPr>
        <p:txBody>
          <a:bodyPr anchor="ctr"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zh-TW" altLang="en-US" sz="6000" smtClean="0">
                <a:solidFill>
                  <a:schemeClr val="accent2"/>
                </a:solidFill>
              </a:rPr>
              <a:t>感謝您的聆聽與指教</a:t>
            </a:r>
            <a:r>
              <a:rPr lang="en-US" altLang="zh-TW" sz="8800" smtClean="0">
                <a:solidFill>
                  <a:schemeClr val="accent2"/>
                </a:solidFill>
              </a:rPr>
              <a:t/>
            </a:r>
            <a:br>
              <a:rPr lang="en-US" altLang="zh-TW" sz="8800" smtClean="0">
                <a:solidFill>
                  <a:schemeClr val="accent2"/>
                </a:solidFill>
              </a:rPr>
            </a:br>
            <a:r>
              <a:rPr lang="en-US" altLang="zh-TW" sz="3600" i="1" smtClean="0">
                <a:solidFill>
                  <a:schemeClr val="accent2"/>
                </a:solidFill>
              </a:rPr>
              <a:t> p78sys@gmail.com</a:t>
            </a:r>
            <a:br>
              <a:rPr lang="en-US" altLang="zh-TW" sz="3600" i="1" smtClean="0">
                <a:solidFill>
                  <a:schemeClr val="accent2"/>
                </a:solidFill>
              </a:rPr>
            </a:br>
            <a:endParaRPr lang="zh-TW" altLang="en-US" sz="3600" i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電腦網路應用技能越高，問題越少？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 anchorCtr="1"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zh-TW" sz="3600" dirty="0" smtClean="0"/>
              <a:t>不當資訊充斥，網站分級認知與網路資源統整應用能力不足</a:t>
            </a:r>
            <a:endParaRPr lang="en-US" altLang="zh-TW" sz="3600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zh-TW" sz="3600" dirty="0" smtClean="0"/>
              <a:t>網路法律規範與資訊倫理之認知不足</a:t>
            </a:r>
            <a:endParaRPr lang="en-US" altLang="zh-TW" sz="3600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zh-TW" sz="3600" dirty="0" smtClean="0"/>
              <a:t>網路成癮與人際疏離之困擾</a:t>
            </a:r>
            <a:endParaRPr lang="en-US" altLang="zh-TW" sz="3600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zh-TW" sz="3600" dirty="0" smtClean="0"/>
              <a:t>網路交友互動安全</a:t>
            </a:r>
            <a:endParaRPr lang="en-US" altLang="zh-TW" sz="3600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zh-TW" sz="3600" dirty="0" smtClean="0"/>
              <a:t>體能健康受損</a:t>
            </a:r>
            <a:endParaRPr lang="en-US" altLang="zh-TW" sz="3600" dirty="0" smtClean="0"/>
          </a:p>
          <a:p>
            <a:pPr lvl="1" eaLnBrk="1" hangingPunct="1">
              <a:buFontTx/>
              <a:buNone/>
            </a:pPr>
            <a:endParaRPr lang="en-US" altLang="zh-TW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網路世代在線上做什麼？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443912" cy="47037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訊息查詢、分享、製造</a:t>
            </a:r>
            <a:endParaRPr lang="en-US" altLang="zh-TW" sz="28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展現自我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人際溝通與交友</a:t>
            </a:r>
            <a:endParaRPr lang="en-US" altLang="zh-TW" sz="28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玩電玩遊戲</a:t>
            </a:r>
          </a:p>
        </p:txBody>
      </p:sp>
      <p:pic>
        <p:nvPicPr>
          <p:cNvPr id="6758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7" t="31255" r="44627" b="14990"/>
          <a:stretch>
            <a:fillRect/>
          </a:stretch>
        </p:blipFill>
        <p:spPr bwMode="auto">
          <a:xfrm>
            <a:off x="4681538" y="2492375"/>
            <a:ext cx="4005262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實際的網路使用調查</a:t>
            </a:r>
            <a:r>
              <a:rPr lang="en-US" altLang="zh-TW" dirty="0" smtClean="0"/>
              <a:t>(1/4)</a:t>
            </a:r>
            <a:endParaRPr lang="zh-TW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773238"/>
            <a:ext cx="8443912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調查對象從國小</a:t>
            </a:r>
            <a:r>
              <a:rPr lang="en-US" altLang="zh-TW" sz="2800" dirty="0" smtClean="0"/>
              <a:t>4</a:t>
            </a:r>
            <a:r>
              <a:rPr lang="zh-TW" altLang="en-US" sz="2800" dirty="0" smtClean="0"/>
              <a:t>年級到高中職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年級學生，共抽測</a:t>
            </a:r>
            <a:r>
              <a:rPr lang="en-US" altLang="zh-TW" sz="2800" dirty="0" smtClean="0"/>
              <a:t>109</a:t>
            </a:r>
            <a:r>
              <a:rPr lang="zh-TW" altLang="en-US" sz="2800" dirty="0" smtClean="0"/>
              <a:t>所學校，有效問卷</a:t>
            </a:r>
            <a:r>
              <a:rPr lang="en-US" altLang="zh-TW" sz="2800" dirty="0" smtClean="0"/>
              <a:t>9,027</a:t>
            </a:r>
            <a:r>
              <a:rPr lang="zh-TW" altLang="en-US" sz="2800" dirty="0" smtClean="0"/>
              <a:t>份。</a:t>
            </a:r>
            <a:endParaRPr lang="en-US" altLang="zh-TW" sz="28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中小學學生使用網路的地點主要在家裡</a:t>
            </a:r>
            <a:r>
              <a:rPr lang="en-US" altLang="zh-TW" sz="2800" dirty="0" smtClean="0"/>
              <a:t>(84.6%)</a:t>
            </a:r>
            <a:r>
              <a:rPr lang="zh-TW" altLang="en-US" sz="2800" dirty="0" smtClean="0"/>
              <a:t>；使用網路的時間假日多於平時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TW" sz="2800" dirty="0" smtClean="0"/>
          </a:p>
        </p:txBody>
      </p:sp>
      <p:sp>
        <p:nvSpPr>
          <p:cNvPr id="4" name="矩形 3"/>
          <p:cNvSpPr/>
          <p:nvPr/>
        </p:nvSpPr>
        <p:spPr>
          <a:xfrm>
            <a:off x="1043608" y="6145559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400" dirty="0" smtClean="0">
                <a:latin typeface="+mj-lt"/>
                <a:ea typeface="+mj-ea"/>
              </a:rPr>
              <a:t>教育部委託</a:t>
            </a:r>
            <a:r>
              <a:rPr lang="zh-TW" altLang="en-US" sz="1400" dirty="0">
                <a:latin typeface="+mj-lt"/>
                <a:ea typeface="+mj-ea"/>
              </a:rPr>
              <a:t>國立成功大學與亞洲大學共同執行「學生網路使用情形調查與分析計畫</a:t>
            </a:r>
            <a:r>
              <a:rPr lang="zh-TW" altLang="en-US" sz="1400" dirty="0" smtClean="0">
                <a:latin typeface="+mj-lt"/>
                <a:ea typeface="+mj-ea"/>
              </a:rPr>
              <a:t>」</a:t>
            </a:r>
            <a:r>
              <a:rPr lang="en-US" altLang="zh-TW" sz="1400" dirty="0" smtClean="0">
                <a:latin typeface="+mj-lt"/>
                <a:ea typeface="+mj-ea"/>
              </a:rPr>
              <a:t>(2015.09.17)</a:t>
            </a:r>
            <a:endParaRPr lang="zh-TW" altLang="en-US" sz="1400" dirty="0">
              <a:solidFill>
                <a:srgbClr val="000000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426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實際的網路使用調查</a:t>
            </a:r>
            <a:r>
              <a:rPr lang="en-US" altLang="zh-TW" dirty="0" smtClean="0"/>
              <a:t>(2/4)</a:t>
            </a:r>
            <a:endParaRPr lang="zh-TW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773238"/>
            <a:ext cx="8443912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104</a:t>
            </a:r>
            <a:r>
              <a:rPr lang="zh-TW" altLang="en-US" sz="2400" dirty="0" smtClean="0"/>
              <a:t>年學生每天非課業網路使用時間較</a:t>
            </a:r>
            <a:r>
              <a:rPr lang="en-US" altLang="zh-TW" sz="2400" dirty="0" smtClean="0"/>
              <a:t>103</a:t>
            </a:r>
            <a:r>
              <a:rPr lang="zh-TW" altLang="en-US" sz="2400" dirty="0" smtClean="0"/>
              <a:t>年的微幅下降，平日：國小</a:t>
            </a:r>
            <a:r>
              <a:rPr lang="en-US" altLang="zh-TW" sz="2400" dirty="0" smtClean="0"/>
              <a:t>57.8</a:t>
            </a:r>
            <a:r>
              <a:rPr lang="zh-TW" altLang="en-US" sz="2400" dirty="0" smtClean="0"/>
              <a:t>分鐘、國中</a:t>
            </a:r>
            <a:r>
              <a:rPr lang="en-US" altLang="zh-TW" sz="2400" dirty="0" smtClean="0"/>
              <a:t>115.8</a:t>
            </a:r>
            <a:r>
              <a:rPr lang="zh-TW" altLang="en-US" sz="2400" dirty="0" smtClean="0"/>
              <a:t>分鐘、高中職</a:t>
            </a:r>
            <a:r>
              <a:rPr lang="en-US" altLang="zh-TW" sz="2400" dirty="0" smtClean="0"/>
              <a:t>147.2</a:t>
            </a:r>
            <a:r>
              <a:rPr lang="zh-TW" altLang="en-US" sz="2400" dirty="0" smtClean="0"/>
              <a:t>分鐘，假日：國小</a:t>
            </a:r>
            <a:r>
              <a:rPr lang="en-US" altLang="zh-TW" sz="2400" dirty="0" smtClean="0"/>
              <a:t>120.1</a:t>
            </a:r>
            <a:r>
              <a:rPr lang="zh-TW" altLang="en-US" sz="2400" dirty="0" smtClean="0"/>
              <a:t>分鐘、國中</a:t>
            </a:r>
            <a:r>
              <a:rPr lang="en-US" altLang="zh-TW" sz="2400" dirty="0" smtClean="0"/>
              <a:t>231.0</a:t>
            </a:r>
            <a:r>
              <a:rPr lang="zh-TW" altLang="en-US" sz="2400" dirty="0" smtClean="0"/>
              <a:t>分鐘、高中職</a:t>
            </a:r>
            <a:r>
              <a:rPr lang="en-US" altLang="zh-TW" sz="2400" dirty="0" smtClean="0"/>
              <a:t>266.1</a:t>
            </a:r>
            <a:r>
              <a:rPr lang="zh-TW" altLang="en-US" sz="2400" dirty="0" smtClean="0"/>
              <a:t>分鐘；</a:t>
            </a:r>
            <a:endParaRPr lang="en-US" altLang="zh-TW" sz="2400" dirty="0" smtClean="0"/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/>
              <a:t>在線上遊戲與智慧型手機沉迷與成癮盛行率方面：高中職生的線上遊戲成癮重風險比率</a:t>
            </a:r>
            <a:r>
              <a:rPr lang="en-US" altLang="zh-TW" sz="2400" dirty="0" smtClean="0"/>
              <a:t>(103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9.7%</a:t>
            </a:r>
            <a:r>
              <a:rPr lang="zh-TW" altLang="en-US" sz="2400" dirty="0" smtClean="0"/>
              <a:t>，</a:t>
            </a:r>
            <a:r>
              <a:rPr lang="en-US" altLang="zh-TW" sz="2400" dirty="0" smtClean="0"/>
              <a:t>104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11.5%)</a:t>
            </a:r>
            <a:r>
              <a:rPr lang="zh-TW" altLang="en-US" sz="2400" dirty="0" smtClean="0"/>
              <a:t>、智慧型手機成癮重風險比率</a:t>
            </a:r>
            <a:r>
              <a:rPr lang="en-US" altLang="zh-TW" sz="2400" dirty="0" smtClean="0"/>
              <a:t>(103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15.4%</a:t>
            </a:r>
            <a:r>
              <a:rPr lang="zh-TW" altLang="en-US" sz="2400" dirty="0" smtClean="0"/>
              <a:t>，</a:t>
            </a:r>
            <a:r>
              <a:rPr lang="en-US" altLang="zh-TW" sz="2400" dirty="0" smtClean="0"/>
              <a:t>104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18.0%)</a:t>
            </a:r>
            <a:r>
              <a:rPr lang="zh-TW" altLang="en-US" sz="2400" dirty="0" smtClean="0"/>
              <a:t>均有上升；值得重視。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TW" altLang="en-US" sz="28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TW" sz="2800" dirty="0" smtClean="0"/>
          </a:p>
        </p:txBody>
      </p:sp>
      <p:sp>
        <p:nvSpPr>
          <p:cNvPr id="4" name="矩形 3"/>
          <p:cNvSpPr/>
          <p:nvPr/>
        </p:nvSpPr>
        <p:spPr>
          <a:xfrm>
            <a:off x="1043608" y="6145559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400" dirty="0" smtClean="0">
                <a:latin typeface="+mj-lt"/>
                <a:ea typeface="+mj-ea"/>
              </a:rPr>
              <a:t>教育部委託</a:t>
            </a:r>
            <a:r>
              <a:rPr lang="zh-TW" altLang="en-US" sz="1400" dirty="0">
                <a:latin typeface="+mj-lt"/>
                <a:ea typeface="+mj-ea"/>
              </a:rPr>
              <a:t>國立成功大學與亞洲大學共同執行「學生網路使用情形調查與分析計畫</a:t>
            </a:r>
            <a:r>
              <a:rPr lang="zh-TW" altLang="en-US" sz="1400" dirty="0" smtClean="0">
                <a:latin typeface="+mj-lt"/>
                <a:ea typeface="+mj-ea"/>
              </a:rPr>
              <a:t>」</a:t>
            </a:r>
            <a:r>
              <a:rPr lang="en-US" altLang="zh-TW" sz="1400" dirty="0" smtClean="0">
                <a:latin typeface="+mj-lt"/>
                <a:ea typeface="+mj-ea"/>
              </a:rPr>
              <a:t>(2015.09.17)</a:t>
            </a:r>
            <a:endParaRPr lang="zh-TW" altLang="en-US" sz="1400" dirty="0">
              <a:solidFill>
                <a:srgbClr val="000000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598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實際的網路使用調查</a:t>
            </a:r>
            <a:r>
              <a:rPr lang="en-US" altLang="zh-TW" dirty="0" smtClean="0"/>
              <a:t>(3/4)</a:t>
            </a:r>
            <a:endParaRPr lang="zh-TW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773238"/>
            <a:ext cx="8443912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在線上遊戲與智慧型手機沉迷與成癮盛行率方面：高中職生的線上遊戲成癮重風險比率</a:t>
            </a:r>
            <a:r>
              <a:rPr lang="en-US" altLang="zh-TW" sz="2800" dirty="0" smtClean="0"/>
              <a:t>(103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9.7%</a:t>
            </a:r>
            <a:r>
              <a:rPr lang="zh-TW" altLang="en-US" sz="2800" dirty="0" smtClean="0"/>
              <a:t>，</a:t>
            </a:r>
            <a:r>
              <a:rPr lang="en-US" altLang="zh-TW" sz="2800" dirty="0" smtClean="0"/>
              <a:t>104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11.5%)</a:t>
            </a:r>
            <a:r>
              <a:rPr lang="zh-TW" altLang="en-US" sz="2800" dirty="0" smtClean="0"/>
              <a:t>、智慧型手機成癮重風險比率</a:t>
            </a:r>
            <a:r>
              <a:rPr lang="en-US" altLang="zh-TW" sz="2800" dirty="0" smtClean="0"/>
              <a:t>(103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15.4%</a:t>
            </a:r>
            <a:r>
              <a:rPr lang="zh-TW" altLang="en-US" sz="2800" dirty="0" smtClean="0"/>
              <a:t>，</a:t>
            </a:r>
            <a:r>
              <a:rPr lang="en-US" altLang="zh-TW" sz="2800" dirty="0" smtClean="0"/>
              <a:t>104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18.0%)</a:t>
            </a:r>
            <a:r>
              <a:rPr lang="zh-TW" altLang="en-US" sz="2800" dirty="0" smtClean="0"/>
              <a:t>均有上升；值得重視。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TW" altLang="en-US" sz="28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TW" sz="2800" dirty="0" smtClean="0"/>
          </a:p>
        </p:txBody>
      </p:sp>
      <p:sp>
        <p:nvSpPr>
          <p:cNvPr id="4" name="矩形 3"/>
          <p:cNvSpPr/>
          <p:nvPr/>
        </p:nvSpPr>
        <p:spPr>
          <a:xfrm>
            <a:off x="1043608" y="6145559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400" dirty="0" smtClean="0">
                <a:latin typeface="+mj-lt"/>
                <a:ea typeface="+mj-ea"/>
              </a:rPr>
              <a:t>教育部委託</a:t>
            </a:r>
            <a:r>
              <a:rPr lang="zh-TW" altLang="en-US" sz="1400" dirty="0">
                <a:latin typeface="+mj-lt"/>
                <a:ea typeface="+mj-ea"/>
              </a:rPr>
              <a:t>國立成功大學與亞洲大學共同執行「學生網路使用情形調查與分析計畫</a:t>
            </a:r>
            <a:r>
              <a:rPr lang="zh-TW" altLang="en-US" sz="1400" dirty="0" smtClean="0">
                <a:latin typeface="+mj-lt"/>
                <a:ea typeface="+mj-ea"/>
              </a:rPr>
              <a:t>」</a:t>
            </a:r>
            <a:r>
              <a:rPr lang="en-US" altLang="zh-TW" sz="1400" dirty="0" smtClean="0">
                <a:latin typeface="+mj-lt"/>
                <a:ea typeface="+mj-ea"/>
              </a:rPr>
              <a:t>(2015.09.17)</a:t>
            </a:r>
            <a:endParaRPr lang="zh-TW" altLang="en-US" sz="1400" dirty="0">
              <a:solidFill>
                <a:srgbClr val="000000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014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eacher2005母片1">
  <a:themeElements>
    <a:clrScheme name="eteacher2005母片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teacher2005母片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teacher2005母片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eacher2005母片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eacher2005母片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3924</TotalTime>
  <Words>2302</Words>
  <Application>Microsoft Office PowerPoint</Application>
  <PresentationFormat>如螢幕大小 (4:3)</PresentationFormat>
  <Paragraphs>235</Paragraphs>
  <Slides>42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50" baseType="lpstr">
      <vt:lpstr>Times New Roman</vt:lpstr>
      <vt:lpstr>新細明體</vt:lpstr>
      <vt:lpstr>Arial</vt:lpstr>
      <vt:lpstr>標楷體</vt:lpstr>
      <vt:lpstr>Verdana</vt:lpstr>
      <vt:lpstr>Wingdings</vt:lpstr>
      <vt:lpstr>華康行書體</vt:lpstr>
      <vt:lpstr>eteacher2005母片1</vt:lpstr>
      <vt:lpstr>請登入線實 -中小學網路成癮現象探究-</vt:lpstr>
      <vt:lpstr>講師簡介-蔡政宏</vt:lpstr>
      <vt:lpstr>迷網：暴走的青春 Web Junkie</vt:lpstr>
      <vt:lpstr>網路殺了她 The Sextortion of Amanda Todd</vt:lpstr>
      <vt:lpstr>電腦網路應用技能越高，問題越少？</vt:lpstr>
      <vt:lpstr>網路世代在線上做什麼？</vt:lpstr>
      <vt:lpstr>實際的網路使用調查(1/4)</vt:lpstr>
      <vt:lpstr>實際的網路使用調查(2/4)</vt:lpstr>
      <vt:lpstr>實際的網路使用調查(3/4)</vt:lpstr>
      <vt:lpstr>實際的網路使用調查(4/4)</vt:lpstr>
      <vt:lpstr>網路世代有什麼特質（1/2）？</vt:lpstr>
      <vt:lpstr>網路世代有什麼特質（2/2）？</vt:lpstr>
      <vt:lpstr>網路成癮</vt:lpstr>
      <vt:lpstr>網路成癮</vt:lpstr>
      <vt:lpstr>網路成癮的標準</vt:lpstr>
      <vt:lpstr>假成熟的孩子</vt:lpstr>
      <vt:lpstr>爆米花頭腦和注意力缺陷過動症(ADHD)</vt:lpstr>
      <vt:lpstr>孩子喜歡上網的原因</vt:lpstr>
      <vt:lpstr>網路成癮的徵狀(1/4)</vt:lpstr>
      <vt:lpstr>網路成癮的徵狀(2/4)</vt:lpstr>
      <vt:lpstr>網路成癮的徵狀(3/4)</vt:lpstr>
      <vt:lpstr>網路成癮的徵狀(4/4)</vt:lpstr>
      <vt:lpstr>網路成癮的影響</vt:lpstr>
      <vt:lpstr>離不開手機的網路成癮症</vt:lpstr>
      <vt:lpstr>網路線不等於生命線</vt:lpstr>
      <vt:lpstr>網路成癮的孩子真的快樂嗎？</vt:lpstr>
      <vt:lpstr>網路成癮的孩子真的快樂嗎？</vt:lpstr>
      <vt:lpstr>網路成癮的四大問題</vt:lpstr>
      <vt:lpstr>社群成癮的潛在人格</vt:lpstr>
      <vt:lpstr>N世代的落差與衝突</vt:lpstr>
      <vt:lpstr>何謂網路素養?</vt:lpstr>
      <vt:lpstr>教養新難題</vt:lpstr>
      <vt:lpstr>面對網路遊戲，網路世代應該</vt:lpstr>
      <vt:lpstr>網路世代預防網路沉迷之方法</vt:lpstr>
      <vt:lpstr>健康上網一起來</vt:lpstr>
      <vt:lpstr>他們為什麼不關機？</vt:lpstr>
      <vt:lpstr>給您的貼心提醒（1/4）</vt:lpstr>
      <vt:lpstr>給您的貼心提醒（2/4）</vt:lpstr>
      <vt:lpstr>給您的貼心提醒（3/4）</vt:lpstr>
      <vt:lpstr>給您的貼心提醒（4/4）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TsaiChengHung</cp:lastModifiedBy>
  <cp:revision>594</cp:revision>
  <dcterms:created xsi:type="dcterms:W3CDTF">2004-05-06T06:01:34Z</dcterms:created>
  <dcterms:modified xsi:type="dcterms:W3CDTF">2015-10-12T11:44:04Z</dcterms:modified>
</cp:coreProperties>
</file>